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11.06.2010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>
            <a:noAutofit/>
          </a:bodyPr>
          <a:lstStyle/>
          <a:p>
            <a:r>
              <a:rPr lang="ru-RU" sz="10000" b="1" dirty="0" smtClean="0">
                <a:solidFill>
                  <a:srgbClr val="CC0066"/>
                </a:solidFill>
                <a:latin typeface="Comic Sans MS" pitchFamily="66" charset="0"/>
                <a:ea typeface="+mn-ea"/>
                <a:cs typeface="+mn-cs"/>
              </a:rPr>
              <a:t>у</a:t>
            </a:r>
            <a:r>
              <a:rPr lang="ru-RU" sz="9600" b="1" dirty="0" smtClean="0">
                <a:solidFill>
                  <a:srgbClr val="CC0066"/>
                </a:solidFill>
                <a:latin typeface="Comic Sans MS" pitchFamily="66" charset="0"/>
                <a:ea typeface="+mn-ea"/>
                <a:cs typeface="+mn-cs"/>
              </a:rPr>
              <a:t>равнения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434150"/>
            <a:ext cx="9144000" cy="42385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Урок учителя информатики-математики </a:t>
            </a:r>
            <a:r>
              <a:rPr lang="ru-RU" sz="1600" dirty="0" err="1" smtClean="0"/>
              <a:t>Н.Ф.Ишутченко</a:t>
            </a:r>
            <a:r>
              <a:rPr lang="ru-RU" sz="1600" dirty="0" smtClean="0"/>
              <a:t>, МОУ «СОШ № 5», г. </a:t>
            </a:r>
            <a:r>
              <a:rPr lang="ru-RU" sz="1600" dirty="0" err="1" smtClean="0"/>
              <a:t>Лангепас</a:t>
            </a:r>
            <a:r>
              <a:rPr lang="ru-RU" sz="1600" dirty="0" smtClean="0"/>
              <a:t>  2009 год.</a:t>
            </a:r>
            <a:endParaRPr lang="ru-RU" sz="1600" dirty="0"/>
          </a:p>
        </p:txBody>
      </p:sp>
      <p:pic>
        <p:nvPicPr>
          <p:cNvPr id="6" name="Рисунок 5" descr="Точечный рисунок.bmp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57488" y="2571744"/>
            <a:ext cx="3286148" cy="3352104"/>
          </a:xfrm>
          <a:prstGeom prst="rect">
            <a:avLst/>
          </a:prstGeom>
          <a:effectLst>
            <a:softEdge rad="63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  <a:latin typeface="Comic Sans MS" pitchFamily="66" charset="0"/>
              </a:rPr>
              <a:t>Чтобы найти неизвестный множитель, нужно произведение разделить на известный множитель.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2285992"/>
            <a:ext cx="366478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13 · Х = 26;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Х = 26 : 13;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Х = 2.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узел 5">
            <a:hlinkClick r:id="rId2" action="ppaction://hlinksldjump"/>
          </p:cNvPr>
          <p:cNvSpPr/>
          <p:nvPr/>
        </p:nvSpPr>
        <p:spPr>
          <a:xfrm>
            <a:off x="8501090" y="6286520"/>
            <a:ext cx="457200" cy="457200"/>
          </a:xfrm>
          <a:prstGeom prst="flowChartConnector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 rot="19937417">
            <a:off x="3763152" y="1448668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произведение</a:t>
            </a:r>
          </a:p>
        </p:txBody>
      </p:sp>
      <p:sp>
        <p:nvSpPr>
          <p:cNvPr id="8" name="Стрелка влево 7"/>
          <p:cNvSpPr/>
          <p:nvPr/>
        </p:nvSpPr>
        <p:spPr>
          <a:xfrm rot="3103819">
            <a:off x="1032775" y="3583853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100" dirty="0" smtClean="0">
                <a:solidFill>
                  <a:srgbClr val="FF0000"/>
                </a:solidFill>
                <a:latin typeface="Comic Sans MS" pitchFamily="66" charset="0"/>
              </a:rPr>
              <a:t>множители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5072074"/>
            <a:ext cx="40027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Ответ: Х = </a:t>
            </a:r>
            <a:r>
              <a:rPr lang="ru-RU" sz="6000" b="1" dirty="0" smtClean="0">
                <a:solidFill>
                  <a:srgbClr val="002060"/>
                </a:solidFill>
              </a:rPr>
              <a:t>2</a:t>
            </a:r>
            <a:endParaRPr lang="ru-RU" sz="6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50"/>
                            </p:stCondLst>
                            <p:childTnLst>
                              <p:par>
                                <p:cTn id="72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310"/>
                            </p:stCondLst>
                            <p:childTnLst>
                              <p:par>
                                <p:cTn id="75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8" grpId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  <a:latin typeface="Comic Sans MS" pitchFamily="66" charset="0"/>
              </a:rPr>
              <a:t>Чтобы найти неизвестное делимое, нужно частное умножить на делитель.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1785927"/>
            <a:ext cx="328487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Х : 17 = 9;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Х = 9 · 17;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Х = 153.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узел 5">
            <a:hlinkClick r:id="rId2" action="ppaction://hlinksldjump"/>
          </p:cNvPr>
          <p:cNvSpPr/>
          <p:nvPr/>
        </p:nvSpPr>
        <p:spPr>
          <a:xfrm>
            <a:off x="8501090" y="6286520"/>
            <a:ext cx="457200" cy="457200"/>
          </a:xfrm>
          <a:prstGeom prst="flowChartConnector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лево 6"/>
          <p:cNvSpPr/>
          <p:nvPr/>
        </p:nvSpPr>
        <p:spPr>
          <a:xfrm rot="19937417">
            <a:off x="3277114" y="799679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-100" dirty="0" smtClean="0">
                <a:solidFill>
                  <a:srgbClr val="FF0000"/>
                </a:solidFill>
                <a:latin typeface="Comic Sans MS" pitchFamily="66" charset="0"/>
              </a:rPr>
              <a:t>частное</a:t>
            </a:r>
          </a:p>
        </p:txBody>
      </p:sp>
      <p:sp>
        <p:nvSpPr>
          <p:cNvPr id="8" name="Стрелка влево 7"/>
          <p:cNvSpPr/>
          <p:nvPr/>
        </p:nvSpPr>
        <p:spPr>
          <a:xfrm rot="18765732">
            <a:off x="1686393" y="730768"/>
            <a:ext cx="2420523" cy="982914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100" dirty="0" smtClean="0">
                <a:solidFill>
                  <a:srgbClr val="FF0000"/>
                </a:solidFill>
                <a:latin typeface="Comic Sans MS" pitchFamily="66" charset="0"/>
              </a:rPr>
              <a:t>делитель</a:t>
            </a:r>
          </a:p>
        </p:txBody>
      </p:sp>
      <p:sp>
        <p:nvSpPr>
          <p:cNvPr id="9" name="Стрелка влево 8"/>
          <p:cNvSpPr/>
          <p:nvPr/>
        </p:nvSpPr>
        <p:spPr>
          <a:xfrm rot="2553444">
            <a:off x="486538" y="3075892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100" dirty="0" smtClean="0">
                <a:solidFill>
                  <a:srgbClr val="FF0000"/>
                </a:solidFill>
                <a:latin typeface="Comic Sans MS" pitchFamily="66" charset="0"/>
              </a:rPr>
              <a:t>делимое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596" y="4500571"/>
            <a:ext cx="47818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Ответ: Х = </a:t>
            </a:r>
            <a:r>
              <a:rPr lang="ru-RU" sz="6000" b="1" dirty="0" smtClean="0">
                <a:solidFill>
                  <a:srgbClr val="002060"/>
                </a:solidFill>
              </a:rPr>
              <a:t>153</a:t>
            </a:r>
            <a:endParaRPr lang="ru-RU" sz="6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750"/>
                            </p:stCondLst>
                            <p:childTnLst>
                              <p:par>
                                <p:cTn id="97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350"/>
                            </p:stCondLst>
                            <p:childTnLst>
                              <p:par>
                                <p:cTn id="100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  <a:latin typeface="Comic Sans MS" pitchFamily="66" charset="0"/>
              </a:rPr>
              <a:t>Чтобы найти неизвестный делитель, нужно делимое разделить на частное.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7" y="1785926"/>
            <a:ext cx="328166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24 : Х = 8;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Х = 24 : 8;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Х = 3.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6" name="Стрелка влево 5"/>
          <p:cNvSpPr/>
          <p:nvPr/>
        </p:nvSpPr>
        <p:spPr>
          <a:xfrm rot="19937417">
            <a:off x="3277113" y="799678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-100" dirty="0" smtClean="0">
                <a:solidFill>
                  <a:srgbClr val="FF0000"/>
                </a:solidFill>
                <a:latin typeface="Comic Sans MS" pitchFamily="66" charset="0"/>
              </a:rPr>
              <a:t>частное</a:t>
            </a:r>
          </a:p>
        </p:txBody>
      </p:sp>
      <p:sp>
        <p:nvSpPr>
          <p:cNvPr id="7" name="Стрелка влево 6"/>
          <p:cNvSpPr/>
          <p:nvPr/>
        </p:nvSpPr>
        <p:spPr>
          <a:xfrm rot="2553444">
            <a:off x="486537" y="3075891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100" dirty="0" smtClean="0">
                <a:solidFill>
                  <a:srgbClr val="FF0000"/>
                </a:solidFill>
                <a:latin typeface="Comic Sans MS" pitchFamily="66" charset="0"/>
              </a:rPr>
              <a:t>делимое</a:t>
            </a:r>
          </a:p>
        </p:txBody>
      </p:sp>
      <p:sp>
        <p:nvSpPr>
          <p:cNvPr id="8" name="Стрелка влево 7"/>
          <p:cNvSpPr/>
          <p:nvPr/>
        </p:nvSpPr>
        <p:spPr>
          <a:xfrm rot="18765732">
            <a:off x="1592954" y="517090"/>
            <a:ext cx="2678837" cy="1124494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100" dirty="0" smtClean="0">
                <a:solidFill>
                  <a:srgbClr val="FF0000"/>
                </a:solidFill>
                <a:latin typeface="Comic Sans MS" pitchFamily="66" charset="0"/>
              </a:rPr>
              <a:t>делитель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33" y="4572008"/>
            <a:ext cx="40027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Ответ: Х = 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200"/>
                            </p:stCondLst>
                            <p:childTnLst>
                              <p:par>
                                <p:cTn id="96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760"/>
                            </p:stCondLst>
                            <p:childTnLst>
                              <p:par>
                                <p:cTn id="99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CC0066"/>
                </a:solidFill>
                <a:latin typeface="Comic Sans MS" pitchFamily="66" charset="0"/>
              </a:rPr>
              <a:t>Решить уравнения, составить слово из букв, соответствующих правильным ответам.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82" y="1500174"/>
            <a:ext cx="3845925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66"/>
                </a:solidFill>
              </a:rPr>
              <a:t>1. </a:t>
            </a:r>
            <a:r>
              <a:rPr lang="ru-RU" sz="4400" b="1" dirty="0" smtClean="0">
                <a:solidFill>
                  <a:srgbClr val="002060"/>
                </a:solidFill>
              </a:rPr>
              <a:t>136 – Х = 128</a:t>
            </a:r>
          </a:p>
          <a:p>
            <a:r>
              <a:rPr lang="ru-RU" sz="4400" b="1" dirty="0" smtClean="0">
                <a:solidFill>
                  <a:srgbClr val="FF0066"/>
                </a:solidFill>
              </a:rPr>
              <a:t>2. </a:t>
            </a:r>
            <a:r>
              <a:rPr lang="ru-RU" sz="4400" b="1" dirty="0" smtClean="0">
                <a:solidFill>
                  <a:srgbClr val="002060"/>
                </a:solidFill>
              </a:rPr>
              <a:t>17 · У = 102</a:t>
            </a:r>
          </a:p>
          <a:p>
            <a:r>
              <a:rPr lang="ru-RU" sz="4400" b="1" dirty="0" smtClean="0">
                <a:solidFill>
                  <a:srgbClr val="FF0066"/>
                </a:solidFill>
              </a:rPr>
              <a:t>3. </a:t>
            </a:r>
            <a:r>
              <a:rPr lang="ru-RU" sz="4400" b="1" dirty="0" smtClean="0">
                <a:solidFill>
                  <a:srgbClr val="002060"/>
                </a:solidFill>
              </a:rPr>
              <a:t>Х + 342 = 351</a:t>
            </a:r>
          </a:p>
          <a:p>
            <a:r>
              <a:rPr lang="ru-RU" sz="4400" b="1" dirty="0" smtClean="0">
                <a:solidFill>
                  <a:srgbClr val="FF0066"/>
                </a:solidFill>
              </a:rPr>
              <a:t>4. </a:t>
            </a:r>
            <a:r>
              <a:rPr lang="ru-RU" sz="4400" b="1" dirty="0" smtClean="0">
                <a:solidFill>
                  <a:srgbClr val="002060"/>
                </a:solidFill>
              </a:rPr>
              <a:t>Х : 2  = 18</a:t>
            </a:r>
          </a:p>
          <a:p>
            <a:r>
              <a:rPr lang="ru-RU" sz="4400" b="1" dirty="0" smtClean="0">
                <a:solidFill>
                  <a:srgbClr val="FF0066"/>
                </a:solidFill>
              </a:rPr>
              <a:t>5. </a:t>
            </a:r>
            <a:r>
              <a:rPr lang="ru-RU" sz="4400" b="1" dirty="0" smtClean="0">
                <a:solidFill>
                  <a:srgbClr val="002060"/>
                </a:solidFill>
              </a:rPr>
              <a:t>72 : У = 6</a:t>
            </a:r>
          </a:p>
          <a:p>
            <a:r>
              <a:rPr lang="ru-RU" sz="4400" b="1" dirty="0" smtClean="0">
                <a:solidFill>
                  <a:srgbClr val="FF0066"/>
                </a:solidFill>
              </a:rPr>
              <a:t>6. </a:t>
            </a:r>
            <a:r>
              <a:rPr lang="ru-RU" sz="4400" b="1" dirty="0" smtClean="0">
                <a:solidFill>
                  <a:srgbClr val="002060"/>
                </a:solidFill>
              </a:rPr>
              <a:t>Х – 7 = 4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4214810" y="135729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Р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4214810" y="207167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А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4214810" y="278605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Н</a:t>
            </a:r>
          </a:p>
        </p:txBody>
      </p:sp>
      <p:sp>
        <p:nvSpPr>
          <p:cNvPr id="8" name="Багетная рамка 7"/>
          <p:cNvSpPr/>
          <p:nvPr/>
        </p:nvSpPr>
        <p:spPr>
          <a:xfrm>
            <a:off x="4214810" y="564357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К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4214810" y="350043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Е</a:t>
            </a:r>
          </a:p>
        </p:txBody>
      </p:sp>
      <p:sp>
        <p:nvSpPr>
          <p:cNvPr id="10" name="Багетная рамка 9"/>
          <p:cNvSpPr/>
          <p:nvPr/>
        </p:nvSpPr>
        <p:spPr>
          <a:xfrm>
            <a:off x="4214810" y="421481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О</a:t>
            </a:r>
          </a:p>
        </p:txBody>
      </p:sp>
      <p:sp>
        <p:nvSpPr>
          <p:cNvPr id="11" name="Багетная рамка 10"/>
          <p:cNvSpPr/>
          <p:nvPr/>
        </p:nvSpPr>
        <p:spPr>
          <a:xfrm>
            <a:off x="4214810" y="492919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Ь</a:t>
            </a:r>
          </a:p>
        </p:txBody>
      </p:sp>
      <p:sp>
        <p:nvSpPr>
          <p:cNvPr id="12" name="Багетная рамка 11"/>
          <p:cNvSpPr/>
          <p:nvPr/>
        </p:nvSpPr>
        <p:spPr>
          <a:xfrm>
            <a:off x="5000628" y="135729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3" name="Багетная рамка 12"/>
          <p:cNvSpPr/>
          <p:nvPr/>
        </p:nvSpPr>
        <p:spPr>
          <a:xfrm>
            <a:off x="5000628" y="207167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14" name="Багетная рамка 13"/>
          <p:cNvSpPr/>
          <p:nvPr/>
        </p:nvSpPr>
        <p:spPr>
          <a:xfrm>
            <a:off x="5000628" y="278605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5000628" y="350043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36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5000628" y="421481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5000628" y="492919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8" name="Багетная рамка 17"/>
          <p:cNvSpPr/>
          <p:nvPr/>
        </p:nvSpPr>
        <p:spPr>
          <a:xfrm>
            <a:off x="5000628" y="5643578"/>
            <a:ext cx="785818" cy="714380"/>
          </a:xfrm>
          <a:prstGeom prst="bevel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30712 -0.64051 " pathEditMode="relative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0.31111 -0.324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6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0.31111 0.1974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9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0.31111 -0.009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0.31111 0.1990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1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0.31111 -0.0083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j02321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3429024" cy="3518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20906580">
            <a:off x="708826" y="3374882"/>
            <a:ext cx="77919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Century Gothic" pitchFamily="34" charset="0"/>
              </a:rPr>
              <a:t>§ 14, стр. 69, выучить правила, решить задание карточки. 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Century Gothic" pitchFamily="34" charset="0"/>
              </a:rPr>
              <a:t> </a:t>
            </a:r>
            <a:endParaRPr lang="ru-RU" sz="3600" b="1" dirty="0" smtClean="0"/>
          </a:p>
        </p:txBody>
      </p:sp>
      <p:sp>
        <p:nvSpPr>
          <p:cNvPr id="5" name="TextBox 4"/>
          <p:cNvSpPr txBox="1"/>
          <p:nvPr/>
        </p:nvSpPr>
        <p:spPr>
          <a:xfrm rot="1591323">
            <a:off x="3908525" y="1435888"/>
            <a:ext cx="50127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Домашнее задание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Точечный рисунок.bmp"/>
          <p:cNvPicPr>
            <a:picLocks noChangeAspect="1"/>
          </p:cNvPicPr>
          <p:nvPr/>
        </p:nvPicPr>
        <p:blipFill>
          <a:blip r:embed="rId2" cstate="email"/>
          <a:srcRect b="29672"/>
          <a:stretch>
            <a:fillRect/>
          </a:stretch>
        </p:blipFill>
        <p:spPr>
          <a:xfrm>
            <a:off x="5785725" y="2890709"/>
            <a:ext cx="2071734" cy="148624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" name="Рисунок 18" descr="Точечный рисунок (2).bmp"/>
          <p:cNvPicPr>
            <a:picLocks noChangeAspect="1"/>
          </p:cNvPicPr>
          <p:nvPr/>
        </p:nvPicPr>
        <p:blipFill>
          <a:blip r:embed="rId3"/>
          <a:srcRect t="12053"/>
          <a:stretch>
            <a:fillRect/>
          </a:stretch>
        </p:blipFill>
        <p:spPr>
          <a:xfrm>
            <a:off x="3642585" y="2962147"/>
            <a:ext cx="1071570" cy="11822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28271" y="2890709"/>
            <a:ext cx="1287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spc="-100" dirty="0" smtClean="0">
                <a:solidFill>
                  <a:srgbClr val="002060"/>
                </a:solidFill>
                <a:latin typeface="Comic Sans MS" pitchFamily="66" charset="0"/>
              </a:rPr>
              <a:t>11</a:t>
            </a:r>
          </a:p>
        </p:txBody>
      </p:sp>
      <p:pic>
        <p:nvPicPr>
          <p:cNvPr id="18" name="Рисунок 17" descr="Точечный рисунок (2)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627" y="2962147"/>
            <a:ext cx="1021369" cy="10804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59680" y="0"/>
            <a:ext cx="2329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C0066"/>
                </a:solidFill>
                <a:latin typeface="Comic Sans MS" pitchFamily="66" charset="0"/>
              </a:rPr>
              <a:t>ЗАДАЧА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785794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В классе </a:t>
            </a:r>
            <a:r>
              <a:rPr lang="ru-RU" sz="2800" b="1" spc="-100" dirty="0" smtClean="0">
                <a:solidFill>
                  <a:srgbClr val="002060"/>
                </a:solidFill>
                <a:latin typeface="Comic Sans MS" pitchFamily="66" charset="0"/>
              </a:rPr>
              <a:t>11</a:t>
            </a:r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 девочек  и </a:t>
            </a:r>
            <a:r>
              <a:rPr lang="ru-RU" sz="2800" b="1" spc="-100" dirty="0" smtClean="0">
                <a:solidFill>
                  <a:srgbClr val="002060"/>
                </a:solidFill>
                <a:latin typeface="Comic Sans MS" pitchFamily="66" charset="0"/>
              </a:rPr>
              <a:t>Х</a:t>
            </a:r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 мальчиков. Составьте </a:t>
            </a:r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уравнение </a:t>
            </a:r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для нахождения количества </a:t>
            </a:r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мальчиков, </a:t>
            </a:r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если известно, что в классе </a:t>
            </a:r>
            <a:r>
              <a:rPr lang="ru-RU" sz="2800" b="1" spc="-100" dirty="0" smtClean="0">
                <a:solidFill>
                  <a:srgbClr val="002060"/>
                </a:solidFill>
                <a:latin typeface="Comic Sans MS" pitchFamily="66" charset="0"/>
              </a:rPr>
              <a:t>27</a:t>
            </a:r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 человек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56701" y="3105023"/>
            <a:ext cx="5293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>+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99907" y="3105023"/>
            <a:ext cx="5293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>=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5065" y="2962147"/>
            <a:ext cx="8402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spc="-100" dirty="0" smtClean="0">
                <a:solidFill>
                  <a:srgbClr val="002060"/>
                </a:solidFill>
                <a:latin typeface="Comic Sans MS" pitchFamily="66" charset="0"/>
              </a:rPr>
              <a:t>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00039" y="2962147"/>
            <a:ext cx="1287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spc="-100" dirty="0" smtClean="0">
                <a:solidFill>
                  <a:srgbClr val="002060"/>
                </a:solidFill>
                <a:latin typeface="Comic Sans MS" pitchFamily="66" charset="0"/>
              </a:rPr>
              <a:t>27</a:t>
            </a:r>
          </a:p>
        </p:txBody>
      </p:sp>
      <p:sp>
        <p:nvSpPr>
          <p:cNvPr id="12" name="Стрелка влево 11">
            <a:hlinkClick r:id="" action="ppaction://hlinkshowjump?jump=nextslide"/>
          </p:cNvPr>
          <p:cNvSpPr/>
          <p:nvPr/>
        </p:nvSpPr>
        <p:spPr>
          <a:xfrm rot="2783221">
            <a:off x="4838817" y="4741424"/>
            <a:ext cx="3214710" cy="1127749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-100" dirty="0" smtClean="0">
                <a:solidFill>
                  <a:srgbClr val="FF0000"/>
                </a:solidFill>
                <a:latin typeface="Comic Sans MS" pitchFamily="66" charset="0"/>
              </a:rPr>
              <a:t>уравнение</a:t>
            </a:r>
            <a:endParaRPr lang="ru-RU" sz="3600" b="1" spc="-100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2786050" y="4857760"/>
            <a:ext cx="32704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spc="-100" dirty="0" smtClean="0">
                <a:solidFill>
                  <a:srgbClr val="FF0066"/>
                </a:solidFill>
                <a:latin typeface="Comic Sans MS" pitchFamily="66" charset="0"/>
              </a:rPr>
              <a:t>Х = 16</a:t>
            </a:r>
          </a:p>
        </p:txBody>
      </p:sp>
      <p:sp>
        <p:nvSpPr>
          <p:cNvPr id="16" name="Стрелка вправо 15">
            <a:hlinkClick r:id="rId5" action="ppaction://hlinksldjump"/>
          </p:cNvPr>
          <p:cNvSpPr/>
          <p:nvPr/>
        </p:nvSpPr>
        <p:spPr>
          <a:xfrm rot="3172251">
            <a:off x="2082461" y="3510496"/>
            <a:ext cx="2431850" cy="1236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корень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Блок-схема: узел 16">
            <a:hlinkClick r:id="rId6" action="ppaction://hlinksldjump"/>
          </p:cNvPr>
          <p:cNvSpPr/>
          <p:nvPr/>
        </p:nvSpPr>
        <p:spPr>
          <a:xfrm>
            <a:off x="8501090" y="6286520"/>
            <a:ext cx="457200" cy="457200"/>
          </a:xfrm>
          <a:prstGeom prst="flowChartConnector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56069E-6 L -0.50278 -0.29457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/>
      <p:bldP spid="9" grpId="0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spc="-100" dirty="0" smtClean="0">
                <a:solidFill>
                  <a:srgbClr val="FF0000"/>
                </a:solidFill>
                <a:latin typeface="Comic Sans MS" pitchFamily="66" charset="0"/>
              </a:rPr>
              <a:t>Уравнение</a:t>
            </a:r>
            <a:r>
              <a:rPr lang="ru-RU" sz="5400" dirty="0" smtClean="0"/>
              <a:t> </a:t>
            </a:r>
            <a:r>
              <a:rPr lang="ru-RU" sz="4400" b="1" spc="-100" dirty="0" smtClean="0">
                <a:solidFill>
                  <a:srgbClr val="002060"/>
                </a:solidFill>
                <a:latin typeface="Comic Sans MS" pitchFamily="66" charset="0"/>
              </a:rPr>
              <a:t>– это </a:t>
            </a:r>
            <a:r>
              <a:rPr lang="ru-RU" sz="4400" b="1" spc="-100" dirty="0" smtClean="0">
                <a:solidFill>
                  <a:srgbClr val="002060"/>
                </a:solidFill>
                <a:latin typeface="Comic Sans MS" pitchFamily="66" charset="0"/>
                <a:hlinkClick r:id="" action="ppaction://hlinkshowjump?jump=previousslide"/>
              </a:rPr>
              <a:t>равенство</a:t>
            </a:r>
            <a:r>
              <a:rPr lang="ru-RU" sz="4400" b="1" spc="-100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</a:p>
          <a:p>
            <a:pPr algn="just"/>
            <a:r>
              <a:rPr lang="ru-RU" sz="4400" b="1" spc="-100" dirty="0" smtClean="0">
                <a:solidFill>
                  <a:srgbClr val="002060"/>
                </a:solidFill>
                <a:latin typeface="Comic Sans MS" pitchFamily="66" charset="0"/>
              </a:rPr>
              <a:t>в котором есть хотя бы одна переменная.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643182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spc="-100" dirty="0" smtClean="0">
                <a:solidFill>
                  <a:srgbClr val="FF0000"/>
                </a:solidFill>
                <a:latin typeface="Comic Sans MS" pitchFamily="66" charset="0"/>
              </a:rPr>
              <a:t>Решить уравнение </a:t>
            </a:r>
            <a:r>
              <a:rPr lang="ru-RU" sz="4400" b="1" spc="-100" dirty="0" smtClean="0">
                <a:solidFill>
                  <a:srgbClr val="002060"/>
                </a:solidFill>
                <a:latin typeface="Comic Sans MS" pitchFamily="66" charset="0"/>
              </a:rPr>
              <a:t>с одной переменной – это значит найти число, при подстановке которого получается верное числовое </a:t>
            </a:r>
            <a:r>
              <a:rPr lang="ru-RU" sz="4400" b="1" spc="-100" dirty="0" smtClean="0">
                <a:solidFill>
                  <a:srgbClr val="002060"/>
                </a:solidFill>
                <a:latin typeface="Comic Sans MS" pitchFamily="66" charset="0"/>
              </a:rPr>
              <a:t>равенство.</a:t>
            </a:r>
            <a:endParaRPr lang="ru-RU" sz="4400" b="1" spc="-100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spc="-100" dirty="0" smtClean="0">
                <a:solidFill>
                  <a:srgbClr val="002060"/>
                </a:solidFill>
                <a:latin typeface="Comic Sans MS" pitchFamily="66" charset="0"/>
              </a:rPr>
              <a:t>Число, при подстановке которого получается верное числовое  </a:t>
            </a:r>
            <a:r>
              <a:rPr lang="ru-RU" sz="4800" b="1" u="sng" spc="-100" dirty="0" smtClean="0">
                <a:solidFill>
                  <a:srgbClr val="002060"/>
                </a:solidFill>
                <a:latin typeface="Comic Sans MS" pitchFamily="66" charset="0"/>
                <a:hlinkClick r:id="rId2" action="ppaction://hlinksldjump"/>
              </a:rPr>
              <a:t>равенство</a:t>
            </a:r>
            <a:r>
              <a:rPr lang="ru-RU" sz="4800" b="1" spc="-100" dirty="0" smtClean="0">
                <a:solidFill>
                  <a:srgbClr val="002060"/>
                </a:solidFill>
                <a:latin typeface="Comic Sans MS" pitchFamily="66" charset="0"/>
              </a:rPr>
              <a:t>, является </a:t>
            </a:r>
            <a:r>
              <a:rPr lang="ru-RU" sz="4800" b="1" spc="-100" dirty="0" smtClean="0">
                <a:solidFill>
                  <a:srgbClr val="FF0000"/>
                </a:solidFill>
                <a:latin typeface="Comic Sans MS" pitchFamily="66" charset="0"/>
              </a:rPr>
              <a:t>корнем</a:t>
            </a:r>
            <a:r>
              <a:rPr lang="ru-RU" sz="4800" b="1" spc="-100" dirty="0" smtClean="0">
                <a:solidFill>
                  <a:srgbClr val="002060"/>
                </a:solidFill>
                <a:latin typeface="Comic Sans MS" pitchFamily="66" charset="0"/>
              </a:rPr>
              <a:t> данного уравнения.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4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C0066"/>
                </a:solidFill>
                <a:latin typeface="Comic Sans MS" pitchFamily="66" charset="0"/>
              </a:rPr>
              <a:t>Корнем каких уравнений является число </a:t>
            </a:r>
            <a:r>
              <a:rPr lang="ru-RU" sz="5400" b="1" dirty="0" smtClean="0">
                <a:solidFill>
                  <a:srgbClr val="7030A0"/>
                </a:solidFill>
                <a:latin typeface="Comic Sans MS" pitchFamily="66" charset="0"/>
              </a:rPr>
              <a:t>2</a:t>
            </a:r>
            <a:r>
              <a:rPr lang="ru-RU" sz="4400" b="1" dirty="0" smtClean="0">
                <a:solidFill>
                  <a:srgbClr val="CC0066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1857364"/>
            <a:ext cx="4857784" cy="1214446"/>
          </a:xfrm>
          <a:prstGeom prst="roundRect">
            <a:avLst/>
          </a:prstGeom>
          <a:gradFill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Х + 3 = 5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71934" y="2571744"/>
            <a:ext cx="4857784" cy="1214446"/>
          </a:xfrm>
          <a:prstGeom prst="roundRect">
            <a:avLst/>
          </a:prstGeom>
          <a:gradFill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4Х – 3 = 1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4286256"/>
            <a:ext cx="4857784" cy="1214446"/>
          </a:xfrm>
          <a:prstGeom prst="roundRect">
            <a:avLst/>
          </a:prstGeom>
          <a:gradFill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3Х + 13 = 16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6216" y="4929198"/>
            <a:ext cx="4857784" cy="1214446"/>
          </a:xfrm>
          <a:prstGeom prst="roundRect">
            <a:avLst/>
          </a:prstGeom>
          <a:gradFill>
            <a:gsLst>
              <a:gs pos="0">
                <a:srgbClr val="FBEAC7"/>
              </a:gs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10Х – 11 = 9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>
            <a:hlinkClick r:id="rId2" action="ppaction://hlinksldjump"/>
          </p:cNvPr>
          <p:cNvSpPr/>
          <p:nvPr/>
        </p:nvSpPr>
        <p:spPr>
          <a:xfrm>
            <a:off x="0" y="5429264"/>
            <a:ext cx="3000364" cy="14287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13 · Х = 26</a:t>
            </a:r>
            <a:endParaRPr lang="ru-RU" sz="4400" dirty="0"/>
          </a:p>
        </p:txBody>
      </p:sp>
      <p:sp>
        <p:nvSpPr>
          <p:cNvPr id="3" name="Багетная рамка 2">
            <a:hlinkClick r:id="rId3" action="ppaction://hlinksldjump"/>
          </p:cNvPr>
          <p:cNvSpPr/>
          <p:nvPr/>
        </p:nvSpPr>
        <p:spPr>
          <a:xfrm>
            <a:off x="3000364" y="5429264"/>
            <a:ext cx="3071834" cy="14287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Х : 17 = 9</a:t>
            </a:r>
          </a:p>
        </p:txBody>
      </p:sp>
      <p:sp>
        <p:nvSpPr>
          <p:cNvPr id="4" name="Багетная рамка 3">
            <a:hlinkClick r:id="rId4" action="ppaction://hlinksldjump"/>
          </p:cNvPr>
          <p:cNvSpPr/>
          <p:nvPr/>
        </p:nvSpPr>
        <p:spPr>
          <a:xfrm>
            <a:off x="6072198" y="5429264"/>
            <a:ext cx="3071802" cy="14287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24 : Х = 8</a:t>
            </a:r>
          </a:p>
        </p:txBody>
      </p:sp>
      <p:sp>
        <p:nvSpPr>
          <p:cNvPr id="5" name="Багетная рамка 4">
            <a:hlinkClick r:id="rId5" action="ppaction://hlinksldjump"/>
          </p:cNvPr>
          <p:cNvSpPr/>
          <p:nvPr/>
        </p:nvSpPr>
        <p:spPr>
          <a:xfrm>
            <a:off x="1571604" y="4000504"/>
            <a:ext cx="3000364" cy="14287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У – 17 = 43</a:t>
            </a:r>
          </a:p>
        </p:txBody>
      </p:sp>
      <p:sp>
        <p:nvSpPr>
          <p:cNvPr id="6" name="Багетная рамка 5">
            <a:hlinkClick r:id="rId6" action="ppaction://hlinksldjump"/>
          </p:cNvPr>
          <p:cNvSpPr/>
          <p:nvPr/>
        </p:nvSpPr>
        <p:spPr>
          <a:xfrm>
            <a:off x="4572000" y="4000504"/>
            <a:ext cx="3000364" cy="14287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75 – Х = 37</a:t>
            </a:r>
          </a:p>
        </p:txBody>
      </p:sp>
      <p:sp>
        <p:nvSpPr>
          <p:cNvPr id="7" name="Багетная рамка 6">
            <a:hlinkClick r:id="" action="ppaction://hlinkshowjump?jump=nextslide"/>
          </p:cNvPr>
          <p:cNvSpPr/>
          <p:nvPr/>
        </p:nvSpPr>
        <p:spPr>
          <a:xfrm>
            <a:off x="3000364" y="2571744"/>
            <a:ext cx="3000364" cy="14287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Х + 17 = 43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C0066"/>
                </a:solidFill>
                <a:latin typeface="Comic Sans MS" pitchFamily="66" charset="0"/>
              </a:rPr>
              <a:t>Решите уравнения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  <a:latin typeface="Comic Sans MS" pitchFamily="66" charset="0"/>
              </a:rPr>
              <a:t>Чтобы найти неизвестное слагаемое, нужно из суммы вычесть известное слагаемое.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472" y="1928802"/>
            <a:ext cx="38427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Х + 17 = 43;</a:t>
            </a:r>
          </a:p>
        </p:txBody>
      </p:sp>
      <p:sp>
        <p:nvSpPr>
          <p:cNvPr id="6" name="Блок-схема: узел 5">
            <a:hlinkClick r:id="rId2" action="ppaction://hlinksldjump"/>
          </p:cNvPr>
          <p:cNvSpPr/>
          <p:nvPr/>
        </p:nvSpPr>
        <p:spPr>
          <a:xfrm>
            <a:off x="8501090" y="6286520"/>
            <a:ext cx="457200" cy="457200"/>
          </a:xfrm>
          <a:prstGeom prst="flowChartConnector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1472" y="2857496"/>
            <a:ext cx="384271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Х = 43 – 17;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Х = 26.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лево 7"/>
          <p:cNvSpPr/>
          <p:nvPr/>
        </p:nvSpPr>
        <p:spPr>
          <a:xfrm rot="19937417">
            <a:off x="3977466" y="948602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-100" dirty="0" smtClean="0">
                <a:solidFill>
                  <a:srgbClr val="FF0000"/>
                </a:solidFill>
                <a:latin typeface="Comic Sans MS" pitchFamily="66" charset="0"/>
              </a:rPr>
              <a:t>сумма</a:t>
            </a:r>
          </a:p>
        </p:txBody>
      </p:sp>
      <p:sp>
        <p:nvSpPr>
          <p:cNvPr id="9" name="Стрелка влево 8"/>
          <p:cNvSpPr/>
          <p:nvPr/>
        </p:nvSpPr>
        <p:spPr>
          <a:xfrm rot="1953718">
            <a:off x="1763380" y="3090857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100" dirty="0" smtClean="0">
                <a:solidFill>
                  <a:srgbClr val="FF0000"/>
                </a:solidFill>
                <a:latin typeface="Comic Sans MS" pitchFamily="66" charset="0"/>
              </a:rPr>
              <a:t>слагаемые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472" y="4857760"/>
            <a:ext cx="4392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Ответ: Х = 26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250"/>
                            </p:stCondLst>
                            <p:childTnLst>
                              <p:par>
                                <p:cTn id="6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330"/>
                            </p:stCondLst>
                            <p:childTnLst>
                              <p:par>
                                <p:cTn id="75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  <a:latin typeface="Comic Sans MS" pitchFamily="66" charset="0"/>
              </a:rPr>
              <a:t>Чтобы найти неизвестное уменьшаемое, нужно к разности прибавить вычитаемое.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2285992"/>
            <a:ext cx="384111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У - 17 = 43;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У = 43 + 17;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У = 60.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узел 5">
            <a:hlinkClick r:id="rId2" action="ppaction://hlinksldjump"/>
          </p:cNvPr>
          <p:cNvSpPr/>
          <p:nvPr/>
        </p:nvSpPr>
        <p:spPr>
          <a:xfrm>
            <a:off x="8501090" y="6286520"/>
            <a:ext cx="457200" cy="457200"/>
          </a:xfrm>
          <a:prstGeom prst="flowChartConnector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 rot="19937417">
            <a:off x="3763152" y="1448668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-100" dirty="0" smtClean="0">
                <a:solidFill>
                  <a:srgbClr val="FF0000"/>
                </a:solidFill>
                <a:latin typeface="Comic Sans MS" pitchFamily="66" charset="0"/>
              </a:rPr>
              <a:t>разность</a:t>
            </a:r>
          </a:p>
        </p:txBody>
      </p:sp>
      <p:sp>
        <p:nvSpPr>
          <p:cNvPr id="8" name="Стрелка влево 7"/>
          <p:cNvSpPr/>
          <p:nvPr/>
        </p:nvSpPr>
        <p:spPr>
          <a:xfrm rot="19148248">
            <a:off x="1643346" y="771170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100" dirty="0" smtClean="0">
                <a:solidFill>
                  <a:srgbClr val="FF0000"/>
                </a:solidFill>
                <a:latin typeface="Comic Sans MS" pitchFamily="66" charset="0"/>
              </a:rPr>
              <a:t>вычитаемое</a:t>
            </a:r>
          </a:p>
        </p:txBody>
      </p:sp>
      <p:sp>
        <p:nvSpPr>
          <p:cNvPr id="9" name="Стрелка влево 8"/>
          <p:cNvSpPr/>
          <p:nvPr/>
        </p:nvSpPr>
        <p:spPr>
          <a:xfrm rot="2211219">
            <a:off x="456341" y="3365178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уменьшаемое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34" y="5000636"/>
            <a:ext cx="43906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Ответ: </a:t>
            </a:r>
            <a:r>
              <a:rPr lang="ru-RU" sz="6000" b="1" dirty="0" smtClean="0">
                <a:solidFill>
                  <a:srgbClr val="002060"/>
                </a:solidFill>
              </a:rPr>
              <a:t>У </a:t>
            </a:r>
            <a:r>
              <a:rPr lang="ru-RU" sz="6000" b="1" dirty="0" smtClean="0">
                <a:solidFill>
                  <a:srgbClr val="002060"/>
                </a:solidFill>
              </a:rPr>
              <a:t>= </a:t>
            </a:r>
            <a:r>
              <a:rPr lang="ru-RU" sz="6000" b="1" dirty="0" smtClean="0">
                <a:solidFill>
                  <a:srgbClr val="002060"/>
                </a:solidFill>
              </a:rPr>
              <a:t>60</a:t>
            </a:r>
            <a:endParaRPr lang="ru-RU" sz="6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50"/>
                            </p:stCondLst>
                            <p:childTnLst>
                              <p:par>
                                <p:cTn id="9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30"/>
                            </p:stCondLst>
                            <p:childTnLst>
                              <p:par>
                                <p:cTn id="99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0066"/>
                </a:solidFill>
                <a:latin typeface="Comic Sans MS" pitchFamily="66" charset="0"/>
              </a:rPr>
              <a:t>Чтобы найти неизвестное вычитаемое, нужно из уменьшаемого вычесть разность.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2285992"/>
            <a:ext cx="384271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75 – Х = 37;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Х = 75 – 37;</a:t>
            </a:r>
          </a:p>
          <a:p>
            <a:r>
              <a:rPr lang="ru-RU" sz="6000" b="1" dirty="0" smtClean="0">
                <a:solidFill>
                  <a:srgbClr val="002060"/>
                </a:solidFill>
              </a:rPr>
              <a:t>Х = 38.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узел 6">
            <a:hlinkClick r:id="rId2" action="ppaction://hlinksldjump"/>
          </p:cNvPr>
          <p:cNvSpPr/>
          <p:nvPr/>
        </p:nvSpPr>
        <p:spPr>
          <a:xfrm>
            <a:off x="8501090" y="6286520"/>
            <a:ext cx="457200" cy="457200"/>
          </a:xfrm>
          <a:prstGeom prst="flowChartConnector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 rot="19937417">
            <a:off x="3763152" y="1448668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-100" dirty="0" smtClean="0">
                <a:solidFill>
                  <a:srgbClr val="FF0000"/>
                </a:solidFill>
                <a:latin typeface="Comic Sans MS" pitchFamily="66" charset="0"/>
              </a:rPr>
              <a:t>разность</a:t>
            </a:r>
          </a:p>
        </p:txBody>
      </p:sp>
      <p:sp>
        <p:nvSpPr>
          <p:cNvPr id="9" name="Стрелка влево 8"/>
          <p:cNvSpPr/>
          <p:nvPr/>
        </p:nvSpPr>
        <p:spPr>
          <a:xfrm rot="2800150">
            <a:off x="519162" y="3473300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100" dirty="0" smtClean="0">
                <a:solidFill>
                  <a:srgbClr val="FF0000"/>
                </a:solidFill>
                <a:latin typeface="Comic Sans MS" pitchFamily="66" charset="0"/>
              </a:rPr>
              <a:t>уменьшаемое</a:t>
            </a:r>
          </a:p>
        </p:txBody>
      </p:sp>
      <p:sp>
        <p:nvSpPr>
          <p:cNvPr id="10" name="Стрелка влево 9"/>
          <p:cNvSpPr/>
          <p:nvPr/>
        </p:nvSpPr>
        <p:spPr>
          <a:xfrm rot="19148248">
            <a:off x="1857661" y="771169"/>
            <a:ext cx="2832142" cy="1274336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pc="-100" dirty="0" smtClean="0">
                <a:solidFill>
                  <a:srgbClr val="FF0000"/>
                </a:solidFill>
                <a:latin typeface="Comic Sans MS" pitchFamily="66" charset="0"/>
              </a:rPr>
              <a:t>вычитаемое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596" y="5000636"/>
            <a:ext cx="4392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Ответ: Х = </a:t>
            </a:r>
            <a:r>
              <a:rPr lang="ru-RU" sz="6000" b="1" dirty="0" smtClean="0">
                <a:solidFill>
                  <a:srgbClr val="002060"/>
                </a:solidFill>
              </a:rPr>
              <a:t>38</a:t>
            </a:r>
            <a:endParaRPr lang="ru-RU" sz="6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250"/>
                            </p:stCondLst>
                            <p:childTnLst>
                              <p:par>
                                <p:cTn id="9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750"/>
                            </p:stCondLst>
                            <p:childTnLst>
                              <p:par>
                                <p:cTn id="96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</TotalTime>
  <Words>453</Words>
  <PresentationFormat>Экран (4:3)</PresentationFormat>
  <Paragraphs>98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уравнения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97</cp:revision>
  <dcterms:modified xsi:type="dcterms:W3CDTF">2010-06-11T13:52:13Z</dcterms:modified>
</cp:coreProperties>
</file>