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60" r:id="rId3"/>
    <p:sldId id="269" r:id="rId4"/>
    <p:sldId id="270" r:id="rId5"/>
    <p:sldId id="271" r:id="rId6"/>
    <p:sldId id="272" r:id="rId7"/>
    <p:sldId id="276" r:id="rId8"/>
    <p:sldId id="273" r:id="rId9"/>
    <p:sldId id="274" r:id="rId10"/>
    <p:sldId id="275" r:id="rId11"/>
    <p:sldId id="279" r:id="rId12"/>
    <p:sldId id="278" r:id="rId13"/>
    <p:sldId id="27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71036-4282-4119-9035-A7068C521AB4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23763-9859-4C9F-9935-7B33BD6160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990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Рассмотрим фигуру </a:t>
            </a:r>
            <a:r>
              <a:rPr lang="en-US" dirty="0" smtClean="0"/>
              <a:t>ABCDE </a:t>
            </a:r>
            <a:r>
              <a:rPr lang="ru-RU" dirty="0" smtClean="0"/>
              <a:t>такую,</a:t>
            </a:r>
            <a:r>
              <a:rPr lang="ru-RU" baseline="0" dirty="0" smtClean="0"/>
              <a:t> что смежные отрезки не лежат на одной прямой. Не смежные отрезки не имеют общих точек. Такая фигура называется многоугольником.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23763-9859-4C9F-9935-7B33BD61608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480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Рассмотрим фигуру </a:t>
            </a:r>
            <a:r>
              <a:rPr lang="en-US" dirty="0" smtClean="0"/>
              <a:t>ABCDE </a:t>
            </a:r>
            <a:r>
              <a:rPr lang="ru-RU" dirty="0" smtClean="0"/>
              <a:t>такую,</a:t>
            </a:r>
            <a:r>
              <a:rPr lang="ru-RU" baseline="0" dirty="0" smtClean="0"/>
              <a:t> что смежные отрезки не лежат на одной прямой. Не смежные отрезки не имеют общих точек. Такая фигура называется многоугольником.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23763-9859-4C9F-9935-7B33BD616088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480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Рассмотрим фигуру </a:t>
            </a:r>
            <a:r>
              <a:rPr lang="en-US" dirty="0" smtClean="0"/>
              <a:t>ABCDE </a:t>
            </a:r>
            <a:r>
              <a:rPr lang="ru-RU" dirty="0" smtClean="0"/>
              <a:t>такую,</a:t>
            </a:r>
            <a:r>
              <a:rPr lang="ru-RU" baseline="0" dirty="0" smtClean="0"/>
              <a:t> что смежные отрезки не лежат на одной прямой. Не смежные отрезки не имеют общих точек. Такая фигура называется многоугольником.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23763-9859-4C9F-9935-7B33BD616088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480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Рассмотрим фигуру </a:t>
            </a:r>
            <a:r>
              <a:rPr lang="en-US" dirty="0" smtClean="0"/>
              <a:t>ABCDE </a:t>
            </a:r>
            <a:r>
              <a:rPr lang="ru-RU" dirty="0" smtClean="0"/>
              <a:t>такую,</a:t>
            </a:r>
            <a:r>
              <a:rPr lang="ru-RU" baseline="0" dirty="0" smtClean="0"/>
              <a:t> что смежные отрезки не лежат на одной прямой. Не смежные отрезки не имеют общих точек. Такая фигура называется многоугольником.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23763-9859-4C9F-9935-7B33BD616088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480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Рассмотрим фигуру </a:t>
            </a:r>
            <a:r>
              <a:rPr lang="en-US" dirty="0" smtClean="0"/>
              <a:t>ABCDE </a:t>
            </a:r>
            <a:r>
              <a:rPr lang="ru-RU" dirty="0" smtClean="0"/>
              <a:t>такую,</a:t>
            </a:r>
            <a:r>
              <a:rPr lang="ru-RU" baseline="0" dirty="0" smtClean="0"/>
              <a:t> что смежные отрезки не лежат на одной прямой. Не смежные отрезки не имеют общих точек. Такая фигура называется многоугольником.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23763-9859-4C9F-9935-7B33BD616088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48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Рассмотрим фигуру </a:t>
            </a:r>
            <a:r>
              <a:rPr lang="en-US" dirty="0" smtClean="0"/>
              <a:t>ABCDE </a:t>
            </a:r>
            <a:r>
              <a:rPr lang="ru-RU" dirty="0" smtClean="0"/>
              <a:t>такую,</a:t>
            </a:r>
            <a:r>
              <a:rPr lang="ru-RU" baseline="0" dirty="0" smtClean="0"/>
              <a:t> что смежные отрезки не лежат на одной прямой. Не смежные отрезки не имеют общих точек. Такая фигура называется многоугольником.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23763-9859-4C9F-9935-7B33BD61608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48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Рассмотрим фигуру </a:t>
            </a:r>
            <a:r>
              <a:rPr lang="en-US" dirty="0" smtClean="0"/>
              <a:t>ABCDE </a:t>
            </a:r>
            <a:r>
              <a:rPr lang="ru-RU" dirty="0" smtClean="0"/>
              <a:t>такую,</a:t>
            </a:r>
            <a:r>
              <a:rPr lang="ru-RU" baseline="0" dirty="0" smtClean="0"/>
              <a:t> что смежные отрезки не лежат на одной прямой. Не смежные отрезки не имеют общих точек. Такая фигура называется многоугольником.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23763-9859-4C9F-9935-7B33BD61608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48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Рассмотрим фигуру </a:t>
            </a:r>
            <a:r>
              <a:rPr lang="en-US" dirty="0" smtClean="0"/>
              <a:t>ABCDE </a:t>
            </a:r>
            <a:r>
              <a:rPr lang="ru-RU" dirty="0" smtClean="0"/>
              <a:t>такую,</a:t>
            </a:r>
            <a:r>
              <a:rPr lang="ru-RU" baseline="0" dirty="0" smtClean="0"/>
              <a:t> что смежные отрезки не лежат на одной прямой. Не смежные отрезки не имеют общих точек. Такая фигура называется многоугольником.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23763-9859-4C9F-9935-7B33BD61608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48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Рассмотрим фигуру </a:t>
            </a:r>
            <a:r>
              <a:rPr lang="en-US" dirty="0" smtClean="0"/>
              <a:t>ABCDE </a:t>
            </a:r>
            <a:r>
              <a:rPr lang="ru-RU" dirty="0" smtClean="0"/>
              <a:t>такую,</a:t>
            </a:r>
            <a:r>
              <a:rPr lang="ru-RU" baseline="0" dirty="0" smtClean="0"/>
              <a:t> что смежные отрезки не лежат на одной прямой. Не смежные отрезки не имеют общих точек. Такая фигура называется многоугольником.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23763-9859-4C9F-9935-7B33BD61608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48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Рассмотрим фигуру </a:t>
            </a:r>
            <a:r>
              <a:rPr lang="en-US" dirty="0" smtClean="0"/>
              <a:t>ABCDE </a:t>
            </a:r>
            <a:r>
              <a:rPr lang="ru-RU" dirty="0" smtClean="0"/>
              <a:t>такую,</a:t>
            </a:r>
            <a:r>
              <a:rPr lang="ru-RU" baseline="0" dirty="0" smtClean="0"/>
              <a:t> что смежные отрезки не лежат на одной прямой. Не смежные отрезки не имеют общих точек. Такая фигура называется многоугольником.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23763-9859-4C9F-9935-7B33BD61608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48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Рассмотрим фигуру </a:t>
            </a:r>
            <a:r>
              <a:rPr lang="en-US" dirty="0" smtClean="0"/>
              <a:t>ABCDE </a:t>
            </a:r>
            <a:r>
              <a:rPr lang="ru-RU" dirty="0" smtClean="0"/>
              <a:t>такую,</a:t>
            </a:r>
            <a:r>
              <a:rPr lang="ru-RU" baseline="0" dirty="0" smtClean="0"/>
              <a:t> что смежные отрезки не лежат на одной прямой. Не смежные отрезки не имеют общих точек. Такая фигура называется многоугольником.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23763-9859-4C9F-9935-7B33BD61608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48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Рассмотрим фигуру </a:t>
            </a:r>
            <a:r>
              <a:rPr lang="en-US" dirty="0" smtClean="0"/>
              <a:t>ABCDE </a:t>
            </a:r>
            <a:r>
              <a:rPr lang="ru-RU" dirty="0" smtClean="0"/>
              <a:t>такую,</a:t>
            </a:r>
            <a:r>
              <a:rPr lang="ru-RU" baseline="0" dirty="0" smtClean="0"/>
              <a:t> что смежные отрезки не лежат на одной прямой. Не смежные отрезки не имеют общих точек. Такая фигура называется многоугольником.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23763-9859-4C9F-9935-7B33BD61608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48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Рассмотрим фигуру </a:t>
            </a:r>
            <a:r>
              <a:rPr lang="en-US" dirty="0" smtClean="0"/>
              <a:t>ABCDE </a:t>
            </a:r>
            <a:r>
              <a:rPr lang="ru-RU" dirty="0" smtClean="0"/>
              <a:t>такую,</a:t>
            </a:r>
            <a:r>
              <a:rPr lang="ru-RU" baseline="0" dirty="0" smtClean="0"/>
              <a:t> что смежные отрезки не лежат на одной прямой. Не смежные отрезки не имеют общих точек. Такая фигура называется многоугольником.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23763-9859-4C9F-9935-7B33BD616088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48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107504" y="116632"/>
            <a:ext cx="8928992" cy="6647383"/>
            <a:chOff x="107504" y="116632"/>
            <a:chExt cx="8928992" cy="6647383"/>
          </a:xfrm>
        </p:grpSpPr>
        <p:sp>
          <p:nvSpPr>
            <p:cNvPr id="2" name="Половина рамки 1"/>
            <p:cNvSpPr/>
            <p:nvPr/>
          </p:nvSpPr>
          <p:spPr>
            <a:xfrm>
              <a:off x="107504" y="116632"/>
              <a:ext cx="1800200" cy="1728192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" name="Половина рамки 2"/>
            <p:cNvSpPr/>
            <p:nvPr/>
          </p:nvSpPr>
          <p:spPr>
            <a:xfrm>
              <a:off x="323528" y="332656"/>
              <a:ext cx="1368152" cy="1296144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" name="Половина рамки 3"/>
            <p:cNvSpPr/>
            <p:nvPr/>
          </p:nvSpPr>
          <p:spPr>
            <a:xfrm rot="10800000">
              <a:off x="7236296" y="5035823"/>
              <a:ext cx="1800200" cy="1728192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5" name="Половина рамки 4"/>
            <p:cNvSpPr/>
            <p:nvPr/>
          </p:nvSpPr>
          <p:spPr>
            <a:xfrm rot="10800000">
              <a:off x="7452320" y="5229200"/>
              <a:ext cx="1368152" cy="1296144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7540" y="1844824"/>
            <a:ext cx="9144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7200" b="1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Признаки параллелограмма.</a:t>
            </a:r>
            <a:endParaRPr lang="ru-RU" sz="7200" b="1" dirty="0">
              <a:ln w="11430">
                <a:solidFill>
                  <a:srgbClr val="0000FF"/>
                </a:solidFill>
              </a:ln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Print" pitchFamily="2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80" t="60481" r="51416" b="27881"/>
          <a:stretch/>
        </p:blipFill>
        <p:spPr bwMode="auto">
          <a:xfrm>
            <a:off x="251520" y="5746030"/>
            <a:ext cx="2173357" cy="851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53" t="78653" r="21988" b="11118"/>
          <a:stretch/>
        </p:blipFill>
        <p:spPr bwMode="auto">
          <a:xfrm>
            <a:off x="2699792" y="5851735"/>
            <a:ext cx="5544616" cy="96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164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Дуга 16"/>
          <p:cNvSpPr/>
          <p:nvPr/>
        </p:nvSpPr>
        <p:spPr>
          <a:xfrm rot="10800000">
            <a:off x="6875314" y="1325410"/>
            <a:ext cx="1116124" cy="779150"/>
          </a:xfrm>
          <a:prstGeom prst="arc">
            <a:avLst>
              <a:gd name="adj1" fmla="val 16749000"/>
              <a:gd name="adj2" fmla="val 19763388"/>
            </a:avLst>
          </a:prstGeom>
          <a:solidFill>
            <a:srgbClr val="0000FF">
              <a:alpha val="45000"/>
            </a:srgbClr>
          </a:solid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уга 16"/>
          <p:cNvSpPr/>
          <p:nvPr/>
        </p:nvSpPr>
        <p:spPr>
          <a:xfrm rot="10800000" flipH="1" flipV="1">
            <a:off x="1655676" y="4098721"/>
            <a:ext cx="1116124" cy="779150"/>
          </a:xfrm>
          <a:prstGeom prst="arc">
            <a:avLst>
              <a:gd name="adj1" fmla="val 16749000"/>
              <a:gd name="adj2" fmla="val 19763388"/>
            </a:avLst>
          </a:prstGeom>
          <a:solidFill>
            <a:srgbClr val="0000FF">
              <a:alpha val="45000"/>
            </a:srgbClr>
          </a:solid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уга 16"/>
          <p:cNvSpPr/>
          <p:nvPr/>
        </p:nvSpPr>
        <p:spPr>
          <a:xfrm rot="10800000" flipH="1" flipV="1">
            <a:off x="1547122" y="4016795"/>
            <a:ext cx="1368152" cy="936104"/>
          </a:xfrm>
          <a:prstGeom prst="arc">
            <a:avLst>
              <a:gd name="adj1" fmla="val 16749000"/>
              <a:gd name="adj2" fmla="val 173758"/>
            </a:avLst>
          </a:prstGeom>
          <a:solidFill>
            <a:srgbClr val="0000FF">
              <a:alpha val="45000"/>
            </a:srgbClr>
          </a:solid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107504" y="116632"/>
            <a:ext cx="8928992" cy="6647383"/>
            <a:chOff x="107504" y="116632"/>
            <a:chExt cx="8928992" cy="6647383"/>
          </a:xfrm>
        </p:grpSpPr>
        <p:sp>
          <p:nvSpPr>
            <p:cNvPr id="2" name="Половина рамки 1"/>
            <p:cNvSpPr/>
            <p:nvPr/>
          </p:nvSpPr>
          <p:spPr>
            <a:xfrm>
              <a:off x="107504" y="116632"/>
              <a:ext cx="1800200" cy="1728192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" name="Половина рамки 2"/>
            <p:cNvSpPr/>
            <p:nvPr/>
          </p:nvSpPr>
          <p:spPr>
            <a:xfrm>
              <a:off x="323528" y="332656"/>
              <a:ext cx="1368152" cy="1296144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" name="Половина рамки 3"/>
            <p:cNvSpPr/>
            <p:nvPr/>
          </p:nvSpPr>
          <p:spPr>
            <a:xfrm rot="10800000">
              <a:off x="7236296" y="5035823"/>
              <a:ext cx="1800200" cy="1728192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5" name="Половина рамки 4"/>
            <p:cNvSpPr/>
            <p:nvPr/>
          </p:nvSpPr>
          <p:spPr>
            <a:xfrm rot="10800000">
              <a:off x="7452320" y="5229200"/>
              <a:ext cx="1368152" cy="1296144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2123728" y="-99392"/>
            <a:ext cx="702027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ru-RU" sz="3200" b="1" cap="none" spc="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Докажите </a:t>
            </a:r>
            <a:r>
              <a:rPr lang="en-US" sz="3200" b="1" cap="none" spc="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ABCD - </a:t>
            </a:r>
            <a:r>
              <a:rPr lang="ru-RU" sz="3200" b="1" cap="none" spc="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параллелограмм</a:t>
            </a:r>
            <a:endParaRPr lang="ru-RU" sz="3200" b="1" cap="none" spc="0" dirty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араллелограмм 9"/>
          <p:cNvSpPr/>
          <p:nvPr/>
        </p:nvSpPr>
        <p:spPr>
          <a:xfrm>
            <a:off x="2195736" y="1692628"/>
            <a:ext cx="5256584" cy="2808312"/>
          </a:xfrm>
          <a:prstGeom prst="parallelogram">
            <a:avLst/>
          </a:prstGeom>
          <a:noFill/>
          <a:ln w="5715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547122" y="4293096"/>
            <a:ext cx="433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А</a:t>
            </a:r>
            <a:endParaRPr lang="ru-RU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793546" y="4368124"/>
            <a:ext cx="4427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D</a:t>
            </a:r>
            <a:endParaRPr lang="ru-RU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478959" y="1097413"/>
            <a:ext cx="402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C</a:t>
            </a:r>
            <a:endParaRPr lang="ru-RU" sz="3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566841" y="1169005"/>
            <a:ext cx="41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B</a:t>
            </a:r>
            <a:endParaRPr lang="ru-RU" sz="3200" b="1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2222375" y="1714985"/>
            <a:ext cx="5256584" cy="276359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Дуга 16"/>
          <p:cNvSpPr/>
          <p:nvPr/>
        </p:nvSpPr>
        <p:spPr>
          <a:xfrm rot="10800000">
            <a:off x="6749300" y="1246933"/>
            <a:ext cx="1368152" cy="936104"/>
          </a:xfrm>
          <a:prstGeom prst="arc">
            <a:avLst>
              <a:gd name="adj1" fmla="val 16749000"/>
              <a:gd name="adj2" fmla="val 80705"/>
            </a:avLst>
          </a:prstGeom>
          <a:solidFill>
            <a:srgbClr val="0000FF">
              <a:alpha val="45000"/>
            </a:srgbClr>
          </a:solid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90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Группа 33"/>
          <p:cNvGrpSpPr/>
          <p:nvPr/>
        </p:nvGrpSpPr>
        <p:grpSpPr>
          <a:xfrm flipH="1" flipV="1">
            <a:off x="5606690" y="3801540"/>
            <a:ext cx="954955" cy="1398799"/>
            <a:chOff x="3241553" y="1166436"/>
            <a:chExt cx="954955" cy="1398799"/>
          </a:xfrm>
        </p:grpSpPr>
        <p:sp>
          <p:nvSpPr>
            <p:cNvPr id="32" name="Дуга 16"/>
            <p:cNvSpPr/>
            <p:nvPr/>
          </p:nvSpPr>
          <p:spPr>
            <a:xfrm rot="4872271">
              <a:off x="3019631" y="1388358"/>
              <a:ext cx="1398799" cy="954955"/>
            </a:xfrm>
            <a:prstGeom prst="arc">
              <a:avLst>
                <a:gd name="adj1" fmla="val 16749000"/>
                <a:gd name="adj2" fmla="val 19441114"/>
              </a:avLst>
            </a:prstGeom>
            <a:solidFill>
              <a:srgbClr val="FF0000">
                <a:alpha val="45000"/>
              </a:srgbClr>
            </a:solidFill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Дуга 16"/>
            <p:cNvSpPr/>
            <p:nvPr/>
          </p:nvSpPr>
          <p:spPr>
            <a:xfrm rot="4872271">
              <a:off x="3158226" y="1477810"/>
              <a:ext cx="1116124" cy="779150"/>
            </a:xfrm>
            <a:prstGeom prst="arc">
              <a:avLst>
                <a:gd name="adj1" fmla="val 16749000"/>
                <a:gd name="adj2" fmla="val 19441114"/>
              </a:avLst>
            </a:prstGeom>
            <a:solidFill>
              <a:srgbClr val="FF0000">
                <a:alpha val="45000"/>
              </a:srgbClr>
            </a:solidFill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1" name="Дуга 16"/>
          <p:cNvSpPr/>
          <p:nvPr/>
        </p:nvSpPr>
        <p:spPr>
          <a:xfrm rot="4872271">
            <a:off x="2867231" y="1235958"/>
            <a:ext cx="1398799" cy="954955"/>
          </a:xfrm>
          <a:prstGeom prst="arc">
            <a:avLst>
              <a:gd name="adj1" fmla="val 16749000"/>
              <a:gd name="adj2" fmla="val 19441114"/>
            </a:avLst>
          </a:prstGeom>
          <a:solidFill>
            <a:srgbClr val="FF0000">
              <a:alpha val="45000"/>
            </a:srgbClr>
          </a:solid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Дуга 16"/>
          <p:cNvSpPr/>
          <p:nvPr/>
        </p:nvSpPr>
        <p:spPr>
          <a:xfrm rot="16948735">
            <a:off x="6490832" y="3176972"/>
            <a:ext cx="1048179" cy="936104"/>
          </a:xfrm>
          <a:prstGeom prst="arc">
            <a:avLst>
              <a:gd name="adj1" fmla="val 16343914"/>
              <a:gd name="adj2" fmla="val 13361"/>
            </a:avLst>
          </a:prstGeom>
          <a:solidFill>
            <a:srgbClr val="0000FF">
              <a:alpha val="45000"/>
            </a:srgbClr>
          </a:solid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6"/>
          <p:cNvSpPr/>
          <p:nvPr/>
        </p:nvSpPr>
        <p:spPr>
          <a:xfrm rot="4872271">
            <a:off x="3005826" y="1325410"/>
            <a:ext cx="1116124" cy="779150"/>
          </a:xfrm>
          <a:prstGeom prst="arc">
            <a:avLst>
              <a:gd name="adj1" fmla="val 16749000"/>
              <a:gd name="adj2" fmla="val 19441114"/>
            </a:avLst>
          </a:prstGeom>
          <a:solidFill>
            <a:srgbClr val="FF0000">
              <a:alpha val="45000"/>
            </a:srgbClr>
          </a:solid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уга 16"/>
          <p:cNvSpPr/>
          <p:nvPr/>
        </p:nvSpPr>
        <p:spPr>
          <a:xfrm rot="16948735" flipH="1" flipV="1">
            <a:off x="2125068" y="2096852"/>
            <a:ext cx="1048179" cy="936104"/>
          </a:xfrm>
          <a:prstGeom prst="arc">
            <a:avLst>
              <a:gd name="adj1" fmla="val 16343914"/>
              <a:gd name="adj2" fmla="val 13361"/>
            </a:avLst>
          </a:prstGeom>
          <a:solidFill>
            <a:srgbClr val="0000FF">
              <a:alpha val="45000"/>
            </a:srgbClr>
          </a:solid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107504" y="116632"/>
            <a:ext cx="8928992" cy="6647383"/>
            <a:chOff x="107504" y="116632"/>
            <a:chExt cx="8928992" cy="6647383"/>
          </a:xfrm>
        </p:grpSpPr>
        <p:sp>
          <p:nvSpPr>
            <p:cNvPr id="2" name="Половина рамки 1"/>
            <p:cNvSpPr/>
            <p:nvPr/>
          </p:nvSpPr>
          <p:spPr>
            <a:xfrm>
              <a:off x="107504" y="116632"/>
              <a:ext cx="1800200" cy="1728192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" name="Половина рамки 2"/>
            <p:cNvSpPr/>
            <p:nvPr/>
          </p:nvSpPr>
          <p:spPr>
            <a:xfrm>
              <a:off x="323528" y="332656"/>
              <a:ext cx="1368152" cy="1296144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" name="Половина рамки 3"/>
            <p:cNvSpPr/>
            <p:nvPr/>
          </p:nvSpPr>
          <p:spPr>
            <a:xfrm rot="10800000">
              <a:off x="7236296" y="5035823"/>
              <a:ext cx="1800200" cy="1728192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5" name="Половина рамки 4"/>
            <p:cNvSpPr/>
            <p:nvPr/>
          </p:nvSpPr>
          <p:spPr>
            <a:xfrm rot="10800000">
              <a:off x="7452320" y="5229200"/>
              <a:ext cx="1368152" cy="1296144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2123728" y="-99392"/>
            <a:ext cx="702027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ru-RU" sz="3200" b="1" cap="none" spc="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Докажите </a:t>
            </a:r>
            <a:r>
              <a:rPr lang="en-US" sz="3200" b="1" cap="none" spc="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ABCD - </a:t>
            </a:r>
            <a:r>
              <a:rPr lang="ru-RU" sz="3200" b="1" cap="none" spc="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параллелограмм</a:t>
            </a:r>
            <a:endParaRPr lang="ru-RU" sz="3200" b="1" cap="none" spc="0" dirty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араллелограмм 9"/>
          <p:cNvSpPr/>
          <p:nvPr/>
        </p:nvSpPr>
        <p:spPr>
          <a:xfrm>
            <a:off x="2195736" y="1692628"/>
            <a:ext cx="5256584" cy="2808312"/>
          </a:xfrm>
          <a:prstGeom prst="parallelogram">
            <a:avLst/>
          </a:prstGeom>
          <a:noFill/>
          <a:ln w="5715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7965" y="4478690"/>
            <a:ext cx="433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А</a:t>
            </a:r>
            <a:endParaRPr lang="ru-RU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793546" y="4368124"/>
            <a:ext cx="4427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D</a:t>
            </a:r>
            <a:endParaRPr lang="ru-RU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478959" y="1097413"/>
            <a:ext cx="402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C</a:t>
            </a:r>
            <a:endParaRPr lang="ru-RU" sz="3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566841" y="1169005"/>
            <a:ext cx="41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B</a:t>
            </a:r>
            <a:endParaRPr lang="ru-RU" sz="3200" b="1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699792" y="2564904"/>
            <a:ext cx="4315129" cy="10801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563888" y="1682188"/>
            <a:ext cx="2520280" cy="28187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719241" y="1321405"/>
            <a:ext cx="41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B</a:t>
            </a:r>
            <a:endParaRPr lang="ru-RU" sz="32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7093345" y="3444366"/>
            <a:ext cx="385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E</a:t>
            </a:r>
            <a:endParaRPr lang="ru-RU" sz="32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5879161" y="4428401"/>
            <a:ext cx="41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K</a:t>
            </a:r>
            <a:endParaRPr lang="ru-RU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3236173" y="1188041"/>
            <a:ext cx="5437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M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55540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73" t="13406" r="26110" b="11929"/>
          <a:stretch/>
        </p:blipFill>
        <p:spPr bwMode="auto">
          <a:xfrm>
            <a:off x="1024503" y="515252"/>
            <a:ext cx="7056784" cy="6221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Группа 5"/>
          <p:cNvGrpSpPr/>
          <p:nvPr/>
        </p:nvGrpSpPr>
        <p:grpSpPr>
          <a:xfrm>
            <a:off x="107504" y="116632"/>
            <a:ext cx="8928992" cy="6647383"/>
            <a:chOff x="107504" y="116632"/>
            <a:chExt cx="8928992" cy="6647383"/>
          </a:xfrm>
        </p:grpSpPr>
        <p:sp>
          <p:nvSpPr>
            <p:cNvPr id="2" name="Половина рамки 1"/>
            <p:cNvSpPr/>
            <p:nvPr/>
          </p:nvSpPr>
          <p:spPr>
            <a:xfrm>
              <a:off x="107504" y="116632"/>
              <a:ext cx="1800200" cy="1728192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" name="Половина рамки 2"/>
            <p:cNvSpPr/>
            <p:nvPr/>
          </p:nvSpPr>
          <p:spPr>
            <a:xfrm>
              <a:off x="323528" y="332656"/>
              <a:ext cx="1368152" cy="1296144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" name="Половина рамки 3"/>
            <p:cNvSpPr/>
            <p:nvPr/>
          </p:nvSpPr>
          <p:spPr>
            <a:xfrm rot="10800000">
              <a:off x="7236296" y="5035823"/>
              <a:ext cx="1800200" cy="1728192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5" name="Половина рамки 4"/>
            <p:cNvSpPr/>
            <p:nvPr/>
          </p:nvSpPr>
          <p:spPr>
            <a:xfrm rot="10800000">
              <a:off x="7452320" y="5229200"/>
              <a:ext cx="1368152" cy="1296144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7071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24" t="34231" r="25506" b="31159"/>
          <a:stretch/>
        </p:blipFill>
        <p:spPr bwMode="auto">
          <a:xfrm>
            <a:off x="0" y="1857203"/>
            <a:ext cx="9036496" cy="3598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Группа 5"/>
          <p:cNvGrpSpPr/>
          <p:nvPr/>
        </p:nvGrpSpPr>
        <p:grpSpPr>
          <a:xfrm>
            <a:off x="107504" y="116632"/>
            <a:ext cx="8928992" cy="6647383"/>
            <a:chOff x="107504" y="116632"/>
            <a:chExt cx="8928992" cy="6647383"/>
          </a:xfrm>
        </p:grpSpPr>
        <p:sp>
          <p:nvSpPr>
            <p:cNvPr id="2" name="Половина рамки 1"/>
            <p:cNvSpPr/>
            <p:nvPr/>
          </p:nvSpPr>
          <p:spPr>
            <a:xfrm>
              <a:off x="107504" y="116632"/>
              <a:ext cx="1800200" cy="1728192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" name="Половина рамки 2"/>
            <p:cNvSpPr/>
            <p:nvPr/>
          </p:nvSpPr>
          <p:spPr>
            <a:xfrm>
              <a:off x="323528" y="332656"/>
              <a:ext cx="1368152" cy="1296144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" name="Половина рамки 3"/>
            <p:cNvSpPr/>
            <p:nvPr/>
          </p:nvSpPr>
          <p:spPr>
            <a:xfrm rot="10800000">
              <a:off x="7236296" y="5035823"/>
              <a:ext cx="1800200" cy="1728192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5" name="Половина рамки 4"/>
            <p:cNvSpPr/>
            <p:nvPr/>
          </p:nvSpPr>
          <p:spPr>
            <a:xfrm rot="10800000">
              <a:off x="7452320" y="5229200"/>
              <a:ext cx="1368152" cy="1296144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67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107504" y="116632"/>
            <a:ext cx="8928992" cy="6647383"/>
            <a:chOff x="107504" y="116632"/>
            <a:chExt cx="8928992" cy="6647383"/>
          </a:xfrm>
        </p:grpSpPr>
        <p:sp>
          <p:nvSpPr>
            <p:cNvPr id="2" name="Половина рамки 1"/>
            <p:cNvSpPr/>
            <p:nvPr/>
          </p:nvSpPr>
          <p:spPr>
            <a:xfrm>
              <a:off x="107504" y="116632"/>
              <a:ext cx="1800200" cy="1728192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" name="Половина рамки 2"/>
            <p:cNvSpPr/>
            <p:nvPr/>
          </p:nvSpPr>
          <p:spPr>
            <a:xfrm>
              <a:off x="323528" y="332656"/>
              <a:ext cx="1368152" cy="1296144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" name="Половина рамки 3"/>
            <p:cNvSpPr/>
            <p:nvPr/>
          </p:nvSpPr>
          <p:spPr>
            <a:xfrm rot="10800000">
              <a:off x="7236296" y="5035823"/>
              <a:ext cx="1800200" cy="1728192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5" name="Половина рамки 4"/>
            <p:cNvSpPr/>
            <p:nvPr/>
          </p:nvSpPr>
          <p:spPr>
            <a:xfrm rot="10800000">
              <a:off x="7452320" y="5229200"/>
              <a:ext cx="1368152" cy="1296144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23528" y="1628800"/>
            <a:ext cx="828092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ru-RU"/>
            </a:defPPr>
            <a:lvl1pPr algn="ctr">
              <a:defRPr sz="4000" b="1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defRPr>
            </a:lvl1pPr>
          </a:lstStyle>
          <a:p>
            <a:pPr algn="l"/>
            <a:r>
              <a:rPr lang="ru-RU" sz="6000" dirty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Д/З: </a:t>
            </a:r>
            <a:r>
              <a:rPr lang="ru-RU" sz="6000" dirty="0"/>
              <a:t>глава 5, § 1; </a:t>
            </a:r>
            <a:endParaRPr lang="en-US" sz="6000" dirty="0" smtClean="0"/>
          </a:p>
          <a:p>
            <a:pPr algn="l"/>
            <a:r>
              <a:rPr lang="en-US" sz="6000" dirty="0"/>
              <a:t>	</a:t>
            </a:r>
            <a:r>
              <a:rPr lang="en-US" sz="6000" dirty="0" smtClean="0"/>
              <a:t>	</a:t>
            </a:r>
            <a:r>
              <a:rPr lang="ru-RU" sz="6000" dirty="0" smtClean="0"/>
              <a:t>№ </a:t>
            </a:r>
            <a:r>
              <a:rPr lang="ru-RU" sz="6000" dirty="0"/>
              <a:t>366</a:t>
            </a:r>
            <a:r>
              <a:rPr lang="en-US" sz="6000" dirty="0"/>
              <a:t>, 368, 369</a:t>
            </a:r>
            <a:r>
              <a:rPr lang="ru-RU" sz="6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635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107504" y="116632"/>
            <a:ext cx="8928992" cy="6647383"/>
            <a:chOff x="107504" y="116632"/>
            <a:chExt cx="8928992" cy="6647383"/>
          </a:xfrm>
        </p:grpSpPr>
        <p:sp>
          <p:nvSpPr>
            <p:cNvPr id="2" name="Половина рамки 1"/>
            <p:cNvSpPr/>
            <p:nvPr/>
          </p:nvSpPr>
          <p:spPr>
            <a:xfrm>
              <a:off x="107504" y="116632"/>
              <a:ext cx="1800200" cy="1728192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" name="Половина рамки 2"/>
            <p:cNvSpPr/>
            <p:nvPr/>
          </p:nvSpPr>
          <p:spPr>
            <a:xfrm>
              <a:off x="323528" y="332656"/>
              <a:ext cx="1368152" cy="1296144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" name="Половина рамки 3"/>
            <p:cNvSpPr/>
            <p:nvPr/>
          </p:nvSpPr>
          <p:spPr>
            <a:xfrm rot="10800000">
              <a:off x="7236296" y="5035823"/>
              <a:ext cx="1800200" cy="1728192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5" name="Половина рамки 4"/>
            <p:cNvSpPr/>
            <p:nvPr/>
          </p:nvSpPr>
          <p:spPr>
            <a:xfrm rot="10800000">
              <a:off x="7452320" y="5229200"/>
              <a:ext cx="1368152" cy="1296144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2123728" y="-99392"/>
            <a:ext cx="702027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ru-RU" sz="3600" b="1" cap="none" spc="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Докажите :</a:t>
            </a:r>
            <a:endParaRPr lang="ru-RU" sz="3600" b="1" cap="none" spc="0" dirty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67544" y="476672"/>
            <a:ext cx="8208912" cy="63709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742950" indent="-742950" algn="just">
              <a:buAutoNum type="arabicPeriod"/>
            </a:pPr>
            <a:r>
              <a:rPr lang="ru-RU" sz="3400" b="1" cap="none" spc="0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Биссектриса угла </a:t>
            </a:r>
            <a:r>
              <a:rPr lang="ru-RU" sz="3400" b="1" cap="none" spc="0" dirty="0" err="1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парал-лелограмма</a:t>
            </a:r>
            <a:r>
              <a:rPr lang="ru-RU" sz="3400" b="1" cap="none" spc="0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 отсекает от него равнобедренный </a:t>
            </a:r>
            <a:r>
              <a:rPr lang="ru-RU" sz="3400" b="1" cap="none" spc="0" dirty="0" err="1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тре</a:t>
            </a:r>
            <a:r>
              <a:rPr lang="ru-RU" sz="3400" b="1" cap="none" spc="0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-угольник.</a:t>
            </a:r>
          </a:p>
          <a:p>
            <a:pPr marL="742950" indent="-742950" algn="just">
              <a:buAutoNum type="arabicPeriod"/>
            </a:pPr>
            <a:r>
              <a:rPr lang="ru-RU" sz="3400" b="1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Биссектрисы соседних углов параллелограмма </a:t>
            </a:r>
            <a:r>
              <a:rPr lang="ru-RU" sz="3400" b="1" dirty="0" err="1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перпенди-кулярны</a:t>
            </a:r>
            <a:r>
              <a:rPr lang="ru-RU" sz="3400" b="1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.</a:t>
            </a:r>
          </a:p>
          <a:p>
            <a:pPr marL="742950" indent="-742950" algn="just">
              <a:buAutoNum type="arabicPeriod"/>
            </a:pPr>
            <a:r>
              <a:rPr lang="ru-RU" sz="3400" b="1" cap="none" spc="0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Биссектрисы </a:t>
            </a:r>
            <a:r>
              <a:rPr lang="ru-RU" sz="3400" b="1" cap="none" spc="0" dirty="0" err="1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противопо</a:t>
            </a:r>
            <a:r>
              <a:rPr lang="ru-RU" sz="3400" b="1" cap="none" spc="0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-ложных углов </a:t>
            </a:r>
            <a:r>
              <a:rPr lang="ru-RU" sz="3400" b="1" cap="none" spc="0" dirty="0" err="1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парал-лелограмма</a:t>
            </a:r>
            <a:r>
              <a:rPr lang="ru-RU" sz="3400" b="1" cap="none" spc="0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 параллельны или лежат на одной прямой</a:t>
            </a:r>
            <a:endParaRPr lang="ru-RU" sz="3400" b="1" cap="none" spc="0" dirty="0">
              <a:ln w="11430">
                <a:solidFill>
                  <a:srgbClr val="0000FF"/>
                </a:solidFill>
              </a:ln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18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Дуга 16"/>
          <p:cNvSpPr/>
          <p:nvPr/>
        </p:nvSpPr>
        <p:spPr>
          <a:xfrm rot="10800000">
            <a:off x="4572000" y="2564904"/>
            <a:ext cx="1368152" cy="936104"/>
          </a:xfrm>
          <a:prstGeom prst="arc">
            <a:avLst>
              <a:gd name="adj1" fmla="val 18895305"/>
              <a:gd name="adj2" fmla="val 0"/>
            </a:avLst>
          </a:prstGeom>
          <a:solidFill>
            <a:srgbClr val="0000FF">
              <a:alpha val="45000"/>
            </a:srgbClr>
          </a:solid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уга 16"/>
          <p:cNvSpPr/>
          <p:nvPr/>
        </p:nvSpPr>
        <p:spPr>
          <a:xfrm>
            <a:off x="1959955" y="5323855"/>
            <a:ext cx="739837" cy="564741"/>
          </a:xfrm>
          <a:custGeom>
            <a:avLst/>
            <a:gdLst>
              <a:gd name="connsiteX0" fmla="*/ 576064 w 1152128"/>
              <a:gd name="connsiteY0" fmla="*/ 0 h 1129481"/>
              <a:gd name="connsiteX1" fmla="*/ 1152128 w 1152128"/>
              <a:gd name="connsiteY1" fmla="*/ 564741 h 1129481"/>
              <a:gd name="connsiteX2" fmla="*/ 576064 w 1152128"/>
              <a:gd name="connsiteY2" fmla="*/ 564741 h 1129481"/>
              <a:gd name="connsiteX3" fmla="*/ 576064 w 1152128"/>
              <a:gd name="connsiteY3" fmla="*/ 0 h 1129481"/>
              <a:gd name="connsiteX0" fmla="*/ 576064 w 1152128"/>
              <a:gd name="connsiteY0" fmla="*/ 0 h 1129481"/>
              <a:gd name="connsiteX1" fmla="*/ 1152128 w 1152128"/>
              <a:gd name="connsiteY1" fmla="*/ 564741 h 1129481"/>
              <a:gd name="connsiteX0" fmla="*/ 163773 w 739837"/>
              <a:gd name="connsiteY0" fmla="*/ 0 h 564741"/>
              <a:gd name="connsiteX1" fmla="*/ 739837 w 739837"/>
              <a:gd name="connsiteY1" fmla="*/ 564741 h 564741"/>
              <a:gd name="connsiteX2" fmla="*/ 0 w 739837"/>
              <a:gd name="connsiteY2" fmla="*/ 551094 h 564741"/>
              <a:gd name="connsiteX3" fmla="*/ 163773 w 739837"/>
              <a:gd name="connsiteY3" fmla="*/ 0 h 564741"/>
              <a:gd name="connsiteX0" fmla="*/ 163773 w 739837"/>
              <a:gd name="connsiteY0" fmla="*/ 0 h 564741"/>
              <a:gd name="connsiteX1" fmla="*/ 739837 w 739837"/>
              <a:gd name="connsiteY1" fmla="*/ 564741 h 564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39837" h="564741" stroke="0" extrusionOk="0">
                <a:moveTo>
                  <a:pt x="163773" y="0"/>
                </a:moveTo>
                <a:cubicBezTo>
                  <a:pt x="481924" y="0"/>
                  <a:pt x="739837" y="252843"/>
                  <a:pt x="739837" y="564741"/>
                </a:cubicBezTo>
                <a:lnTo>
                  <a:pt x="0" y="551094"/>
                </a:lnTo>
                <a:cubicBezTo>
                  <a:pt x="0" y="362847"/>
                  <a:pt x="163773" y="188247"/>
                  <a:pt x="163773" y="0"/>
                </a:cubicBezTo>
                <a:close/>
              </a:path>
              <a:path w="739837" h="564741" fill="none">
                <a:moveTo>
                  <a:pt x="163773" y="0"/>
                </a:moveTo>
                <a:cubicBezTo>
                  <a:pt x="481924" y="0"/>
                  <a:pt x="739837" y="252843"/>
                  <a:pt x="739837" y="564741"/>
                </a:cubicBezTo>
              </a:path>
            </a:pathLst>
          </a:custGeom>
          <a:solidFill>
            <a:srgbClr val="0000FF">
              <a:alpha val="45000"/>
            </a:srgbClr>
          </a:solid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107504" y="116632"/>
            <a:ext cx="8928992" cy="6647383"/>
            <a:chOff x="107504" y="116632"/>
            <a:chExt cx="8928992" cy="6647383"/>
          </a:xfrm>
        </p:grpSpPr>
        <p:sp>
          <p:nvSpPr>
            <p:cNvPr id="2" name="Половина рамки 1"/>
            <p:cNvSpPr/>
            <p:nvPr/>
          </p:nvSpPr>
          <p:spPr>
            <a:xfrm>
              <a:off x="107504" y="116632"/>
              <a:ext cx="1800200" cy="1728192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" name="Половина рамки 2"/>
            <p:cNvSpPr/>
            <p:nvPr/>
          </p:nvSpPr>
          <p:spPr>
            <a:xfrm>
              <a:off x="323528" y="332656"/>
              <a:ext cx="1368152" cy="1296144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" name="Половина рамки 3"/>
            <p:cNvSpPr/>
            <p:nvPr/>
          </p:nvSpPr>
          <p:spPr>
            <a:xfrm rot="10800000">
              <a:off x="7236296" y="5035823"/>
              <a:ext cx="1800200" cy="1728192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5" name="Половина рамки 4"/>
            <p:cNvSpPr/>
            <p:nvPr/>
          </p:nvSpPr>
          <p:spPr>
            <a:xfrm rot="10800000">
              <a:off x="7452320" y="5229200"/>
              <a:ext cx="1368152" cy="1296144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432048" y="474638"/>
            <a:ext cx="860444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ru-RU" sz="3600" b="1" dirty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Биссектриса угла </a:t>
            </a:r>
            <a:r>
              <a:rPr lang="ru-RU" sz="3600" b="1" dirty="0" err="1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паралле-лограмма</a:t>
            </a:r>
            <a:r>
              <a:rPr lang="ru-RU" sz="36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3600" b="1" dirty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отсекает от него равнобедренный </a:t>
            </a:r>
            <a:r>
              <a:rPr lang="ru-RU" sz="36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треугольник</a:t>
            </a:r>
            <a:r>
              <a:rPr lang="ru-RU" sz="3600" b="1" dirty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.</a:t>
            </a:r>
          </a:p>
        </p:txBody>
      </p:sp>
      <p:sp>
        <p:nvSpPr>
          <p:cNvPr id="8" name="Параллелограмм 7"/>
          <p:cNvSpPr/>
          <p:nvPr/>
        </p:nvSpPr>
        <p:spPr>
          <a:xfrm>
            <a:off x="1979712" y="3068960"/>
            <a:ext cx="5256584" cy="2808312"/>
          </a:xfrm>
          <a:prstGeom prst="parallelogram">
            <a:avLst/>
          </a:prstGeom>
          <a:noFill/>
          <a:ln w="5715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1979712" y="3068960"/>
            <a:ext cx="3240360" cy="27975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843808" y="514678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1</a:t>
            </a:r>
            <a:endParaRPr lang="ru-RU" sz="3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181289" y="306896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2</a:t>
            </a:r>
            <a:endParaRPr lang="ru-RU" sz="3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359634" y="449612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3</a:t>
            </a:r>
            <a:endParaRPr lang="ru-RU" sz="3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547664" y="5805264"/>
            <a:ext cx="433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А</a:t>
            </a:r>
            <a:endParaRPr lang="ru-RU" sz="3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699718" y="5731560"/>
            <a:ext cx="4427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D</a:t>
            </a:r>
            <a:endParaRPr lang="ru-RU" sz="3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7255792" y="2448181"/>
            <a:ext cx="402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C</a:t>
            </a:r>
            <a:endParaRPr lang="ru-RU" sz="32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143068" y="2545337"/>
            <a:ext cx="41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B</a:t>
            </a:r>
            <a:endParaRPr lang="ru-RU" sz="3200" b="1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V="1">
            <a:off x="2195736" y="4077072"/>
            <a:ext cx="369919" cy="720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16200000" flipH="1" flipV="1">
            <a:off x="3414932" y="3073900"/>
            <a:ext cx="369919" cy="720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3049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Дуга 16"/>
          <p:cNvSpPr/>
          <p:nvPr/>
        </p:nvSpPr>
        <p:spPr>
          <a:xfrm flipH="1">
            <a:off x="4499992" y="5013176"/>
            <a:ext cx="1368152" cy="936104"/>
          </a:xfrm>
          <a:prstGeom prst="arc">
            <a:avLst>
              <a:gd name="adj1" fmla="val 15786919"/>
              <a:gd name="adj2" fmla="val 0"/>
            </a:avLst>
          </a:prstGeom>
          <a:solidFill>
            <a:srgbClr val="FF0000">
              <a:alpha val="45000"/>
            </a:srgbClr>
          </a:solid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Дуга 16"/>
          <p:cNvSpPr/>
          <p:nvPr/>
        </p:nvSpPr>
        <p:spPr>
          <a:xfrm>
            <a:off x="591803" y="4936522"/>
            <a:ext cx="739837" cy="564741"/>
          </a:xfrm>
          <a:custGeom>
            <a:avLst/>
            <a:gdLst>
              <a:gd name="connsiteX0" fmla="*/ 576064 w 1152128"/>
              <a:gd name="connsiteY0" fmla="*/ 0 h 1129481"/>
              <a:gd name="connsiteX1" fmla="*/ 1152128 w 1152128"/>
              <a:gd name="connsiteY1" fmla="*/ 564741 h 1129481"/>
              <a:gd name="connsiteX2" fmla="*/ 576064 w 1152128"/>
              <a:gd name="connsiteY2" fmla="*/ 564741 h 1129481"/>
              <a:gd name="connsiteX3" fmla="*/ 576064 w 1152128"/>
              <a:gd name="connsiteY3" fmla="*/ 0 h 1129481"/>
              <a:gd name="connsiteX0" fmla="*/ 576064 w 1152128"/>
              <a:gd name="connsiteY0" fmla="*/ 0 h 1129481"/>
              <a:gd name="connsiteX1" fmla="*/ 1152128 w 1152128"/>
              <a:gd name="connsiteY1" fmla="*/ 564741 h 1129481"/>
              <a:gd name="connsiteX0" fmla="*/ 163773 w 739837"/>
              <a:gd name="connsiteY0" fmla="*/ 0 h 564741"/>
              <a:gd name="connsiteX1" fmla="*/ 739837 w 739837"/>
              <a:gd name="connsiteY1" fmla="*/ 564741 h 564741"/>
              <a:gd name="connsiteX2" fmla="*/ 0 w 739837"/>
              <a:gd name="connsiteY2" fmla="*/ 551094 h 564741"/>
              <a:gd name="connsiteX3" fmla="*/ 163773 w 739837"/>
              <a:gd name="connsiteY3" fmla="*/ 0 h 564741"/>
              <a:gd name="connsiteX0" fmla="*/ 163773 w 739837"/>
              <a:gd name="connsiteY0" fmla="*/ 0 h 564741"/>
              <a:gd name="connsiteX1" fmla="*/ 739837 w 739837"/>
              <a:gd name="connsiteY1" fmla="*/ 564741 h 564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39837" h="564741" stroke="0" extrusionOk="0">
                <a:moveTo>
                  <a:pt x="163773" y="0"/>
                </a:moveTo>
                <a:cubicBezTo>
                  <a:pt x="481924" y="0"/>
                  <a:pt x="739837" y="252843"/>
                  <a:pt x="739837" y="564741"/>
                </a:cubicBezTo>
                <a:lnTo>
                  <a:pt x="0" y="551094"/>
                </a:lnTo>
                <a:cubicBezTo>
                  <a:pt x="0" y="362847"/>
                  <a:pt x="163773" y="188247"/>
                  <a:pt x="163773" y="0"/>
                </a:cubicBezTo>
                <a:close/>
              </a:path>
              <a:path w="739837" h="564741" fill="none">
                <a:moveTo>
                  <a:pt x="163773" y="0"/>
                </a:moveTo>
                <a:cubicBezTo>
                  <a:pt x="481924" y="0"/>
                  <a:pt x="739837" y="252843"/>
                  <a:pt x="739837" y="564741"/>
                </a:cubicBezTo>
              </a:path>
            </a:pathLst>
          </a:custGeom>
          <a:solidFill>
            <a:srgbClr val="0000FF">
              <a:alpha val="45000"/>
            </a:srgbClr>
          </a:solid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107504" y="116632"/>
            <a:ext cx="8928992" cy="6647383"/>
            <a:chOff x="107504" y="116632"/>
            <a:chExt cx="8928992" cy="6647383"/>
          </a:xfrm>
        </p:grpSpPr>
        <p:sp>
          <p:nvSpPr>
            <p:cNvPr id="2" name="Половина рамки 1"/>
            <p:cNvSpPr/>
            <p:nvPr/>
          </p:nvSpPr>
          <p:spPr>
            <a:xfrm>
              <a:off x="107504" y="116632"/>
              <a:ext cx="1800200" cy="1728192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" name="Половина рамки 2"/>
            <p:cNvSpPr/>
            <p:nvPr/>
          </p:nvSpPr>
          <p:spPr>
            <a:xfrm>
              <a:off x="323528" y="332656"/>
              <a:ext cx="1368152" cy="1296144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" name="Половина рамки 3"/>
            <p:cNvSpPr/>
            <p:nvPr/>
          </p:nvSpPr>
          <p:spPr>
            <a:xfrm rot="10800000">
              <a:off x="7236296" y="5035823"/>
              <a:ext cx="1800200" cy="1728192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5" name="Половина рамки 4"/>
            <p:cNvSpPr/>
            <p:nvPr/>
          </p:nvSpPr>
          <p:spPr>
            <a:xfrm rot="10800000">
              <a:off x="7452320" y="5229200"/>
              <a:ext cx="1368152" cy="1296144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432048" y="474638"/>
            <a:ext cx="8604448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ru-RU" sz="36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Биссектрисы </a:t>
            </a:r>
            <a:r>
              <a:rPr lang="ru-RU" sz="3600" b="1" dirty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соседних углов параллелограмма </a:t>
            </a:r>
            <a:r>
              <a:rPr lang="ru-RU" sz="3600" b="1" dirty="0" err="1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перпенди-кулярны</a:t>
            </a:r>
            <a:r>
              <a:rPr lang="ru-RU" sz="3600" b="1" dirty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.</a:t>
            </a:r>
          </a:p>
          <a:p>
            <a:pPr algn="just"/>
            <a:endParaRPr lang="ru-RU" sz="3600" b="1" dirty="0">
              <a:ln w="11430">
                <a:solidFill>
                  <a:schemeClr val="tx1"/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8" name="Параллелограмм 7"/>
          <p:cNvSpPr/>
          <p:nvPr/>
        </p:nvSpPr>
        <p:spPr>
          <a:xfrm>
            <a:off x="611560" y="2681627"/>
            <a:ext cx="5256584" cy="2808312"/>
          </a:xfrm>
          <a:prstGeom prst="parallelogram">
            <a:avLst/>
          </a:prstGeom>
          <a:noFill/>
          <a:ln w="5715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611560" y="2645623"/>
            <a:ext cx="3315250" cy="283357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475656" y="4759452"/>
                <a:ext cx="55335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dirty="0" smtClean="0">
                          <a:latin typeface="Cambria Math"/>
                          <a:ea typeface="Cambria Math"/>
                        </a:rPr>
                        <m:t>𝜶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4759452"/>
                <a:ext cx="553357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086404" y="4792796"/>
                <a:ext cx="55496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dirty="0" smtClean="0">
                          <a:latin typeface="Cambria Math"/>
                          <a:ea typeface="Cambria Math"/>
                        </a:rPr>
                        <m:t>𝜷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6404" y="4792796"/>
                <a:ext cx="554960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179512" y="5417931"/>
            <a:ext cx="433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А</a:t>
            </a:r>
            <a:endParaRPr lang="ru-RU" sz="3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331566" y="5344227"/>
            <a:ext cx="4427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D</a:t>
            </a:r>
            <a:endParaRPr lang="ru-RU" sz="3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887640" y="2196153"/>
            <a:ext cx="402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C</a:t>
            </a:r>
            <a:endParaRPr lang="ru-RU" sz="32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774916" y="2158004"/>
            <a:ext cx="41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B</a:t>
            </a:r>
            <a:endParaRPr lang="ru-RU" sz="3200" b="1" dirty="0"/>
          </a:p>
        </p:txBody>
      </p:sp>
      <p:sp>
        <p:nvSpPr>
          <p:cNvPr id="27" name="Дуга 16"/>
          <p:cNvSpPr/>
          <p:nvPr/>
        </p:nvSpPr>
        <p:spPr>
          <a:xfrm flipH="1">
            <a:off x="4572000" y="5085184"/>
            <a:ext cx="1368152" cy="936104"/>
          </a:xfrm>
          <a:prstGeom prst="arc">
            <a:avLst>
              <a:gd name="adj1" fmla="val 16393874"/>
              <a:gd name="adj2" fmla="val 21361232"/>
            </a:avLst>
          </a:prstGeom>
          <a:noFill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H="1" flipV="1">
            <a:off x="2699792" y="2645623"/>
            <a:ext cx="2454036" cy="285399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 rot="3181842">
            <a:off x="3071816" y="3368571"/>
            <a:ext cx="328272" cy="23733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2492043" y="2060848"/>
            <a:ext cx="5437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M</a:t>
            </a:r>
            <a:endParaRPr lang="ru-RU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3719061" y="2096852"/>
            <a:ext cx="4555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N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48192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Дуга 16"/>
          <p:cNvSpPr/>
          <p:nvPr/>
        </p:nvSpPr>
        <p:spPr>
          <a:xfrm flipH="1" flipV="1">
            <a:off x="5436096" y="2924944"/>
            <a:ext cx="739837" cy="564741"/>
          </a:xfrm>
          <a:custGeom>
            <a:avLst/>
            <a:gdLst>
              <a:gd name="connsiteX0" fmla="*/ 576064 w 1152128"/>
              <a:gd name="connsiteY0" fmla="*/ 0 h 1129481"/>
              <a:gd name="connsiteX1" fmla="*/ 1152128 w 1152128"/>
              <a:gd name="connsiteY1" fmla="*/ 564741 h 1129481"/>
              <a:gd name="connsiteX2" fmla="*/ 576064 w 1152128"/>
              <a:gd name="connsiteY2" fmla="*/ 564741 h 1129481"/>
              <a:gd name="connsiteX3" fmla="*/ 576064 w 1152128"/>
              <a:gd name="connsiteY3" fmla="*/ 0 h 1129481"/>
              <a:gd name="connsiteX0" fmla="*/ 576064 w 1152128"/>
              <a:gd name="connsiteY0" fmla="*/ 0 h 1129481"/>
              <a:gd name="connsiteX1" fmla="*/ 1152128 w 1152128"/>
              <a:gd name="connsiteY1" fmla="*/ 564741 h 1129481"/>
              <a:gd name="connsiteX0" fmla="*/ 163773 w 739837"/>
              <a:gd name="connsiteY0" fmla="*/ 0 h 564741"/>
              <a:gd name="connsiteX1" fmla="*/ 739837 w 739837"/>
              <a:gd name="connsiteY1" fmla="*/ 564741 h 564741"/>
              <a:gd name="connsiteX2" fmla="*/ 0 w 739837"/>
              <a:gd name="connsiteY2" fmla="*/ 551094 h 564741"/>
              <a:gd name="connsiteX3" fmla="*/ 163773 w 739837"/>
              <a:gd name="connsiteY3" fmla="*/ 0 h 564741"/>
              <a:gd name="connsiteX0" fmla="*/ 163773 w 739837"/>
              <a:gd name="connsiteY0" fmla="*/ 0 h 564741"/>
              <a:gd name="connsiteX1" fmla="*/ 739837 w 739837"/>
              <a:gd name="connsiteY1" fmla="*/ 564741 h 564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39837" h="564741" stroke="0" extrusionOk="0">
                <a:moveTo>
                  <a:pt x="163773" y="0"/>
                </a:moveTo>
                <a:cubicBezTo>
                  <a:pt x="481924" y="0"/>
                  <a:pt x="739837" y="252843"/>
                  <a:pt x="739837" y="564741"/>
                </a:cubicBezTo>
                <a:lnTo>
                  <a:pt x="0" y="551094"/>
                </a:lnTo>
                <a:cubicBezTo>
                  <a:pt x="0" y="362847"/>
                  <a:pt x="163773" y="188247"/>
                  <a:pt x="163773" y="0"/>
                </a:cubicBezTo>
                <a:close/>
              </a:path>
              <a:path w="739837" h="564741" fill="none">
                <a:moveTo>
                  <a:pt x="163773" y="0"/>
                </a:moveTo>
                <a:cubicBezTo>
                  <a:pt x="481924" y="0"/>
                  <a:pt x="739837" y="252843"/>
                  <a:pt x="739837" y="564741"/>
                </a:cubicBezTo>
              </a:path>
            </a:pathLst>
          </a:custGeom>
          <a:solidFill>
            <a:srgbClr val="0000FF">
              <a:alpha val="45000"/>
            </a:srgbClr>
          </a:solid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уга 16"/>
          <p:cNvSpPr/>
          <p:nvPr/>
        </p:nvSpPr>
        <p:spPr>
          <a:xfrm>
            <a:off x="889713" y="5224554"/>
            <a:ext cx="739837" cy="564741"/>
          </a:xfrm>
          <a:custGeom>
            <a:avLst/>
            <a:gdLst>
              <a:gd name="connsiteX0" fmla="*/ 576064 w 1152128"/>
              <a:gd name="connsiteY0" fmla="*/ 0 h 1129481"/>
              <a:gd name="connsiteX1" fmla="*/ 1152128 w 1152128"/>
              <a:gd name="connsiteY1" fmla="*/ 564741 h 1129481"/>
              <a:gd name="connsiteX2" fmla="*/ 576064 w 1152128"/>
              <a:gd name="connsiteY2" fmla="*/ 564741 h 1129481"/>
              <a:gd name="connsiteX3" fmla="*/ 576064 w 1152128"/>
              <a:gd name="connsiteY3" fmla="*/ 0 h 1129481"/>
              <a:gd name="connsiteX0" fmla="*/ 576064 w 1152128"/>
              <a:gd name="connsiteY0" fmla="*/ 0 h 1129481"/>
              <a:gd name="connsiteX1" fmla="*/ 1152128 w 1152128"/>
              <a:gd name="connsiteY1" fmla="*/ 564741 h 1129481"/>
              <a:gd name="connsiteX0" fmla="*/ 163773 w 739837"/>
              <a:gd name="connsiteY0" fmla="*/ 0 h 564741"/>
              <a:gd name="connsiteX1" fmla="*/ 739837 w 739837"/>
              <a:gd name="connsiteY1" fmla="*/ 564741 h 564741"/>
              <a:gd name="connsiteX2" fmla="*/ 0 w 739837"/>
              <a:gd name="connsiteY2" fmla="*/ 551094 h 564741"/>
              <a:gd name="connsiteX3" fmla="*/ 163773 w 739837"/>
              <a:gd name="connsiteY3" fmla="*/ 0 h 564741"/>
              <a:gd name="connsiteX0" fmla="*/ 163773 w 739837"/>
              <a:gd name="connsiteY0" fmla="*/ 0 h 564741"/>
              <a:gd name="connsiteX1" fmla="*/ 739837 w 739837"/>
              <a:gd name="connsiteY1" fmla="*/ 564741 h 564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39837" h="564741" stroke="0" extrusionOk="0">
                <a:moveTo>
                  <a:pt x="163773" y="0"/>
                </a:moveTo>
                <a:cubicBezTo>
                  <a:pt x="481924" y="0"/>
                  <a:pt x="739837" y="252843"/>
                  <a:pt x="739837" y="564741"/>
                </a:cubicBezTo>
                <a:lnTo>
                  <a:pt x="0" y="551094"/>
                </a:lnTo>
                <a:cubicBezTo>
                  <a:pt x="0" y="362847"/>
                  <a:pt x="163773" y="188247"/>
                  <a:pt x="163773" y="0"/>
                </a:cubicBezTo>
                <a:close/>
              </a:path>
              <a:path w="739837" h="564741" fill="none">
                <a:moveTo>
                  <a:pt x="163773" y="0"/>
                </a:moveTo>
                <a:cubicBezTo>
                  <a:pt x="481924" y="0"/>
                  <a:pt x="739837" y="252843"/>
                  <a:pt x="739837" y="564741"/>
                </a:cubicBezTo>
              </a:path>
            </a:pathLst>
          </a:custGeom>
          <a:solidFill>
            <a:srgbClr val="0000FF">
              <a:alpha val="45000"/>
            </a:srgbClr>
          </a:solid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107504" y="116632"/>
            <a:ext cx="8928992" cy="6647383"/>
            <a:chOff x="107504" y="116632"/>
            <a:chExt cx="8928992" cy="6647383"/>
          </a:xfrm>
        </p:grpSpPr>
        <p:sp>
          <p:nvSpPr>
            <p:cNvPr id="2" name="Половина рамки 1"/>
            <p:cNvSpPr/>
            <p:nvPr/>
          </p:nvSpPr>
          <p:spPr>
            <a:xfrm>
              <a:off x="107504" y="116632"/>
              <a:ext cx="1800200" cy="1728192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" name="Половина рамки 2"/>
            <p:cNvSpPr/>
            <p:nvPr/>
          </p:nvSpPr>
          <p:spPr>
            <a:xfrm>
              <a:off x="323528" y="332656"/>
              <a:ext cx="1368152" cy="1296144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" name="Половина рамки 3"/>
            <p:cNvSpPr/>
            <p:nvPr/>
          </p:nvSpPr>
          <p:spPr>
            <a:xfrm rot="10800000">
              <a:off x="7236296" y="5035823"/>
              <a:ext cx="1800200" cy="1728192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5" name="Половина рамки 4"/>
            <p:cNvSpPr/>
            <p:nvPr/>
          </p:nvSpPr>
          <p:spPr>
            <a:xfrm rot="10800000">
              <a:off x="7452320" y="5229200"/>
              <a:ext cx="1368152" cy="1296144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432048" y="372720"/>
            <a:ext cx="8604448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ru-RU" sz="36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Биссектрисы </a:t>
            </a:r>
            <a:r>
              <a:rPr lang="ru-RU" sz="3600" b="1" dirty="0" err="1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противополож</a:t>
            </a:r>
            <a:r>
              <a:rPr lang="en-US" sz="36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-</a:t>
            </a:r>
            <a:r>
              <a:rPr lang="ru-RU" sz="3600" b="1" dirty="0" err="1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ных</a:t>
            </a:r>
            <a:r>
              <a:rPr lang="ru-RU" sz="36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3600" b="1" dirty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углов </a:t>
            </a:r>
            <a:r>
              <a:rPr lang="ru-RU" sz="36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параллелограмма параллельны </a:t>
            </a:r>
            <a:r>
              <a:rPr lang="ru-RU" sz="3600" b="1" dirty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или лежат на одной прямой</a:t>
            </a:r>
          </a:p>
          <a:p>
            <a:pPr algn="just"/>
            <a:endParaRPr lang="ru-RU" sz="3600" b="1" dirty="0">
              <a:ln w="11430">
                <a:solidFill>
                  <a:schemeClr val="tx1"/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</a:endParaRPr>
          </a:p>
          <a:p>
            <a:pPr algn="just"/>
            <a:endParaRPr lang="ru-RU" sz="3600" b="1" dirty="0">
              <a:ln w="11430">
                <a:solidFill>
                  <a:schemeClr val="tx1"/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8" name="Параллелограмм 7"/>
          <p:cNvSpPr/>
          <p:nvPr/>
        </p:nvSpPr>
        <p:spPr>
          <a:xfrm>
            <a:off x="909470" y="2969659"/>
            <a:ext cx="5256584" cy="2808312"/>
          </a:xfrm>
          <a:prstGeom prst="parallelogram">
            <a:avLst/>
          </a:prstGeom>
          <a:noFill/>
          <a:ln w="5715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909470" y="2933655"/>
            <a:ext cx="3315250" cy="283357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77422" y="5705963"/>
            <a:ext cx="433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А</a:t>
            </a:r>
            <a:endParaRPr lang="ru-RU" sz="3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629476" y="5632259"/>
            <a:ext cx="4427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D</a:t>
            </a:r>
            <a:endParaRPr lang="ru-RU" sz="3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185550" y="2484185"/>
            <a:ext cx="402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C</a:t>
            </a:r>
            <a:endParaRPr lang="ru-RU" sz="32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072826" y="2446036"/>
            <a:ext cx="41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B</a:t>
            </a:r>
            <a:endParaRPr lang="ru-RU" sz="3200" b="1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V="1">
            <a:off x="2840926" y="2924944"/>
            <a:ext cx="3315250" cy="283357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Дуга 16"/>
          <p:cNvSpPr/>
          <p:nvPr/>
        </p:nvSpPr>
        <p:spPr>
          <a:xfrm rot="10800000">
            <a:off x="3491880" y="2492896"/>
            <a:ext cx="1368152" cy="936104"/>
          </a:xfrm>
          <a:prstGeom prst="arc">
            <a:avLst>
              <a:gd name="adj1" fmla="val 18895305"/>
              <a:gd name="adj2" fmla="val 0"/>
            </a:avLst>
          </a:prstGeom>
          <a:solidFill>
            <a:srgbClr val="0000FF">
              <a:alpha val="45000"/>
            </a:srgbClr>
          </a:solid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4056476" y="2408830"/>
            <a:ext cx="5437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M</a:t>
            </a:r>
            <a:endParaRPr lang="ru-RU" sz="32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2633177" y="5877272"/>
            <a:ext cx="4555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N</a:t>
            </a:r>
            <a:endParaRPr lang="ru-RU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231495" y="452943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1</a:t>
            </a:r>
            <a:endParaRPr lang="ru-RU" sz="32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1711176" y="50809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2</a:t>
            </a:r>
            <a:endParaRPr lang="ru-RU" sz="32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5432948" y="3495697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3</a:t>
            </a:r>
            <a:endParaRPr lang="ru-RU" sz="32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4818248" y="306896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4</a:t>
            </a:r>
            <a:endParaRPr lang="ru-RU" sz="32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2826437" y="306895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5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437066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17" grpId="0" animBg="1"/>
      <p:bldP spid="30" grpId="0" animBg="1"/>
      <p:bldP spid="33" grpId="0"/>
      <p:bldP spid="34" grpId="0"/>
      <p:bldP spid="35" grpId="0"/>
      <p:bldP spid="3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107504" y="116632"/>
            <a:ext cx="8928992" cy="6647383"/>
            <a:chOff x="107504" y="116632"/>
            <a:chExt cx="8928992" cy="6647383"/>
          </a:xfrm>
        </p:grpSpPr>
        <p:sp>
          <p:nvSpPr>
            <p:cNvPr id="2" name="Половина рамки 1"/>
            <p:cNvSpPr/>
            <p:nvPr/>
          </p:nvSpPr>
          <p:spPr>
            <a:xfrm>
              <a:off x="107504" y="116632"/>
              <a:ext cx="1800200" cy="1728192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" name="Половина рамки 2"/>
            <p:cNvSpPr/>
            <p:nvPr/>
          </p:nvSpPr>
          <p:spPr>
            <a:xfrm>
              <a:off x="323528" y="332656"/>
              <a:ext cx="1368152" cy="1296144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" name="Половина рамки 3"/>
            <p:cNvSpPr/>
            <p:nvPr/>
          </p:nvSpPr>
          <p:spPr>
            <a:xfrm rot="10800000">
              <a:off x="7236296" y="5035823"/>
              <a:ext cx="1800200" cy="1728192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5" name="Половина рамки 4"/>
            <p:cNvSpPr/>
            <p:nvPr/>
          </p:nvSpPr>
          <p:spPr>
            <a:xfrm rot="10800000">
              <a:off x="7452320" y="5229200"/>
              <a:ext cx="1368152" cy="1296144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5" name="Прямоугольник 24"/>
          <p:cNvSpPr/>
          <p:nvPr/>
        </p:nvSpPr>
        <p:spPr>
          <a:xfrm>
            <a:off x="432048" y="450538"/>
            <a:ext cx="8172400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ru-RU" sz="48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Работа в парах:</a:t>
            </a:r>
          </a:p>
          <a:p>
            <a:pPr algn="just"/>
            <a:r>
              <a:rPr lang="ru-RU" sz="4800" b="1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Сформулируйте </a:t>
            </a:r>
            <a:r>
              <a:rPr lang="ru-RU" sz="4800" b="1" dirty="0" err="1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ут-верждения</a:t>
            </a:r>
            <a:r>
              <a:rPr lang="ru-RU" sz="4800" b="1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, обратные свойствам </a:t>
            </a:r>
            <a:r>
              <a:rPr lang="ru-RU" sz="4800" b="1" dirty="0" err="1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параллело</a:t>
            </a:r>
            <a:r>
              <a:rPr lang="ru-RU" sz="4800" b="1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-грамма и выясните, верны ли они.</a:t>
            </a:r>
            <a:endParaRPr lang="ru-RU" sz="4800" b="1" dirty="0">
              <a:ln w="11430">
                <a:solidFill>
                  <a:srgbClr val="0000FF"/>
                </a:solidFill>
              </a:ln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95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107504" y="116632"/>
            <a:ext cx="8928992" cy="6647383"/>
            <a:chOff x="107504" y="116632"/>
            <a:chExt cx="8928992" cy="6647383"/>
          </a:xfrm>
        </p:grpSpPr>
        <p:sp>
          <p:nvSpPr>
            <p:cNvPr id="2" name="Половина рамки 1"/>
            <p:cNvSpPr/>
            <p:nvPr/>
          </p:nvSpPr>
          <p:spPr>
            <a:xfrm>
              <a:off x="107504" y="116632"/>
              <a:ext cx="1800200" cy="1728192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" name="Половина рамки 2"/>
            <p:cNvSpPr/>
            <p:nvPr/>
          </p:nvSpPr>
          <p:spPr>
            <a:xfrm>
              <a:off x="323528" y="332656"/>
              <a:ext cx="1368152" cy="1296144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" name="Половина рамки 3"/>
            <p:cNvSpPr/>
            <p:nvPr/>
          </p:nvSpPr>
          <p:spPr>
            <a:xfrm rot="10800000">
              <a:off x="7236296" y="5035823"/>
              <a:ext cx="1800200" cy="1728192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5" name="Половина рамки 4"/>
            <p:cNvSpPr/>
            <p:nvPr/>
          </p:nvSpPr>
          <p:spPr>
            <a:xfrm rot="10800000">
              <a:off x="7452320" y="5229200"/>
              <a:ext cx="1368152" cy="1296144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8" name="Параллелограмм 7"/>
          <p:cNvSpPr/>
          <p:nvPr/>
        </p:nvSpPr>
        <p:spPr>
          <a:xfrm>
            <a:off x="909470" y="2969659"/>
            <a:ext cx="5256584" cy="2808312"/>
          </a:xfrm>
          <a:prstGeom prst="parallelogram">
            <a:avLst/>
          </a:prstGeom>
          <a:noFill/>
          <a:ln w="5715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909470" y="2969659"/>
            <a:ext cx="5256584" cy="276359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4290" y="5705963"/>
            <a:ext cx="433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А</a:t>
            </a:r>
            <a:endParaRPr lang="ru-RU" sz="3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629476" y="5632259"/>
            <a:ext cx="4427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D</a:t>
            </a:r>
            <a:endParaRPr lang="ru-RU" sz="3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185550" y="2484185"/>
            <a:ext cx="402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C</a:t>
            </a:r>
            <a:endParaRPr lang="ru-RU" sz="32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072826" y="2446036"/>
            <a:ext cx="41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B</a:t>
            </a:r>
            <a:endParaRPr lang="ru-RU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191270" y="482181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1</a:t>
            </a:r>
            <a:endParaRPr lang="ru-RU" sz="32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1691680" y="527952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2</a:t>
            </a:r>
            <a:endParaRPr lang="ru-RU" sz="32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5580112" y="3132257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3</a:t>
            </a:r>
            <a:endParaRPr lang="ru-RU" sz="3200" b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32048" y="372720"/>
            <a:ext cx="8604448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ru-RU" sz="36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1. Если в четырехугольнике две стороны равны и параллельны, то этот четырехугольник – параллелограмм.</a:t>
            </a:r>
            <a:endParaRPr lang="ru-RU" sz="3600" b="1" dirty="0">
              <a:ln w="11430">
                <a:solidFill>
                  <a:schemeClr val="tx1"/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</a:endParaRPr>
          </a:p>
          <a:p>
            <a:pPr algn="just"/>
            <a:endParaRPr lang="ru-RU" sz="3600" b="1" dirty="0">
              <a:ln w="11430">
                <a:solidFill>
                  <a:schemeClr val="tx1"/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</a:endParaRPr>
          </a:p>
          <a:p>
            <a:pPr algn="just"/>
            <a:endParaRPr lang="ru-RU" sz="3600" b="1" dirty="0">
              <a:ln w="11430">
                <a:solidFill>
                  <a:schemeClr val="tx1"/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</a:endParaRPr>
          </a:p>
        </p:txBody>
      </p:sp>
      <p:cxnSp>
        <p:nvCxnSpPr>
          <p:cNvPr id="21" name="Скругленная соединительная линия 20"/>
          <p:cNvCxnSpPr/>
          <p:nvPr/>
        </p:nvCxnSpPr>
        <p:spPr>
          <a:xfrm flipV="1">
            <a:off x="3049743" y="4189132"/>
            <a:ext cx="776443" cy="448004"/>
          </a:xfrm>
          <a:prstGeom prst="curvedConnector3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004048" y="291623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4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958086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7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107504" y="116632"/>
            <a:ext cx="8928992" cy="6647383"/>
            <a:chOff x="107504" y="116632"/>
            <a:chExt cx="8928992" cy="6647383"/>
          </a:xfrm>
        </p:grpSpPr>
        <p:sp>
          <p:nvSpPr>
            <p:cNvPr id="2" name="Половина рамки 1"/>
            <p:cNvSpPr/>
            <p:nvPr/>
          </p:nvSpPr>
          <p:spPr>
            <a:xfrm>
              <a:off x="107504" y="116632"/>
              <a:ext cx="1800200" cy="1728192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" name="Половина рамки 2"/>
            <p:cNvSpPr/>
            <p:nvPr/>
          </p:nvSpPr>
          <p:spPr>
            <a:xfrm>
              <a:off x="323528" y="332656"/>
              <a:ext cx="1368152" cy="1296144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" name="Половина рамки 3"/>
            <p:cNvSpPr/>
            <p:nvPr/>
          </p:nvSpPr>
          <p:spPr>
            <a:xfrm rot="10800000">
              <a:off x="7236296" y="5035823"/>
              <a:ext cx="1800200" cy="1728192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5" name="Половина рамки 4"/>
            <p:cNvSpPr/>
            <p:nvPr/>
          </p:nvSpPr>
          <p:spPr>
            <a:xfrm rot="10800000">
              <a:off x="7452320" y="5229200"/>
              <a:ext cx="1368152" cy="1296144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8" name="Параллелограмм 7"/>
          <p:cNvSpPr/>
          <p:nvPr/>
        </p:nvSpPr>
        <p:spPr>
          <a:xfrm>
            <a:off x="2092768" y="3257691"/>
            <a:ext cx="5256584" cy="2808312"/>
          </a:xfrm>
          <a:prstGeom prst="parallelogram">
            <a:avLst/>
          </a:prstGeom>
          <a:noFill/>
          <a:ln w="5715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2092768" y="3257691"/>
            <a:ext cx="5256584" cy="276359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227588" y="5993995"/>
            <a:ext cx="433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А</a:t>
            </a:r>
            <a:endParaRPr lang="ru-RU" sz="3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812774" y="5920291"/>
            <a:ext cx="4427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D</a:t>
            </a:r>
            <a:endParaRPr lang="ru-RU" sz="3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7368848" y="2772217"/>
            <a:ext cx="402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C</a:t>
            </a:r>
            <a:endParaRPr lang="ru-RU" sz="32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256124" y="2734068"/>
            <a:ext cx="41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B</a:t>
            </a:r>
            <a:endParaRPr lang="ru-RU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2374568" y="501317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1</a:t>
            </a:r>
            <a:endParaRPr lang="ru-RU" sz="32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6619394" y="363631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2</a:t>
            </a:r>
            <a:endParaRPr lang="ru-RU" sz="3200" b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32048" y="372720"/>
            <a:ext cx="8604448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ru-RU" sz="32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2. Если в четырехугольнике противоположные стороны </a:t>
            </a:r>
            <a:r>
              <a:rPr lang="ru-RU" sz="3200" b="1" dirty="0" err="1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попар</a:t>
            </a:r>
            <a:r>
              <a:rPr lang="ru-RU" sz="32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-но равны, то этот четырех-угольник – параллелограмм.</a:t>
            </a:r>
            <a:endParaRPr lang="ru-RU" sz="3200" b="1" dirty="0">
              <a:ln w="11430">
                <a:solidFill>
                  <a:schemeClr val="tx1"/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</a:endParaRPr>
          </a:p>
          <a:p>
            <a:pPr algn="just"/>
            <a:endParaRPr lang="ru-RU" sz="3200" b="1" dirty="0">
              <a:ln w="11430">
                <a:solidFill>
                  <a:schemeClr val="tx1"/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</a:endParaRPr>
          </a:p>
          <a:p>
            <a:pPr algn="just"/>
            <a:endParaRPr lang="ru-RU" sz="3200" b="1" dirty="0">
              <a:ln w="11430">
                <a:solidFill>
                  <a:schemeClr val="tx1"/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</a:endParaRPr>
          </a:p>
        </p:txBody>
      </p:sp>
      <p:cxnSp>
        <p:nvCxnSpPr>
          <p:cNvPr id="21" name="Скругленная соединительная линия 20"/>
          <p:cNvCxnSpPr/>
          <p:nvPr/>
        </p:nvCxnSpPr>
        <p:spPr>
          <a:xfrm flipV="1">
            <a:off x="4233041" y="4477164"/>
            <a:ext cx="776443" cy="448004"/>
          </a:xfrm>
          <a:prstGeom prst="curvedConnector3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256124" y="4639490"/>
            <a:ext cx="41549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6812774" y="4639587"/>
            <a:ext cx="41549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6200000">
            <a:off x="4179397" y="6085022"/>
            <a:ext cx="41549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16200000">
            <a:off x="4331797" y="6085022"/>
            <a:ext cx="41549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16200000">
            <a:off x="4531053" y="3243009"/>
            <a:ext cx="41549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16200000">
            <a:off x="4683453" y="3243009"/>
            <a:ext cx="41549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Дуга 16"/>
          <p:cNvSpPr/>
          <p:nvPr/>
        </p:nvSpPr>
        <p:spPr>
          <a:xfrm rot="9145059">
            <a:off x="6665276" y="2793633"/>
            <a:ext cx="1368152" cy="936104"/>
          </a:xfrm>
          <a:prstGeom prst="arc">
            <a:avLst>
              <a:gd name="adj1" fmla="val 18895305"/>
              <a:gd name="adj2" fmla="val 0"/>
            </a:avLst>
          </a:prstGeom>
          <a:solidFill>
            <a:srgbClr val="0000FF">
              <a:alpha val="45000"/>
            </a:srgbClr>
          </a:solid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Дуга 16"/>
          <p:cNvSpPr/>
          <p:nvPr/>
        </p:nvSpPr>
        <p:spPr>
          <a:xfrm rot="9145059" flipH="1" flipV="1">
            <a:off x="1429773" y="5541716"/>
            <a:ext cx="1368152" cy="936104"/>
          </a:xfrm>
          <a:prstGeom prst="arc">
            <a:avLst>
              <a:gd name="adj1" fmla="val 18895305"/>
              <a:gd name="adj2" fmla="val 0"/>
            </a:avLst>
          </a:prstGeom>
          <a:solidFill>
            <a:srgbClr val="0000FF">
              <a:alpha val="45000"/>
            </a:srgbClr>
          </a:solid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70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7" grpId="0"/>
      <p:bldP spid="32" grpId="0" animBg="1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Дуга 16"/>
          <p:cNvSpPr/>
          <p:nvPr/>
        </p:nvSpPr>
        <p:spPr>
          <a:xfrm rot="10800000" flipH="1" flipV="1">
            <a:off x="214092" y="5301208"/>
            <a:ext cx="1368152" cy="936104"/>
          </a:xfrm>
          <a:prstGeom prst="arc">
            <a:avLst>
              <a:gd name="adj1" fmla="val 19900518"/>
              <a:gd name="adj2" fmla="val 173758"/>
            </a:avLst>
          </a:prstGeom>
          <a:solidFill>
            <a:srgbClr val="0000FF">
              <a:alpha val="45000"/>
            </a:srgbClr>
          </a:solid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107504" y="116632"/>
            <a:ext cx="8928992" cy="6647383"/>
            <a:chOff x="107504" y="116632"/>
            <a:chExt cx="8928992" cy="6647383"/>
          </a:xfrm>
        </p:grpSpPr>
        <p:sp>
          <p:nvSpPr>
            <p:cNvPr id="2" name="Половина рамки 1"/>
            <p:cNvSpPr/>
            <p:nvPr/>
          </p:nvSpPr>
          <p:spPr>
            <a:xfrm>
              <a:off x="107504" y="116632"/>
              <a:ext cx="1800200" cy="1728192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" name="Половина рамки 2"/>
            <p:cNvSpPr/>
            <p:nvPr/>
          </p:nvSpPr>
          <p:spPr>
            <a:xfrm>
              <a:off x="323528" y="332656"/>
              <a:ext cx="1368152" cy="1296144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" name="Половина рамки 3"/>
            <p:cNvSpPr/>
            <p:nvPr/>
          </p:nvSpPr>
          <p:spPr>
            <a:xfrm rot="10800000">
              <a:off x="7236296" y="5035823"/>
              <a:ext cx="1800200" cy="1728192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5" name="Половина рамки 4"/>
            <p:cNvSpPr/>
            <p:nvPr/>
          </p:nvSpPr>
          <p:spPr>
            <a:xfrm rot="10800000">
              <a:off x="7452320" y="5229200"/>
              <a:ext cx="1368152" cy="1296144"/>
            </a:xfrm>
            <a:prstGeom prst="halfFrame">
              <a:avLst>
                <a:gd name="adj1" fmla="val 7250"/>
                <a:gd name="adj2" fmla="val 6505"/>
              </a:avLst>
            </a:prstGeom>
            <a:solidFill>
              <a:srgbClr val="0000FF"/>
            </a:solidFill>
            <a:ln>
              <a:solidFill>
                <a:srgbClr val="0000FF"/>
              </a:solidFill>
            </a:ln>
            <a:scene3d>
              <a:camera prst="orthographicFront"/>
              <a:lightRig rig="twoPt" dir="t">
                <a:rot lat="0" lon="0" rev="600000"/>
              </a:lightRig>
            </a:scene3d>
            <a:sp3d prstMaterial="dkEdge"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8" name="Параллелограмм 7"/>
          <p:cNvSpPr/>
          <p:nvPr/>
        </p:nvSpPr>
        <p:spPr>
          <a:xfrm>
            <a:off x="909470" y="2969659"/>
            <a:ext cx="5256584" cy="2808312"/>
          </a:xfrm>
          <a:prstGeom prst="parallelogram">
            <a:avLst/>
          </a:prstGeom>
          <a:noFill/>
          <a:ln w="5715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909470" y="2969659"/>
            <a:ext cx="5256584" cy="276359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4290" y="5705963"/>
            <a:ext cx="433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А</a:t>
            </a:r>
            <a:endParaRPr lang="ru-RU" sz="3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629476" y="5632259"/>
            <a:ext cx="4427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D</a:t>
            </a:r>
            <a:endParaRPr lang="ru-RU" sz="3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185550" y="2484185"/>
            <a:ext cx="402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C</a:t>
            </a:r>
            <a:endParaRPr lang="ru-RU" sz="32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072826" y="2446036"/>
            <a:ext cx="41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B</a:t>
            </a:r>
            <a:endParaRPr lang="ru-RU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921203" y="514848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1</a:t>
            </a:r>
            <a:endParaRPr lang="ru-RU" sz="32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4914188" y="291623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2</a:t>
            </a:r>
            <a:endParaRPr lang="ru-RU" sz="3200" b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32048" y="372720"/>
            <a:ext cx="8604448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ru-RU" sz="28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3. Если в четырехугольнике диагонали пересекаются и точкой пересечения делятся пополам, то этот четырех-угольник – параллелограмм.</a:t>
            </a:r>
            <a:endParaRPr lang="ru-RU" sz="2800" b="1" dirty="0">
              <a:ln w="11430">
                <a:solidFill>
                  <a:schemeClr val="tx1"/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</a:endParaRPr>
          </a:p>
          <a:p>
            <a:pPr algn="just"/>
            <a:endParaRPr lang="ru-RU" sz="2800" b="1" dirty="0">
              <a:ln w="11430">
                <a:solidFill>
                  <a:schemeClr val="tx1"/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</a:endParaRPr>
          </a:p>
          <a:p>
            <a:pPr algn="just"/>
            <a:endParaRPr lang="ru-RU" sz="2800" b="1" dirty="0">
              <a:ln w="11430">
                <a:solidFill>
                  <a:schemeClr val="tx1"/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1800000">
            <a:off x="2334771" y="4869160"/>
            <a:ext cx="41549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1800000">
            <a:off x="4526523" y="3809128"/>
            <a:ext cx="41549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8000000">
            <a:off x="3955686" y="4891937"/>
            <a:ext cx="41549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18000000">
            <a:off x="4108086" y="4891937"/>
            <a:ext cx="41549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18000000">
            <a:off x="2182371" y="3640668"/>
            <a:ext cx="41549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18000000">
            <a:off x="2334771" y="3640668"/>
            <a:ext cx="41549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Дуга 16"/>
          <p:cNvSpPr/>
          <p:nvPr/>
        </p:nvSpPr>
        <p:spPr>
          <a:xfrm rot="10800000">
            <a:off x="5481978" y="2505601"/>
            <a:ext cx="1368152" cy="936104"/>
          </a:xfrm>
          <a:prstGeom prst="arc">
            <a:avLst>
              <a:gd name="adj1" fmla="val 19882679"/>
              <a:gd name="adj2" fmla="val 0"/>
            </a:avLst>
          </a:prstGeom>
          <a:solidFill>
            <a:srgbClr val="0000FF">
              <a:alpha val="45000"/>
            </a:srgbClr>
          </a:solid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1584326" y="2973653"/>
            <a:ext cx="3851770" cy="280431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306769" y="3780329"/>
            <a:ext cx="4619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О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74049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3" grpId="0"/>
      <p:bldP spid="37" grpId="0"/>
      <p:bldP spid="3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565</Words>
  <Application>Microsoft Office PowerPoint</Application>
  <PresentationFormat>Экран (4:3)</PresentationFormat>
  <Paragraphs>102</Paragraphs>
  <Slides>14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admin</cp:lastModifiedBy>
  <cp:revision>43</cp:revision>
  <dcterms:created xsi:type="dcterms:W3CDTF">2012-09-10T10:21:37Z</dcterms:created>
  <dcterms:modified xsi:type="dcterms:W3CDTF">2014-09-12T07:01:37Z</dcterms:modified>
</cp:coreProperties>
</file>