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75" r:id="rId5"/>
    <p:sldId id="266" r:id="rId6"/>
    <p:sldId id="270" r:id="rId7"/>
    <p:sldId id="267" r:id="rId8"/>
    <p:sldId id="268" r:id="rId9"/>
    <p:sldId id="277" r:id="rId10"/>
    <p:sldId id="271" r:id="rId11"/>
    <p:sldId id="278" r:id="rId12"/>
    <p:sldId id="272" r:id="rId13"/>
    <p:sldId id="279" r:id="rId14"/>
    <p:sldId id="284" r:id="rId15"/>
    <p:sldId id="285" r:id="rId16"/>
    <p:sldId id="286" r:id="rId17"/>
    <p:sldId id="287" r:id="rId18"/>
    <p:sldId id="283" r:id="rId19"/>
    <p:sldId id="288" r:id="rId20"/>
    <p:sldId id="289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165E7"/>
    <a:srgbClr val="68F8AD"/>
    <a:srgbClr val="FEE3CE"/>
    <a:srgbClr val="FED4B4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532" autoAdjust="0"/>
    <p:restoredTop sz="94660"/>
  </p:normalViewPr>
  <p:slideViewPr>
    <p:cSldViewPr>
      <p:cViewPr varScale="1">
        <p:scale>
          <a:sx n="74" d="100"/>
          <a:sy n="74" d="100"/>
        </p:scale>
        <p:origin x="-105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10.05.2010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10.05.2010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10.05.2010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10.05.2010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10.05.2010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10.05.2010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10.05.2010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10.05.2010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10.05.2010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10.05.2010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10.05.2010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10.05.2010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10.05.2010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10.05.2010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10.05.2010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10.05.2010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10.05.2010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10.05.2010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10.05.2010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10.05.2010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10.05.2010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10.05.2010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37E5F7">
                <a:alpha val="66000"/>
              </a:srgbClr>
            </a:gs>
            <a:gs pos="50000">
              <a:srgbClr val="38F49A">
                <a:alpha val="62000"/>
              </a:srgbClr>
            </a:gs>
            <a:gs pos="100000">
              <a:schemeClr val="accent1">
                <a:tint val="23500"/>
                <a:satMod val="160000"/>
              </a:schemeClr>
            </a:gs>
            <a:gs pos="100000">
              <a:schemeClr val="accent1">
                <a:lumMod val="40000"/>
                <a:lumOff val="60000"/>
              </a:schemeClr>
            </a:gs>
            <a:gs pos="100000">
              <a:srgbClr val="00B0F0">
                <a:alpha val="50000"/>
              </a:srgbClr>
            </a:gs>
            <a:gs pos="100000">
              <a:schemeClr val="accent1">
                <a:lumMod val="40000"/>
                <a:lumOff val="6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10.05.2010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37E5F7">
                <a:alpha val="66000"/>
              </a:srgbClr>
            </a:gs>
            <a:gs pos="50000">
              <a:srgbClr val="38F49A">
                <a:alpha val="62000"/>
              </a:srgbClr>
            </a:gs>
            <a:gs pos="100000">
              <a:schemeClr val="accent1">
                <a:tint val="23500"/>
                <a:satMod val="160000"/>
              </a:schemeClr>
            </a:gs>
            <a:gs pos="100000">
              <a:schemeClr val="accent1">
                <a:lumMod val="40000"/>
                <a:lumOff val="60000"/>
              </a:schemeClr>
            </a:gs>
            <a:gs pos="100000">
              <a:srgbClr val="00B0F0">
                <a:alpha val="50000"/>
              </a:srgbClr>
            </a:gs>
            <a:gs pos="100000">
              <a:schemeClr val="accent1">
                <a:lumMod val="40000"/>
                <a:lumOff val="6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10.05.2010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8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16.xml"/><Relationship Id="rId3" Type="http://schemas.openxmlformats.org/officeDocument/2006/relationships/image" Target="../media/image4.jpeg"/><Relationship Id="rId7" Type="http://schemas.openxmlformats.org/officeDocument/2006/relationships/slide" Target="slide15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slide" Target="slide14.xml"/><Relationship Id="rId5" Type="http://schemas.openxmlformats.org/officeDocument/2006/relationships/slide" Target="slide13.xml"/><Relationship Id="rId4" Type="http://schemas.openxmlformats.org/officeDocument/2006/relationships/slide" Target="slide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slide" Target="slide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slide" Target="slide1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slide" Target="slide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hyperlink" Target="file:///F:\&#1080;&#1085;&#1090;&#1077;&#1075;&#1088;&#1080;&#1088;&#1086;&#1074;%20&#1091;&#1088;&#1086;&#1082;\&#1087;&#1088;&#1086;&#1094;&#1077;&#1085;&#1090;&#1099;.&#1047;&#1077;&#1084;&#1077;&#1083;&#1100;&#1085;&#1099;&#1081;%20&#1079;&#1072;&#1082;&#1086;&#1085;%20&#1073;&#1088;&#1072;&#1090;&#1100;&#1077;&#1074;%20&#1043;&#1088;&#1072;&#1082;&#1093;&#1072;\&#1083;&#1077;&#1082;&#1094;&#1080;&#1103;.pptx" TargetMode="Externa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Рисунок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6116638"/>
            <a:ext cx="9144000" cy="76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9" descr="Рисунок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0800000">
            <a:off x="0" y="0"/>
            <a:ext cx="9144000" cy="714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0" y="1000108"/>
            <a:ext cx="9144000" cy="378565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ru-RU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Monotype Corsiva" pitchFamily="66" charset="0"/>
              </a:rPr>
              <a:t>Земельные  реформы братьев </a:t>
            </a:r>
            <a:r>
              <a:rPr lang="ru-RU" sz="60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Monotype Corsiva" pitchFamily="66" charset="0"/>
              </a:rPr>
              <a:t>Гракх</a:t>
            </a:r>
            <a:endParaRPr lang="ru-RU" sz="60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  <a:latin typeface="Monotype Corsiva" pitchFamily="66" charset="0"/>
            </a:endParaRPr>
          </a:p>
          <a:p>
            <a:pPr algn="ctr"/>
            <a:r>
              <a:rPr lang="ru-RU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Monotype Corsiva" pitchFamily="66" charset="0"/>
              </a:rPr>
              <a:t>в Древнем Риме .</a:t>
            </a:r>
          </a:p>
          <a:p>
            <a:pPr algn="ctr"/>
            <a:r>
              <a:rPr lang="ru-RU" sz="60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Monotype Corsiva" pitchFamily="66" charset="0"/>
              </a:rPr>
              <a:t>Проценты.</a:t>
            </a:r>
            <a:endParaRPr lang="ru-RU" sz="6000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  <a:reflection blurRad="6350" stA="55000" endA="300" endPos="45500" dir="5400000" sy="-100000" algn="bl" rotWithShape="0"/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5214950"/>
            <a:ext cx="9144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Интегрированный урок по истории и математике в 5 классе</a:t>
            </a:r>
          </a:p>
          <a:p>
            <a:pPr algn="ctr"/>
            <a:r>
              <a:rPr lang="ru-RU" dirty="0" smtClean="0"/>
              <a:t>учитель истории Н.В.Дробышева и учитель математики </a:t>
            </a:r>
            <a:r>
              <a:rPr lang="ru-RU" dirty="0" err="1" smtClean="0"/>
              <a:t>Н.Ф.Ишутченко</a:t>
            </a:r>
            <a:endParaRPr lang="ru-RU" dirty="0" smtClean="0"/>
          </a:p>
          <a:p>
            <a:pPr algn="ctr"/>
            <a:r>
              <a:rPr lang="ru-RU" dirty="0" smtClean="0"/>
              <a:t>МОУ «СОШ №5» </a:t>
            </a:r>
            <a:r>
              <a:rPr lang="ru-RU" dirty="0" err="1" smtClean="0"/>
              <a:t>г.Лангепас</a:t>
            </a:r>
            <a:r>
              <a:rPr lang="ru-RU" dirty="0" smtClean="0"/>
              <a:t> 2010 г. </a:t>
            </a:r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285720" y="1000108"/>
            <a:ext cx="3571900" cy="371477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85720" y="1000108"/>
          <a:ext cx="3500462" cy="37147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50046"/>
                <a:gridCol w="350046"/>
                <a:gridCol w="350046"/>
                <a:gridCol w="350046"/>
                <a:gridCol w="350046"/>
                <a:gridCol w="350046"/>
                <a:gridCol w="350046"/>
                <a:gridCol w="350046"/>
                <a:gridCol w="350046"/>
                <a:gridCol w="350048"/>
              </a:tblGrid>
              <a:tr h="37147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1478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1478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1478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1478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147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1478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1478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147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147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" name="Picture 9" descr="Рисунок"/>
          <p:cNvPicPr>
            <a:picLocks noChangeAspect="1" noChangeArrowheads="1"/>
          </p:cNvPicPr>
          <p:nvPr/>
        </p:nvPicPr>
        <p:blipFill>
          <a:blip r:embed="rId2" cstate="email">
            <a:duotone>
              <a:prstClr val="black"/>
              <a:schemeClr val="accent1">
                <a:tint val="45000"/>
                <a:satMod val="400000"/>
              </a:schemeClr>
            </a:duotone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6429396"/>
            <a:ext cx="9144000" cy="4571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9" descr="Рисунок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rot="10800000">
            <a:off x="0" y="0"/>
            <a:ext cx="9144000" cy="500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4500562" y="500042"/>
            <a:ext cx="4643438" cy="107721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Найти величину  по количеству процентов.</a:t>
            </a:r>
            <a:endParaRPr lang="ru-RU" sz="32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4282" y="428604"/>
            <a:ext cx="3571900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2,56 </a:t>
            </a:r>
            <a:endParaRPr lang="ru-RU" sz="32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000496" y="1928802"/>
            <a:ext cx="5143504" cy="138499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ru-RU" sz="2800" b="1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Данное число разделить на количество % и умножить на сто</a:t>
            </a:r>
            <a:endParaRPr lang="ru-RU" sz="28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0" y="4714884"/>
            <a:ext cx="7072330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ru-RU" sz="32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28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Найти число, если 8 % от него равны 2,56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42844" y="5429264"/>
            <a:ext cx="9001156" cy="64294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ru-RU" sz="36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2,56 : 8 · 100 = 0,32 · 100 = 32  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285720" y="4286256"/>
            <a:ext cx="357190" cy="42862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285720" y="3929066"/>
            <a:ext cx="357190" cy="42862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642910" y="4286256"/>
            <a:ext cx="357190" cy="42862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642910" y="3929066"/>
            <a:ext cx="357190" cy="42862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1000100" y="4286256"/>
            <a:ext cx="357190" cy="42862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1000100" y="3929066"/>
            <a:ext cx="357190" cy="42862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1357290" y="4286256"/>
            <a:ext cx="357190" cy="42862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1357290" y="3929066"/>
            <a:ext cx="357190" cy="42862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8" grpId="0"/>
      <p:bldP spid="12" grpId="0"/>
      <p:bldP spid="16" grpId="0"/>
      <p:bldP spid="17" grpId="0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Рисунок"/>
          <p:cNvPicPr>
            <a:picLocks noChangeAspect="1" noChangeArrowheads="1"/>
          </p:cNvPicPr>
          <p:nvPr/>
        </p:nvPicPr>
        <p:blipFill>
          <a:blip r:embed="rId2" cstate="email">
            <a:duotone>
              <a:prstClr val="black"/>
              <a:schemeClr val="accent1">
                <a:tint val="45000"/>
                <a:satMod val="400000"/>
              </a:schemeClr>
            </a:duotone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6429396"/>
            <a:ext cx="9144000" cy="4571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9" descr="Рисунок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rot="10800000">
            <a:off x="0" y="0"/>
            <a:ext cx="9144000" cy="500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214282" y="500042"/>
            <a:ext cx="8715436" cy="1643074"/>
          </a:xfrm>
          <a:prstGeom prst="rect">
            <a:avLst/>
          </a:prstGeom>
          <a:noFill/>
        </p:spPr>
        <p:txBody>
          <a:bodyPr wrap="square" rtlCol="0">
            <a:prstTxWarp prst="textPlain">
              <a:avLst>
                <a:gd name="adj" fmla="val 49832"/>
              </a:avLst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spc="50" dirty="0" smtClean="0">
                <a:ln w="11430"/>
                <a:gradFill>
                  <a:gsLst>
                    <a:gs pos="0">
                      <a:srgbClr val="000082"/>
                    </a:gs>
                    <a:gs pos="30000">
                      <a:srgbClr val="66008F"/>
                    </a:gs>
                    <a:gs pos="64999">
                      <a:srgbClr val="BA0066"/>
                    </a:gs>
                    <a:gs pos="89999">
                      <a:srgbClr val="FF0000"/>
                    </a:gs>
                    <a:gs pos="100000">
                      <a:srgbClr val="FF8200"/>
                    </a:gs>
                  </a:gsLst>
                  <a:lin ang="5400000" scaled="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Повторим и закрепим.</a:t>
            </a:r>
          </a:p>
          <a:p>
            <a:pPr algn="just"/>
            <a:r>
              <a:rPr lang="ru-RU" sz="2800" b="1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4" action="ppaction://hlinksldjump"/>
              </a:rPr>
              <a:t>1. В каком году в Древнем Риме началось восстание рабов под предводительством Спартака?</a:t>
            </a:r>
            <a:endParaRPr lang="ru-RU" sz="2800" b="1" dirty="0" smtClean="0">
              <a:ln w="11430"/>
              <a:solidFill>
                <a:schemeClr val="tx2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14282" y="1857364"/>
            <a:ext cx="8715436" cy="1357322"/>
          </a:xfrm>
          <a:prstGeom prst="rect">
            <a:avLst/>
          </a:prstGeom>
          <a:noFill/>
        </p:spPr>
        <p:txBody>
          <a:bodyPr wrap="square" rtlCol="0">
            <a:prstTxWarp prst="textPlain">
              <a:avLst>
                <a:gd name="adj" fmla="val 49832"/>
              </a:avLst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just"/>
            <a:r>
              <a:rPr lang="ru-RU" sz="2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5" action="ppaction://hlinksldjump"/>
              </a:rPr>
              <a:t>2. Близ кратера какого вулкана Спартак вместе со своими последователями организовали лагерь? </a:t>
            </a:r>
            <a:endParaRPr lang="ru-RU" sz="2800" b="1" dirty="0" smtClean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hlinkClick r:id="rId4" action="ppaction://hlinksldjump"/>
            </a:endParaRPr>
          </a:p>
          <a:p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14282" y="2857496"/>
            <a:ext cx="8572560" cy="428628"/>
          </a:xfrm>
          <a:prstGeom prst="rect">
            <a:avLst/>
          </a:prstGeom>
          <a:noFill/>
        </p:spPr>
        <p:txBody>
          <a:bodyPr wrap="square" rtlCol="0">
            <a:prstTxWarp prst="textPlain">
              <a:avLst>
                <a:gd name="adj" fmla="val 50102"/>
              </a:avLst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just"/>
            <a:r>
              <a:rPr lang="ru-RU" sz="2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6" action="ppaction://hlinksldjump"/>
              </a:rPr>
              <a:t>3. Расскажите о первом сражении Спартака и римлян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14282" y="3643314"/>
            <a:ext cx="8715436" cy="1000132"/>
          </a:xfrm>
          <a:prstGeom prst="rect">
            <a:avLst/>
          </a:prstGeom>
          <a:noFill/>
        </p:spPr>
        <p:txBody>
          <a:bodyPr wrap="square" rtlCol="0">
            <a:prstTxWarp prst="textPlain">
              <a:avLst>
                <a:gd name="adj" fmla="val 49832"/>
              </a:avLst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just"/>
            <a:r>
              <a:rPr lang="ru-RU" sz="2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7" action="ppaction://hlinksldjump"/>
              </a:rPr>
              <a:t>4. Расскажите о последней битве в 71 г до н.э. между армией Спартака и римскими легионерами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42844" y="5000636"/>
            <a:ext cx="8786874" cy="1357322"/>
          </a:xfrm>
          <a:prstGeom prst="rect">
            <a:avLst/>
          </a:prstGeom>
          <a:noFill/>
        </p:spPr>
        <p:txBody>
          <a:bodyPr wrap="square" rtlCol="0">
            <a:prstTxWarp prst="textPlain">
              <a:avLst>
                <a:gd name="adj" fmla="val 49832"/>
              </a:avLst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just"/>
            <a:r>
              <a:rPr lang="ru-RU" sz="2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hlinkClick r:id="rId8" action="ppaction://hlinksldjump"/>
              </a:rPr>
              <a:t>5. Назовите римских полководцев, под командованием которых восстание под предводительством Спартака было подавлено.</a:t>
            </a:r>
            <a:endParaRPr lang="ru-RU" sz="2800" b="1" dirty="0" smtClean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hlinkClick r:id="rId7" action="ppaction://hlinksldjump"/>
            </a:endParaRPr>
          </a:p>
          <a:p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Точечный рисунок.bmp">
            <a:hlinkClick r:id="" action="ppaction://hlinkshowjump?jump=previousslide"/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429124" y="428604"/>
            <a:ext cx="4857784" cy="2010118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4" name="Picture 9" descr="Рисунок"/>
          <p:cNvPicPr>
            <a:picLocks noChangeAspect="1" noChangeArrowheads="1"/>
          </p:cNvPicPr>
          <p:nvPr/>
        </p:nvPicPr>
        <p:blipFill>
          <a:blip r:embed="rId3" cstate="email">
            <a:duotone>
              <a:prstClr val="black"/>
              <a:schemeClr val="accent1">
                <a:tint val="45000"/>
                <a:satMod val="400000"/>
              </a:schemeClr>
            </a:duotone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6429396"/>
            <a:ext cx="9144000" cy="4571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9" descr="Рисунок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rot="10800000">
            <a:off x="0" y="0"/>
            <a:ext cx="9144000" cy="500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0" y="857232"/>
            <a:ext cx="4714876" cy="34163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ru-RU" sz="2400" b="1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Восстание рабов в Древнем Риме началось в 74 г. до н.э. и длилось столько лет, количество которых равно 4 % от числа – года начала восстания рабов под предводительством Спартака. В каком году закончилось данное восстание? (Количество лет округлите до целого)</a:t>
            </a:r>
            <a:endParaRPr lang="ru-RU" sz="2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428604"/>
            <a:ext cx="4643438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Задача 1.</a:t>
            </a:r>
            <a:endParaRPr lang="ru-RU" sz="32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4714884"/>
            <a:ext cx="9001156" cy="95410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ru-RU" sz="28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1) 74 : 100 · 4 = 74 · 4 : 100 = 296 : 100 = 2,96 = 3 года длилось восстание  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0" y="5572140"/>
            <a:ext cx="9001156" cy="95410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ru-RU" sz="28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2) 74 – 3 = 71</a:t>
            </a:r>
          </a:p>
          <a:p>
            <a:pPr algn="just"/>
            <a:r>
              <a:rPr lang="ru-RU" sz="2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 </a:t>
            </a:r>
            <a:r>
              <a:rPr lang="ru-RU" sz="28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восстание закончилось в 71 г.до н.э. </a:t>
            </a:r>
            <a:endParaRPr lang="ru-RU" sz="2800" b="1" dirty="0" smtClean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857752" y="2285992"/>
            <a:ext cx="41016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Гладиаторы. Римская роспись.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Рисунок"/>
          <p:cNvPicPr>
            <a:picLocks noChangeAspect="1" noChangeArrowheads="1"/>
          </p:cNvPicPr>
          <p:nvPr/>
        </p:nvPicPr>
        <p:blipFill>
          <a:blip r:embed="rId2" cstate="email">
            <a:duotone>
              <a:prstClr val="black"/>
              <a:schemeClr val="accent1">
                <a:tint val="45000"/>
                <a:satMod val="400000"/>
              </a:schemeClr>
            </a:duotone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6429396"/>
            <a:ext cx="9144000" cy="4571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9" descr="Рисунок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rot="10800000">
            <a:off x="0" y="0"/>
            <a:ext cx="9144000" cy="500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0" y="857232"/>
            <a:ext cx="5715008" cy="452431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ru-RU" sz="2400" b="1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Спартак во главе 70 гладиаторов бежал из </a:t>
            </a:r>
            <a:r>
              <a:rPr lang="ru-RU" sz="2400" b="1" dirty="0" err="1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Капуи</a:t>
            </a:r>
            <a:r>
              <a:rPr lang="ru-RU" sz="2400" b="1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и организовал свой лагерь близ кратера Везувия. После первой победной схватки с римскими легионерами в Спартака поверили. К его отряду стали примыкать все больше и больше рабов и крестьян. В результате образовалась армия такой по средним подсчетам численности, что первоначальный состав в 70 человек равен 0,7 % от ее количества. Найдите численность армии Спартака.</a:t>
            </a:r>
            <a:endParaRPr lang="ru-RU" sz="2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428604"/>
            <a:ext cx="464343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Задача 2.</a:t>
            </a:r>
            <a:endParaRPr lang="ru-RU" sz="32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5572140"/>
            <a:ext cx="9001156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514350" indent="-514350" algn="just"/>
            <a:r>
              <a:rPr lang="ru-RU" sz="24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70 : 0,7 · 100 = 100 · 100 = 10 000 – численность армии Спартака</a:t>
            </a:r>
          </a:p>
          <a:p>
            <a:pPr marL="514350" indent="-514350" algn="just"/>
            <a:r>
              <a:rPr lang="ru-RU" sz="2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 </a:t>
            </a:r>
            <a:r>
              <a:rPr lang="ru-RU" sz="24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10 000 человек</a:t>
            </a:r>
          </a:p>
        </p:txBody>
      </p:sp>
      <p:pic>
        <p:nvPicPr>
          <p:cNvPr id="9" name="Рисунок 8" descr="Точечный рисунок (2).bmp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>
          <a:xfrm>
            <a:off x="5572132" y="642918"/>
            <a:ext cx="3714776" cy="4286280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Рисунок"/>
          <p:cNvPicPr>
            <a:picLocks noChangeAspect="1" noChangeArrowheads="1"/>
          </p:cNvPicPr>
          <p:nvPr/>
        </p:nvPicPr>
        <p:blipFill>
          <a:blip r:embed="rId2" cstate="email">
            <a:duotone>
              <a:prstClr val="black"/>
              <a:schemeClr val="accent1">
                <a:tint val="45000"/>
                <a:satMod val="400000"/>
              </a:schemeClr>
            </a:duotone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6429396"/>
            <a:ext cx="9144000" cy="4571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9" descr="Рисунок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rot="10800000">
            <a:off x="0" y="0"/>
            <a:ext cx="9144000" cy="500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0" y="857232"/>
            <a:ext cx="4286248" cy="304698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ru-RU" sz="2400" b="1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Армия Спартака продолжала расти и по разным подсчетам достигла  следующей численности: от 600 % от 10000 воинов до числа, в 2 раза больше этого. Найдите среднее количество восставших рабов и крестьян. </a:t>
            </a:r>
            <a:endParaRPr lang="ru-RU" sz="2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428605"/>
            <a:ext cx="4143372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Задача 3.</a:t>
            </a:r>
            <a:endParaRPr lang="ru-RU" sz="32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5214950"/>
            <a:ext cx="9001156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514350" indent="-514350" algn="just"/>
            <a:r>
              <a:rPr lang="ru-RU" sz="24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3) (60 000 + 120 000) : 2 = 90 000 – среднее количество по разным подсчетам рабов и крестьян, восставших против римлян.</a:t>
            </a:r>
          </a:p>
          <a:p>
            <a:pPr marL="514350" indent="-514350" algn="just"/>
            <a:r>
              <a:rPr lang="ru-RU" sz="2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 </a:t>
            </a:r>
            <a:r>
              <a:rPr lang="ru-RU" sz="24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90 000 человек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0" y="4429132"/>
            <a:ext cx="9001156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514350" indent="-514350" algn="just"/>
            <a:r>
              <a:rPr lang="ru-RU" sz="24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1) 10 000 · 600 : 100 = 60 000 (воинов)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0" y="4857760"/>
            <a:ext cx="9001156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514350" indent="-514350" algn="just"/>
            <a:r>
              <a:rPr lang="ru-RU" sz="24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2) 60 000 · 2 = 120 000 (воинов)</a:t>
            </a:r>
          </a:p>
        </p:txBody>
      </p:sp>
      <p:pic>
        <p:nvPicPr>
          <p:cNvPr id="13" name="Рисунок 12" descr="Точечный рисунок (5).bmp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4071933" y="357166"/>
            <a:ext cx="4454159" cy="3071834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4" name="Рисунок 13" descr="Точечный рисунок (7).bmp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6429388" y="2085966"/>
            <a:ext cx="2928958" cy="3343298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Рисунок"/>
          <p:cNvPicPr>
            <a:picLocks noChangeAspect="1" noChangeArrowheads="1"/>
          </p:cNvPicPr>
          <p:nvPr/>
        </p:nvPicPr>
        <p:blipFill>
          <a:blip r:embed="rId2" cstate="email">
            <a:duotone>
              <a:prstClr val="black"/>
              <a:schemeClr val="accent1">
                <a:tint val="45000"/>
                <a:satMod val="400000"/>
              </a:schemeClr>
            </a:duotone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6429396"/>
            <a:ext cx="9144000" cy="4571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9" descr="Рисунок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rot="10800000">
            <a:off x="0" y="0"/>
            <a:ext cx="9144000" cy="500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0" y="857232"/>
            <a:ext cx="4286248" cy="378565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ru-RU" sz="2400" b="1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 71 г. до н.э. в </a:t>
            </a:r>
            <a:r>
              <a:rPr lang="ru-RU" sz="2400" b="1" dirty="0" err="1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Капуе</a:t>
            </a:r>
            <a:r>
              <a:rPr lang="ru-RU" sz="2400" b="1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2400" b="1" dirty="0" err="1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</a:t>
            </a:r>
            <a:r>
              <a:rPr lang="ru-RU" sz="2400" b="1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решающей битве Спартак погиб. Его армия была разбита. Часть воинов были казнены. Сколько  восставших казнили, если считать, что на момент разгрома в ней числилось 60 000 воинов, а количество казненных составляет 10 %?</a:t>
            </a:r>
            <a:endParaRPr lang="ru-RU" sz="2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428605"/>
            <a:ext cx="4143372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Задача 4.</a:t>
            </a:r>
            <a:endParaRPr lang="ru-RU" sz="32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8" name="Рисунок 7" descr="Точечный рисунок (8).bmp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5143472" y="214290"/>
            <a:ext cx="4000528" cy="5091581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9" name="TextBox 8"/>
          <p:cNvSpPr txBox="1"/>
          <p:nvPr/>
        </p:nvSpPr>
        <p:spPr>
          <a:xfrm>
            <a:off x="0" y="4786322"/>
            <a:ext cx="9001156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514350" indent="-514350" algn="just"/>
            <a:r>
              <a:rPr lang="ru-RU" sz="24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60 000 · 10 : 100 = 6 000 (воинов)  казнили</a:t>
            </a:r>
          </a:p>
          <a:p>
            <a:pPr marL="514350" indent="-514350" algn="just"/>
            <a:r>
              <a:rPr lang="ru-RU" sz="2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 </a:t>
            </a:r>
            <a:r>
              <a:rPr lang="ru-RU" sz="24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6 000 воинов</a:t>
            </a:r>
          </a:p>
          <a:p>
            <a:pPr marL="514350" indent="-514350" algn="just"/>
            <a:endParaRPr lang="ru-RU" sz="2400" b="1" dirty="0" smtClean="0">
              <a:ln w="11430"/>
              <a:solidFill>
                <a:srgbClr val="0000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Точечный рисунок (9).bmp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5643569" y="1785926"/>
            <a:ext cx="3326451" cy="3733212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4" name="Picture 9" descr="Рисунок"/>
          <p:cNvPicPr>
            <a:picLocks noChangeAspect="1" noChangeArrowheads="1"/>
          </p:cNvPicPr>
          <p:nvPr/>
        </p:nvPicPr>
        <p:blipFill>
          <a:blip r:embed="rId3" cstate="email">
            <a:duotone>
              <a:prstClr val="black"/>
              <a:schemeClr val="accent1">
                <a:tint val="45000"/>
                <a:satMod val="400000"/>
              </a:schemeClr>
            </a:duotone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6429396"/>
            <a:ext cx="9144000" cy="4571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9" descr="Рисунок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rot="10800000">
            <a:off x="0" y="0"/>
            <a:ext cx="9144000" cy="500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0" y="857232"/>
            <a:ext cx="4286248" cy="415498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ru-RU" sz="2400" b="1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Марк </a:t>
            </a:r>
            <a:r>
              <a:rPr lang="ru-RU" sz="2400" b="1" dirty="0" err="1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Лициний</a:t>
            </a:r>
            <a:r>
              <a:rPr lang="ru-RU" sz="2400" b="1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Красс, чтобы заставить сражаться против Спартака римскую армию, казнил каждого 10–го легионера в отрядах, которые отказывались воевать с восставшими рабами, что составляет 10 % от численности отряда (1000 человек). Сколько человек казнили в каждом отряде?</a:t>
            </a:r>
            <a:endParaRPr lang="ru-RU" sz="2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428605"/>
            <a:ext cx="4143372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Задача 5.</a:t>
            </a:r>
            <a:endParaRPr lang="ru-RU" sz="32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2844" y="5000636"/>
            <a:ext cx="9001156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514350" indent="-514350" algn="just"/>
            <a:r>
              <a:rPr lang="ru-RU" sz="24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1 000 · 10 : 100 = 100 (легионеров)  казнили</a:t>
            </a:r>
          </a:p>
          <a:p>
            <a:pPr marL="514350" indent="-514350" algn="just"/>
            <a:r>
              <a:rPr lang="ru-RU" sz="2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Ответ: </a:t>
            </a:r>
            <a:r>
              <a:rPr lang="ru-RU" sz="24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100 легионеров</a:t>
            </a:r>
          </a:p>
          <a:p>
            <a:pPr marL="514350" indent="-514350" algn="just"/>
            <a:endParaRPr lang="ru-RU" sz="2400" b="1" dirty="0" smtClean="0">
              <a:ln w="11430"/>
              <a:solidFill>
                <a:srgbClr val="0000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8" name="Рисунок 7" descr="Точечный рисунок (6).bmp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4214810" y="714356"/>
            <a:ext cx="2786082" cy="3357586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10" name="TextBox 9"/>
          <p:cNvSpPr txBox="1"/>
          <p:nvPr/>
        </p:nvSpPr>
        <p:spPr>
          <a:xfrm>
            <a:off x="4786314" y="500042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Марк Красс</a:t>
            </a:r>
            <a:endParaRPr lang="ru-RU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6572264" y="5357826"/>
            <a:ext cx="15001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Помпей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Рисунок"/>
          <p:cNvPicPr>
            <a:picLocks noChangeAspect="1" noChangeArrowheads="1"/>
          </p:cNvPicPr>
          <p:nvPr/>
        </p:nvPicPr>
        <p:blipFill>
          <a:blip r:embed="rId2" cstate="email">
            <a:duotone>
              <a:prstClr val="black"/>
              <a:schemeClr val="accent1">
                <a:tint val="45000"/>
                <a:satMod val="400000"/>
              </a:schemeClr>
            </a:duotone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6429396"/>
            <a:ext cx="9144000" cy="4571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9" descr="Рисунок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rot="10800000">
            <a:off x="0" y="0"/>
            <a:ext cx="9144000" cy="500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857224" y="428604"/>
            <a:ext cx="7286676" cy="1928826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Stop">
              <a:avLst/>
            </a:prstTxWarp>
            <a:spAutoFit/>
          </a:bodyPr>
          <a:lstStyle/>
          <a:p>
            <a:pPr algn="ctr"/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gradFill>
                  <a:gsLst>
                    <a:gs pos="0">
                      <a:srgbClr val="000082"/>
                    </a:gs>
                    <a:gs pos="30000">
                      <a:srgbClr val="66008F"/>
                    </a:gs>
                    <a:gs pos="64999">
                      <a:srgbClr val="BA0066"/>
                    </a:gs>
                    <a:gs pos="89999">
                      <a:srgbClr val="FF0000"/>
                    </a:gs>
                    <a:gs pos="100000">
                      <a:srgbClr val="FF8200"/>
                    </a:gs>
                  </a:gsLst>
                  <a:lin ang="5400000" scaled="0"/>
                </a:gra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Давайте обсудим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gradFill>
                <a:gsLst>
                  <a:gs pos="0">
                    <a:srgbClr val="000082"/>
                  </a:gs>
                  <a:gs pos="30000">
                    <a:srgbClr val="66008F"/>
                  </a:gs>
                  <a:gs pos="64999">
                    <a:srgbClr val="BA0066"/>
                  </a:gs>
                  <a:gs pos="89999">
                    <a:srgbClr val="FF0000"/>
                  </a:gs>
                  <a:gs pos="100000">
                    <a:srgbClr val="FF8200"/>
                  </a:gs>
                </a:gsLst>
                <a:lin ang="5400000" scaled="0"/>
              </a:gra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2844" y="2571744"/>
            <a:ext cx="8858312" cy="32316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514350" indent="-514350" algn="just">
              <a:buAutoNum type="arabicPeriod"/>
            </a:pPr>
            <a:r>
              <a:rPr lang="ru-RU" sz="60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Что я знал?</a:t>
            </a:r>
          </a:p>
          <a:p>
            <a:pPr marL="514350" indent="-514350" algn="just">
              <a:buAutoNum type="arabicPeriod"/>
            </a:pPr>
            <a:r>
              <a:rPr lang="ru-RU" sz="60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Что нового узнал?</a:t>
            </a:r>
          </a:p>
          <a:p>
            <a:pPr marL="514350" indent="-514350" algn="just">
              <a:buAutoNum type="arabicPeriod"/>
            </a:pPr>
            <a:r>
              <a:rPr lang="ru-RU" sz="60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Где мне это пригодится?</a:t>
            </a:r>
          </a:p>
          <a:p>
            <a:pPr marL="514350" indent="-514350" algn="just"/>
            <a:endParaRPr lang="ru-RU" sz="2400" b="1" dirty="0" smtClean="0">
              <a:ln w="11430"/>
              <a:solidFill>
                <a:srgbClr val="0000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Рисунок"/>
          <p:cNvPicPr>
            <a:picLocks noChangeAspect="1" noChangeArrowheads="1"/>
          </p:cNvPicPr>
          <p:nvPr/>
        </p:nvPicPr>
        <p:blipFill>
          <a:blip r:embed="rId2" cstate="email">
            <a:duotone>
              <a:prstClr val="black"/>
              <a:schemeClr val="accent1">
                <a:tint val="45000"/>
                <a:satMod val="400000"/>
              </a:schemeClr>
            </a:duotone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6429396"/>
            <a:ext cx="9144000" cy="4571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9" descr="Рисунок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rot="10800000">
            <a:off x="0" y="0"/>
            <a:ext cx="9144000" cy="500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14282" y="428604"/>
            <a:ext cx="8501122" cy="1000132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Stop">
              <a:avLst/>
            </a:prstTxWarp>
            <a:spAutoFit/>
          </a:bodyPr>
          <a:lstStyle/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gradFill>
                  <a:gsLst>
                    <a:gs pos="0">
                      <a:srgbClr val="000082"/>
                    </a:gs>
                    <a:gs pos="30000">
                      <a:srgbClr val="66008F"/>
                    </a:gs>
                    <a:gs pos="64999">
                      <a:srgbClr val="BA0066"/>
                    </a:gs>
                    <a:gs pos="89999">
                      <a:srgbClr val="FF0000"/>
                    </a:gs>
                    <a:gs pos="100000">
                      <a:srgbClr val="FF8200"/>
                    </a:gs>
                  </a:gsLst>
                  <a:lin ang="5400000" scaled="0"/>
                </a:gra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Домашнее задание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85688" y="1357298"/>
            <a:ext cx="8358278" cy="461664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514350" indent="-514350" algn="just"/>
            <a:r>
              <a:rPr lang="ru-RU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История: </a:t>
            </a:r>
            <a:r>
              <a:rPr lang="ru-RU" sz="54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проанализируйте и опишите «+» и « – » земельных реформ, проведенных братьями </a:t>
            </a:r>
            <a:r>
              <a:rPr lang="ru-RU" sz="5400" b="1" dirty="0" err="1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Гракх</a:t>
            </a:r>
            <a:endParaRPr lang="ru-RU" sz="5400" b="1" dirty="0" smtClean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  <a:p>
            <a:pPr marL="514350" indent="-514350" algn="just"/>
            <a:endParaRPr lang="ru-RU" sz="2400" b="1" dirty="0" smtClean="0">
              <a:ln w="11430"/>
              <a:solidFill>
                <a:srgbClr val="0000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Рисунок"/>
          <p:cNvPicPr>
            <a:picLocks noChangeAspect="1" noChangeArrowheads="1"/>
          </p:cNvPicPr>
          <p:nvPr/>
        </p:nvPicPr>
        <p:blipFill>
          <a:blip r:embed="rId2" cstate="email">
            <a:duotone>
              <a:prstClr val="black"/>
              <a:schemeClr val="accent1">
                <a:tint val="45000"/>
                <a:satMod val="400000"/>
              </a:schemeClr>
            </a:duotone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6429396"/>
            <a:ext cx="9144000" cy="4571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9" descr="Рисунок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rot="10800000">
            <a:off x="0" y="0"/>
            <a:ext cx="9144000" cy="500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214282" y="428604"/>
            <a:ext cx="8501122" cy="1000132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Stop">
              <a:avLst/>
            </a:prstTxWarp>
            <a:spAutoFit/>
          </a:bodyPr>
          <a:lstStyle/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gradFill>
                  <a:gsLst>
                    <a:gs pos="0">
                      <a:srgbClr val="000082"/>
                    </a:gs>
                    <a:gs pos="30000">
                      <a:srgbClr val="66008F"/>
                    </a:gs>
                    <a:gs pos="64999">
                      <a:srgbClr val="BA0066"/>
                    </a:gs>
                    <a:gs pos="89999">
                      <a:srgbClr val="FF0000"/>
                    </a:gs>
                    <a:gs pos="100000">
                      <a:srgbClr val="FF8200"/>
                    </a:gs>
                  </a:gsLst>
                  <a:lin ang="5400000" scaled="0"/>
                </a:gra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Домашнее задание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85688" y="1357299"/>
            <a:ext cx="8858312" cy="34778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514350" indent="-514350" algn="just"/>
            <a:r>
              <a:rPr lang="ru-RU" sz="4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Математика: </a:t>
            </a:r>
            <a:r>
              <a:rPr lang="ru-RU" sz="44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составьте условие и решите задачу – «Сколько процентов от числа всего квартир в доме составляет номер вашей квартиры»</a:t>
            </a:r>
            <a:endParaRPr lang="ru-RU" sz="2400" b="1" dirty="0" smtClean="0">
              <a:ln w="11430"/>
              <a:solidFill>
                <a:srgbClr val="0000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2844" y="4672786"/>
            <a:ext cx="9001156" cy="218521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ru-RU" sz="28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Чтобы узнать, сколько процентов приходится на величину, нужно число, приходящееся на эту величину,  разделить на число, принятое за 100 %,  и умножить на 100.</a:t>
            </a:r>
          </a:p>
          <a:p>
            <a:pPr marL="514350" indent="-514350" algn="just"/>
            <a:endParaRPr lang="ru-RU" sz="2400" b="1" dirty="0" smtClean="0">
              <a:ln w="11430"/>
              <a:solidFill>
                <a:srgbClr val="0000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Рисунок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6429396"/>
            <a:ext cx="9144000" cy="4571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9" descr="Рисунок"/>
          <p:cNvPicPr>
            <a:picLocks noChangeAspect="1" noChangeArrowheads="1"/>
          </p:cNvPicPr>
          <p:nvPr/>
        </p:nvPicPr>
        <p:blipFill>
          <a:blip r:embed="rId3" cstate="email">
            <a:duotone>
              <a:prstClr val="black"/>
              <a:schemeClr val="accent1">
                <a:tint val="45000"/>
                <a:satMod val="400000"/>
              </a:schemeClr>
            </a:duotone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0800000">
            <a:off x="0" y="0"/>
            <a:ext cx="9144000" cy="500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214282" y="500042"/>
            <a:ext cx="8786874" cy="5929354"/>
          </a:xfrm>
          <a:prstGeom prst="rect">
            <a:avLst/>
          </a:prstGeom>
          <a:noFill/>
        </p:spPr>
        <p:txBody>
          <a:bodyPr wrap="square" rtlCol="0">
            <a:prstTxWarp prst="textPlain">
              <a:avLst>
                <a:gd name="adj" fmla="val 49832"/>
              </a:avLst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3200" b="1" spc="50" dirty="0" smtClean="0">
                <a:ln w="11430"/>
                <a:gradFill>
                  <a:gsLst>
                    <a:gs pos="0">
                      <a:srgbClr val="000082"/>
                    </a:gs>
                    <a:gs pos="30000">
                      <a:srgbClr val="66008F"/>
                    </a:gs>
                    <a:gs pos="64999">
                      <a:srgbClr val="BA0066"/>
                    </a:gs>
                    <a:gs pos="89999">
                      <a:srgbClr val="FF0000"/>
                    </a:gs>
                    <a:gs pos="100000">
                      <a:srgbClr val="FF8200"/>
                    </a:gs>
                  </a:gsLst>
                  <a:lin ang="5400000" scaled="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Цели :</a:t>
            </a:r>
          </a:p>
          <a:p>
            <a:r>
              <a:rPr lang="ru-RU" sz="3200" b="1" spc="50" dirty="0" smtClean="0">
                <a:ln w="11430"/>
                <a:gradFill>
                  <a:gsLst>
                    <a:gs pos="0">
                      <a:srgbClr val="000082"/>
                    </a:gs>
                    <a:gs pos="30000">
                      <a:srgbClr val="66008F"/>
                    </a:gs>
                    <a:gs pos="64999">
                      <a:srgbClr val="BA0066"/>
                    </a:gs>
                    <a:gs pos="89999">
                      <a:srgbClr val="FF0000"/>
                    </a:gs>
                    <a:gs pos="100000">
                      <a:srgbClr val="FF8200"/>
                    </a:gs>
                  </a:gsLst>
                  <a:lin ang="5400000" scaled="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Показать </a:t>
            </a:r>
            <a:r>
              <a:rPr lang="ru-RU" sz="3200" b="1" spc="50" dirty="0" err="1" smtClean="0">
                <a:ln w="11430"/>
                <a:gradFill>
                  <a:gsLst>
                    <a:gs pos="0">
                      <a:srgbClr val="000082"/>
                    </a:gs>
                    <a:gs pos="30000">
                      <a:srgbClr val="66008F"/>
                    </a:gs>
                    <a:gs pos="64999">
                      <a:srgbClr val="BA0066"/>
                    </a:gs>
                    <a:gs pos="89999">
                      <a:srgbClr val="FF0000"/>
                    </a:gs>
                    <a:gs pos="100000">
                      <a:srgbClr val="FF8200"/>
                    </a:gs>
                  </a:gsLst>
                  <a:lin ang="5400000" scaled="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межпредметные</a:t>
            </a:r>
            <a:r>
              <a:rPr lang="ru-RU" sz="3200" b="1" spc="50" dirty="0" smtClean="0">
                <a:ln w="11430"/>
                <a:gradFill>
                  <a:gsLst>
                    <a:gs pos="0">
                      <a:srgbClr val="000082"/>
                    </a:gs>
                    <a:gs pos="30000">
                      <a:srgbClr val="66008F"/>
                    </a:gs>
                    <a:gs pos="64999">
                      <a:srgbClr val="BA0066"/>
                    </a:gs>
                    <a:gs pos="89999">
                      <a:srgbClr val="FF0000"/>
                    </a:gs>
                    <a:gs pos="100000">
                      <a:srgbClr val="FF8200"/>
                    </a:gs>
                  </a:gsLst>
                  <a:lin ang="5400000" scaled="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связи между историей и математикой</a:t>
            </a:r>
          </a:p>
          <a:p>
            <a:r>
              <a:rPr lang="ru-RU" sz="3200" b="1" u="sng" spc="50" dirty="0" smtClean="0">
                <a:ln w="11430"/>
                <a:gradFill>
                  <a:gsLst>
                    <a:gs pos="0">
                      <a:srgbClr val="000082"/>
                    </a:gs>
                    <a:gs pos="30000">
                      <a:srgbClr val="66008F"/>
                    </a:gs>
                    <a:gs pos="64999">
                      <a:srgbClr val="BA0066"/>
                    </a:gs>
                    <a:gs pos="89999">
                      <a:srgbClr val="FF0000"/>
                    </a:gs>
                    <a:gs pos="100000">
                      <a:srgbClr val="FF8200"/>
                    </a:gs>
                  </a:gsLst>
                  <a:lin ang="5400000" scaled="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История:</a:t>
            </a:r>
          </a:p>
          <a:p>
            <a:r>
              <a:rPr lang="ru-RU" sz="3200" b="1" spc="50" dirty="0" smtClean="0">
                <a:ln w="11430"/>
                <a:gradFill>
                  <a:gsLst>
                    <a:gs pos="0">
                      <a:srgbClr val="000082"/>
                    </a:gs>
                    <a:gs pos="30000">
                      <a:srgbClr val="66008F"/>
                    </a:gs>
                    <a:gs pos="64999">
                      <a:srgbClr val="BA0066"/>
                    </a:gs>
                    <a:gs pos="89999">
                      <a:srgbClr val="FF0000"/>
                    </a:gs>
                    <a:gs pos="100000">
                      <a:srgbClr val="FF8200"/>
                    </a:gs>
                  </a:gsLst>
                  <a:lin ang="5400000" scaled="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1.Раскрыть содержание земельного закона братьев </a:t>
            </a:r>
            <a:r>
              <a:rPr lang="ru-RU" sz="3200" b="1" spc="50" dirty="0" err="1" smtClean="0">
                <a:ln w="11430"/>
                <a:gradFill>
                  <a:gsLst>
                    <a:gs pos="0">
                      <a:srgbClr val="000082"/>
                    </a:gs>
                    <a:gs pos="30000">
                      <a:srgbClr val="66008F"/>
                    </a:gs>
                    <a:gs pos="64999">
                      <a:srgbClr val="BA0066"/>
                    </a:gs>
                    <a:gs pos="89999">
                      <a:srgbClr val="FF0000"/>
                    </a:gs>
                    <a:gs pos="100000">
                      <a:srgbClr val="FF8200"/>
                    </a:gs>
                  </a:gsLst>
                  <a:lin ang="5400000" scaled="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Гракх</a:t>
            </a:r>
            <a:endParaRPr lang="ru-RU" sz="3200" b="1" spc="50" dirty="0" smtClean="0">
              <a:ln w="11430"/>
              <a:gradFill>
                <a:gsLst>
                  <a:gs pos="0">
                    <a:srgbClr val="000082"/>
                  </a:gs>
                  <a:gs pos="30000">
                    <a:srgbClr val="66008F"/>
                  </a:gs>
                  <a:gs pos="64999">
                    <a:srgbClr val="BA0066"/>
                  </a:gs>
                  <a:gs pos="89999">
                    <a:srgbClr val="FF0000"/>
                  </a:gs>
                  <a:gs pos="100000">
                    <a:srgbClr val="FF8200"/>
                  </a:gs>
                </a:gsLst>
                <a:lin ang="5400000" scaled="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r>
              <a:rPr lang="ru-RU" sz="3200" b="1" spc="50" dirty="0" smtClean="0">
                <a:ln w="11430"/>
                <a:gradFill>
                  <a:gsLst>
                    <a:gs pos="0">
                      <a:srgbClr val="000082"/>
                    </a:gs>
                    <a:gs pos="30000">
                      <a:srgbClr val="66008F"/>
                    </a:gs>
                    <a:gs pos="64999">
                      <a:srgbClr val="BA0066"/>
                    </a:gs>
                    <a:gs pos="89999">
                      <a:srgbClr val="FF0000"/>
                    </a:gs>
                    <a:gs pos="100000">
                      <a:srgbClr val="FF8200"/>
                    </a:gs>
                  </a:gsLst>
                  <a:lin ang="5400000" scaled="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2.Показать значение принятия данного закона</a:t>
            </a:r>
          </a:p>
          <a:p>
            <a:r>
              <a:rPr lang="ru-RU" sz="3200" b="1" spc="50" dirty="0" smtClean="0">
                <a:ln w="11430"/>
                <a:gradFill>
                  <a:gsLst>
                    <a:gs pos="0">
                      <a:srgbClr val="000082"/>
                    </a:gs>
                    <a:gs pos="30000">
                      <a:srgbClr val="66008F"/>
                    </a:gs>
                    <a:gs pos="64999">
                      <a:srgbClr val="BA0066"/>
                    </a:gs>
                    <a:gs pos="89999">
                      <a:srgbClr val="FF0000"/>
                    </a:gs>
                    <a:gs pos="100000">
                      <a:srgbClr val="FF8200"/>
                    </a:gs>
                  </a:gsLst>
                  <a:lin ang="5400000" scaled="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3. Обобщить знания по теме «Восстание рабов и крестьян под предводительством Спартака»</a:t>
            </a:r>
          </a:p>
          <a:p>
            <a:r>
              <a:rPr lang="ru-RU" sz="3200" b="1" u="sng" spc="50" dirty="0" smtClean="0">
                <a:ln w="11430"/>
                <a:gradFill>
                  <a:gsLst>
                    <a:gs pos="0">
                      <a:srgbClr val="000082"/>
                    </a:gs>
                    <a:gs pos="30000">
                      <a:srgbClr val="66008F"/>
                    </a:gs>
                    <a:gs pos="64999">
                      <a:srgbClr val="BA0066"/>
                    </a:gs>
                    <a:gs pos="89999">
                      <a:srgbClr val="FF0000"/>
                    </a:gs>
                    <a:gs pos="100000">
                      <a:srgbClr val="FF8200"/>
                    </a:gs>
                  </a:gsLst>
                  <a:lin ang="5400000" scaled="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Математика:</a:t>
            </a:r>
          </a:p>
          <a:p>
            <a:pPr marL="514350" indent="-514350">
              <a:buAutoNum type="arabicPeriod"/>
            </a:pPr>
            <a:r>
              <a:rPr lang="ru-RU" sz="3200" b="1" spc="50" dirty="0" smtClean="0">
                <a:ln w="11430"/>
                <a:gradFill>
                  <a:gsLst>
                    <a:gs pos="0">
                      <a:srgbClr val="000082"/>
                    </a:gs>
                    <a:gs pos="30000">
                      <a:srgbClr val="66008F"/>
                    </a:gs>
                    <a:gs pos="64999">
                      <a:srgbClr val="BA0066"/>
                    </a:gs>
                    <a:gs pos="89999">
                      <a:srgbClr val="FF0000"/>
                    </a:gs>
                    <a:gs pos="100000">
                      <a:srgbClr val="FF8200"/>
                    </a:gs>
                  </a:gsLst>
                  <a:lin ang="5400000" scaled="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Ввести понятие процента;</a:t>
            </a:r>
          </a:p>
          <a:p>
            <a:pPr marL="514350" indent="-514350">
              <a:buAutoNum type="arabicPeriod"/>
            </a:pPr>
            <a:r>
              <a:rPr lang="ru-RU" sz="3200" b="1" spc="50" dirty="0" smtClean="0">
                <a:ln w="11430"/>
                <a:gradFill>
                  <a:gsLst>
                    <a:gs pos="0">
                      <a:srgbClr val="000082"/>
                    </a:gs>
                    <a:gs pos="30000">
                      <a:srgbClr val="66008F"/>
                    </a:gs>
                    <a:gs pos="64999">
                      <a:srgbClr val="BA0066"/>
                    </a:gs>
                    <a:gs pos="89999">
                      <a:srgbClr val="FF0000"/>
                    </a:gs>
                    <a:gs pos="100000">
                      <a:srgbClr val="FF8200"/>
                    </a:gs>
                  </a:gsLst>
                  <a:lin ang="5400000" scaled="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Формировать умение читать и записывать проценты;</a:t>
            </a:r>
          </a:p>
          <a:p>
            <a:pPr marL="514350" indent="-514350">
              <a:buAutoNum type="arabicPeriod"/>
            </a:pPr>
            <a:r>
              <a:rPr lang="ru-RU" sz="3200" b="1" spc="50" dirty="0" smtClean="0">
                <a:ln w="11430"/>
                <a:gradFill>
                  <a:gsLst>
                    <a:gs pos="0">
                      <a:srgbClr val="000082"/>
                    </a:gs>
                    <a:gs pos="30000">
                      <a:srgbClr val="66008F"/>
                    </a:gs>
                    <a:gs pos="64999">
                      <a:srgbClr val="BA0066"/>
                    </a:gs>
                    <a:gs pos="89999">
                      <a:srgbClr val="FF0000"/>
                    </a:gs>
                    <a:gs pos="100000">
                      <a:srgbClr val="FF8200"/>
                    </a:gs>
                  </a:gsLst>
                  <a:lin ang="5400000" scaled="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Формировать умение решать задачи на проценты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Рисунок"/>
          <p:cNvPicPr>
            <a:picLocks noChangeAspect="1" noChangeArrowheads="1"/>
          </p:cNvPicPr>
          <p:nvPr/>
        </p:nvPicPr>
        <p:blipFill>
          <a:blip r:embed="rId2" cstate="email">
            <a:duotone>
              <a:prstClr val="black"/>
              <a:schemeClr val="accent1">
                <a:tint val="45000"/>
                <a:satMod val="400000"/>
              </a:schemeClr>
            </a:duotone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6429396"/>
            <a:ext cx="9144000" cy="4571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9" descr="Рисунок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rot="10800000">
            <a:off x="0" y="0"/>
            <a:ext cx="9144000" cy="500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11118" r="9322"/>
          <a:stretch>
            <a:fillRect/>
          </a:stretch>
        </p:blipFill>
        <p:spPr bwMode="auto">
          <a:xfrm>
            <a:off x="1643042" y="428604"/>
            <a:ext cx="4857783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" name="Group 3"/>
          <p:cNvGrpSpPr>
            <a:grpSpLocks/>
          </p:cNvGrpSpPr>
          <p:nvPr/>
        </p:nvGrpSpPr>
        <p:grpSpPr bwMode="auto">
          <a:xfrm rot="192376">
            <a:off x="-100842" y="2997549"/>
            <a:ext cx="9121132" cy="1759473"/>
            <a:chOff x="-57" y="2880"/>
            <a:chExt cx="5689" cy="859"/>
          </a:xfrm>
        </p:grpSpPr>
        <p:grpSp>
          <p:nvGrpSpPr>
            <p:cNvPr id="8" name="Group 4"/>
            <p:cNvGrpSpPr>
              <a:grpSpLocks/>
            </p:cNvGrpSpPr>
            <p:nvPr/>
          </p:nvGrpSpPr>
          <p:grpSpPr bwMode="auto">
            <a:xfrm flipH="1" flipV="1">
              <a:off x="-63" y="3583"/>
              <a:ext cx="233" cy="76"/>
              <a:chOff x="2199" y="3091"/>
              <a:chExt cx="432" cy="140"/>
            </a:xfrm>
          </p:grpSpPr>
          <p:sp>
            <p:nvSpPr>
              <p:cNvPr id="604" name="Freeform 5"/>
              <p:cNvSpPr>
                <a:spLocks/>
              </p:cNvSpPr>
              <p:nvPr/>
            </p:nvSpPr>
            <p:spPr bwMode="auto">
              <a:xfrm>
                <a:off x="2199" y="3091"/>
                <a:ext cx="204" cy="140"/>
              </a:xfrm>
              <a:custGeom>
                <a:avLst/>
                <a:gdLst/>
                <a:ahLst/>
                <a:cxnLst>
                  <a:cxn ang="0">
                    <a:pos x="17" y="157"/>
                  </a:cxn>
                  <a:cxn ang="0">
                    <a:pos x="225" y="13"/>
                  </a:cxn>
                  <a:cxn ang="0">
                    <a:pos x="353" y="77"/>
                  </a:cxn>
                  <a:cxn ang="0">
                    <a:pos x="241" y="117"/>
                  </a:cxn>
                  <a:cxn ang="0">
                    <a:pos x="121" y="221"/>
                  </a:cxn>
                  <a:cxn ang="0">
                    <a:pos x="17" y="157"/>
                  </a:cxn>
                </a:cxnLst>
                <a:rect l="0" t="0" r="r" b="b"/>
                <a:pathLst>
                  <a:path w="356" h="228">
                    <a:moveTo>
                      <a:pt x="17" y="157"/>
                    </a:moveTo>
                    <a:cubicBezTo>
                      <a:pt x="34" y="122"/>
                      <a:pt x="169" y="26"/>
                      <a:pt x="225" y="13"/>
                    </a:cubicBezTo>
                    <a:cubicBezTo>
                      <a:pt x="281" y="0"/>
                      <a:pt x="350" y="60"/>
                      <a:pt x="353" y="77"/>
                    </a:cubicBezTo>
                    <a:cubicBezTo>
                      <a:pt x="356" y="94"/>
                      <a:pt x="280" y="93"/>
                      <a:pt x="241" y="117"/>
                    </a:cubicBezTo>
                    <a:cubicBezTo>
                      <a:pt x="202" y="141"/>
                      <a:pt x="154" y="214"/>
                      <a:pt x="121" y="221"/>
                    </a:cubicBezTo>
                    <a:cubicBezTo>
                      <a:pt x="88" y="228"/>
                      <a:pt x="0" y="192"/>
                      <a:pt x="17" y="157"/>
                    </a:cubicBezTo>
                    <a:close/>
                  </a:path>
                </a:pathLst>
              </a:custGeom>
              <a:solidFill>
                <a:srgbClr val="777777"/>
              </a:solidFill>
              <a:ln w="3175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05" name="Freeform 6"/>
              <p:cNvSpPr>
                <a:spLocks/>
              </p:cNvSpPr>
              <p:nvPr/>
            </p:nvSpPr>
            <p:spPr bwMode="auto">
              <a:xfrm>
                <a:off x="2420" y="3092"/>
                <a:ext cx="211" cy="119"/>
              </a:xfrm>
              <a:custGeom>
                <a:avLst/>
                <a:gdLst/>
                <a:ahLst/>
                <a:cxnLst>
                  <a:cxn ang="0">
                    <a:pos x="67" y="19"/>
                  </a:cxn>
                  <a:cxn ang="0">
                    <a:pos x="19" y="139"/>
                  </a:cxn>
                  <a:cxn ang="0">
                    <a:pos x="179" y="131"/>
                  </a:cxn>
                  <a:cxn ang="0">
                    <a:pos x="315" y="131"/>
                  </a:cxn>
                  <a:cxn ang="0">
                    <a:pos x="267" y="51"/>
                  </a:cxn>
                  <a:cxn ang="0">
                    <a:pos x="203" y="27"/>
                  </a:cxn>
                  <a:cxn ang="0">
                    <a:pos x="67" y="19"/>
                  </a:cxn>
                </a:cxnLst>
                <a:rect l="0" t="0" r="r" b="b"/>
                <a:pathLst>
                  <a:path w="330" h="158">
                    <a:moveTo>
                      <a:pt x="67" y="19"/>
                    </a:moveTo>
                    <a:cubicBezTo>
                      <a:pt x="36" y="38"/>
                      <a:pt x="0" y="120"/>
                      <a:pt x="19" y="139"/>
                    </a:cubicBezTo>
                    <a:cubicBezTo>
                      <a:pt x="38" y="158"/>
                      <a:pt x="130" y="132"/>
                      <a:pt x="179" y="131"/>
                    </a:cubicBezTo>
                    <a:cubicBezTo>
                      <a:pt x="228" y="130"/>
                      <a:pt x="300" y="144"/>
                      <a:pt x="315" y="131"/>
                    </a:cubicBezTo>
                    <a:cubicBezTo>
                      <a:pt x="330" y="118"/>
                      <a:pt x="286" y="68"/>
                      <a:pt x="267" y="51"/>
                    </a:cubicBezTo>
                    <a:cubicBezTo>
                      <a:pt x="248" y="34"/>
                      <a:pt x="234" y="30"/>
                      <a:pt x="203" y="27"/>
                    </a:cubicBezTo>
                    <a:cubicBezTo>
                      <a:pt x="172" y="24"/>
                      <a:pt x="98" y="0"/>
                      <a:pt x="67" y="19"/>
                    </a:cubicBezTo>
                    <a:close/>
                  </a:path>
                </a:pathLst>
              </a:custGeom>
              <a:solidFill>
                <a:srgbClr val="777777"/>
              </a:solidFill>
              <a:ln w="3175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9" name="Group 7"/>
            <p:cNvGrpSpPr>
              <a:grpSpLocks/>
            </p:cNvGrpSpPr>
            <p:nvPr/>
          </p:nvGrpSpPr>
          <p:grpSpPr bwMode="auto">
            <a:xfrm flipH="1" flipV="1">
              <a:off x="-63" y="3519"/>
              <a:ext cx="233" cy="76"/>
              <a:chOff x="2199" y="3091"/>
              <a:chExt cx="432" cy="140"/>
            </a:xfrm>
          </p:grpSpPr>
          <p:sp>
            <p:nvSpPr>
              <p:cNvPr id="602" name="Freeform 8"/>
              <p:cNvSpPr>
                <a:spLocks/>
              </p:cNvSpPr>
              <p:nvPr/>
            </p:nvSpPr>
            <p:spPr bwMode="auto">
              <a:xfrm>
                <a:off x="2199" y="3091"/>
                <a:ext cx="204" cy="140"/>
              </a:xfrm>
              <a:custGeom>
                <a:avLst/>
                <a:gdLst/>
                <a:ahLst/>
                <a:cxnLst>
                  <a:cxn ang="0">
                    <a:pos x="17" y="157"/>
                  </a:cxn>
                  <a:cxn ang="0">
                    <a:pos x="225" y="13"/>
                  </a:cxn>
                  <a:cxn ang="0">
                    <a:pos x="353" y="77"/>
                  </a:cxn>
                  <a:cxn ang="0">
                    <a:pos x="241" y="117"/>
                  </a:cxn>
                  <a:cxn ang="0">
                    <a:pos x="121" y="221"/>
                  </a:cxn>
                  <a:cxn ang="0">
                    <a:pos x="17" y="157"/>
                  </a:cxn>
                </a:cxnLst>
                <a:rect l="0" t="0" r="r" b="b"/>
                <a:pathLst>
                  <a:path w="356" h="228">
                    <a:moveTo>
                      <a:pt x="17" y="157"/>
                    </a:moveTo>
                    <a:cubicBezTo>
                      <a:pt x="34" y="122"/>
                      <a:pt x="169" y="26"/>
                      <a:pt x="225" y="13"/>
                    </a:cubicBezTo>
                    <a:cubicBezTo>
                      <a:pt x="281" y="0"/>
                      <a:pt x="350" y="60"/>
                      <a:pt x="353" y="77"/>
                    </a:cubicBezTo>
                    <a:cubicBezTo>
                      <a:pt x="356" y="94"/>
                      <a:pt x="280" y="93"/>
                      <a:pt x="241" y="117"/>
                    </a:cubicBezTo>
                    <a:cubicBezTo>
                      <a:pt x="202" y="141"/>
                      <a:pt x="154" y="214"/>
                      <a:pt x="121" y="221"/>
                    </a:cubicBezTo>
                    <a:cubicBezTo>
                      <a:pt x="88" y="228"/>
                      <a:pt x="0" y="192"/>
                      <a:pt x="17" y="157"/>
                    </a:cubicBezTo>
                    <a:close/>
                  </a:path>
                </a:pathLst>
              </a:custGeom>
              <a:solidFill>
                <a:srgbClr val="777777"/>
              </a:solidFill>
              <a:ln w="3175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03" name="Freeform 9"/>
              <p:cNvSpPr>
                <a:spLocks/>
              </p:cNvSpPr>
              <p:nvPr/>
            </p:nvSpPr>
            <p:spPr bwMode="auto">
              <a:xfrm>
                <a:off x="2420" y="3092"/>
                <a:ext cx="211" cy="119"/>
              </a:xfrm>
              <a:custGeom>
                <a:avLst/>
                <a:gdLst/>
                <a:ahLst/>
                <a:cxnLst>
                  <a:cxn ang="0">
                    <a:pos x="67" y="19"/>
                  </a:cxn>
                  <a:cxn ang="0">
                    <a:pos x="19" y="139"/>
                  </a:cxn>
                  <a:cxn ang="0">
                    <a:pos x="179" y="131"/>
                  </a:cxn>
                  <a:cxn ang="0">
                    <a:pos x="315" y="131"/>
                  </a:cxn>
                  <a:cxn ang="0">
                    <a:pos x="267" y="51"/>
                  </a:cxn>
                  <a:cxn ang="0">
                    <a:pos x="203" y="27"/>
                  </a:cxn>
                  <a:cxn ang="0">
                    <a:pos x="67" y="19"/>
                  </a:cxn>
                </a:cxnLst>
                <a:rect l="0" t="0" r="r" b="b"/>
                <a:pathLst>
                  <a:path w="330" h="158">
                    <a:moveTo>
                      <a:pt x="67" y="19"/>
                    </a:moveTo>
                    <a:cubicBezTo>
                      <a:pt x="36" y="38"/>
                      <a:pt x="0" y="120"/>
                      <a:pt x="19" y="139"/>
                    </a:cubicBezTo>
                    <a:cubicBezTo>
                      <a:pt x="38" y="158"/>
                      <a:pt x="130" y="132"/>
                      <a:pt x="179" y="131"/>
                    </a:cubicBezTo>
                    <a:cubicBezTo>
                      <a:pt x="228" y="130"/>
                      <a:pt x="300" y="144"/>
                      <a:pt x="315" y="131"/>
                    </a:cubicBezTo>
                    <a:cubicBezTo>
                      <a:pt x="330" y="118"/>
                      <a:pt x="286" y="68"/>
                      <a:pt x="267" y="51"/>
                    </a:cubicBezTo>
                    <a:cubicBezTo>
                      <a:pt x="248" y="34"/>
                      <a:pt x="234" y="30"/>
                      <a:pt x="203" y="27"/>
                    </a:cubicBezTo>
                    <a:cubicBezTo>
                      <a:pt x="172" y="24"/>
                      <a:pt x="98" y="0"/>
                      <a:pt x="67" y="19"/>
                    </a:cubicBezTo>
                    <a:close/>
                  </a:path>
                </a:pathLst>
              </a:custGeom>
              <a:solidFill>
                <a:srgbClr val="777777"/>
              </a:solidFill>
              <a:ln w="3175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0" name="Group 10"/>
            <p:cNvGrpSpPr>
              <a:grpSpLocks/>
            </p:cNvGrpSpPr>
            <p:nvPr/>
          </p:nvGrpSpPr>
          <p:grpSpPr bwMode="auto">
            <a:xfrm flipH="1" flipV="1">
              <a:off x="-15" y="3479"/>
              <a:ext cx="233" cy="76"/>
              <a:chOff x="2199" y="3091"/>
              <a:chExt cx="432" cy="140"/>
            </a:xfrm>
          </p:grpSpPr>
          <p:sp>
            <p:nvSpPr>
              <p:cNvPr id="600" name="Freeform 11"/>
              <p:cNvSpPr>
                <a:spLocks/>
              </p:cNvSpPr>
              <p:nvPr/>
            </p:nvSpPr>
            <p:spPr bwMode="auto">
              <a:xfrm>
                <a:off x="2199" y="3091"/>
                <a:ext cx="204" cy="140"/>
              </a:xfrm>
              <a:custGeom>
                <a:avLst/>
                <a:gdLst/>
                <a:ahLst/>
                <a:cxnLst>
                  <a:cxn ang="0">
                    <a:pos x="17" y="157"/>
                  </a:cxn>
                  <a:cxn ang="0">
                    <a:pos x="225" y="13"/>
                  </a:cxn>
                  <a:cxn ang="0">
                    <a:pos x="353" y="77"/>
                  </a:cxn>
                  <a:cxn ang="0">
                    <a:pos x="241" y="117"/>
                  </a:cxn>
                  <a:cxn ang="0">
                    <a:pos x="121" y="221"/>
                  </a:cxn>
                  <a:cxn ang="0">
                    <a:pos x="17" y="157"/>
                  </a:cxn>
                </a:cxnLst>
                <a:rect l="0" t="0" r="r" b="b"/>
                <a:pathLst>
                  <a:path w="356" h="228">
                    <a:moveTo>
                      <a:pt x="17" y="157"/>
                    </a:moveTo>
                    <a:cubicBezTo>
                      <a:pt x="34" y="122"/>
                      <a:pt x="169" y="26"/>
                      <a:pt x="225" y="13"/>
                    </a:cubicBezTo>
                    <a:cubicBezTo>
                      <a:pt x="281" y="0"/>
                      <a:pt x="350" y="60"/>
                      <a:pt x="353" y="77"/>
                    </a:cubicBezTo>
                    <a:cubicBezTo>
                      <a:pt x="356" y="94"/>
                      <a:pt x="280" y="93"/>
                      <a:pt x="241" y="117"/>
                    </a:cubicBezTo>
                    <a:cubicBezTo>
                      <a:pt x="202" y="141"/>
                      <a:pt x="154" y="214"/>
                      <a:pt x="121" y="221"/>
                    </a:cubicBezTo>
                    <a:cubicBezTo>
                      <a:pt x="88" y="228"/>
                      <a:pt x="0" y="192"/>
                      <a:pt x="17" y="157"/>
                    </a:cubicBezTo>
                    <a:close/>
                  </a:path>
                </a:pathLst>
              </a:custGeom>
              <a:solidFill>
                <a:srgbClr val="777777"/>
              </a:solidFill>
              <a:ln w="3175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01" name="Freeform 12"/>
              <p:cNvSpPr>
                <a:spLocks/>
              </p:cNvSpPr>
              <p:nvPr/>
            </p:nvSpPr>
            <p:spPr bwMode="auto">
              <a:xfrm>
                <a:off x="2420" y="3092"/>
                <a:ext cx="211" cy="119"/>
              </a:xfrm>
              <a:custGeom>
                <a:avLst/>
                <a:gdLst/>
                <a:ahLst/>
                <a:cxnLst>
                  <a:cxn ang="0">
                    <a:pos x="67" y="19"/>
                  </a:cxn>
                  <a:cxn ang="0">
                    <a:pos x="19" y="139"/>
                  </a:cxn>
                  <a:cxn ang="0">
                    <a:pos x="179" y="131"/>
                  </a:cxn>
                  <a:cxn ang="0">
                    <a:pos x="315" y="131"/>
                  </a:cxn>
                  <a:cxn ang="0">
                    <a:pos x="267" y="51"/>
                  </a:cxn>
                  <a:cxn ang="0">
                    <a:pos x="203" y="27"/>
                  </a:cxn>
                  <a:cxn ang="0">
                    <a:pos x="67" y="19"/>
                  </a:cxn>
                </a:cxnLst>
                <a:rect l="0" t="0" r="r" b="b"/>
                <a:pathLst>
                  <a:path w="330" h="158">
                    <a:moveTo>
                      <a:pt x="67" y="19"/>
                    </a:moveTo>
                    <a:cubicBezTo>
                      <a:pt x="36" y="38"/>
                      <a:pt x="0" y="120"/>
                      <a:pt x="19" y="139"/>
                    </a:cubicBezTo>
                    <a:cubicBezTo>
                      <a:pt x="38" y="158"/>
                      <a:pt x="130" y="132"/>
                      <a:pt x="179" y="131"/>
                    </a:cubicBezTo>
                    <a:cubicBezTo>
                      <a:pt x="228" y="130"/>
                      <a:pt x="300" y="144"/>
                      <a:pt x="315" y="131"/>
                    </a:cubicBezTo>
                    <a:cubicBezTo>
                      <a:pt x="330" y="118"/>
                      <a:pt x="286" y="68"/>
                      <a:pt x="267" y="51"/>
                    </a:cubicBezTo>
                    <a:cubicBezTo>
                      <a:pt x="248" y="34"/>
                      <a:pt x="234" y="30"/>
                      <a:pt x="203" y="27"/>
                    </a:cubicBezTo>
                    <a:cubicBezTo>
                      <a:pt x="172" y="24"/>
                      <a:pt x="98" y="0"/>
                      <a:pt x="67" y="19"/>
                    </a:cubicBezTo>
                    <a:close/>
                  </a:path>
                </a:pathLst>
              </a:custGeom>
              <a:solidFill>
                <a:srgbClr val="777777"/>
              </a:solidFill>
              <a:ln w="3175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1" name="Group 13"/>
            <p:cNvGrpSpPr>
              <a:grpSpLocks/>
            </p:cNvGrpSpPr>
            <p:nvPr/>
          </p:nvGrpSpPr>
          <p:grpSpPr bwMode="auto">
            <a:xfrm flipH="1" flipV="1">
              <a:off x="25" y="3463"/>
              <a:ext cx="233" cy="76"/>
              <a:chOff x="2199" y="3091"/>
              <a:chExt cx="432" cy="140"/>
            </a:xfrm>
          </p:grpSpPr>
          <p:sp>
            <p:nvSpPr>
              <p:cNvPr id="598" name="Freeform 14"/>
              <p:cNvSpPr>
                <a:spLocks/>
              </p:cNvSpPr>
              <p:nvPr/>
            </p:nvSpPr>
            <p:spPr bwMode="auto">
              <a:xfrm>
                <a:off x="2199" y="3091"/>
                <a:ext cx="204" cy="140"/>
              </a:xfrm>
              <a:custGeom>
                <a:avLst/>
                <a:gdLst/>
                <a:ahLst/>
                <a:cxnLst>
                  <a:cxn ang="0">
                    <a:pos x="17" y="157"/>
                  </a:cxn>
                  <a:cxn ang="0">
                    <a:pos x="225" y="13"/>
                  </a:cxn>
                  <a:cxn ang="0">
                    <a:pos x="353" y="77"/>
                  </a:cxn>
                  <a:cxn ang="0">
                    <a:pos x="241" y="117"/>
                  </a:cxn>
                  <a:cxn ang="0">
                    <a:pos x="121" y="221"/>
                  </a:cxn>
                  <a:cxn ang="0">
                    <a:pos x="17" y="157"/>
                  </a:cxn>
                </a:cxnLst>
                <a:rect l="0" t="0" r="r" b="b"/>
                <a:pathLst>
                  <a:path w="356" h="228">
                    <a:moveTo>
                      <a:pt x="17" y="157"/>
                    </a:moveTo>
                    <a:cubicBezTo>
                      <a:pt x="34" y="122"/>
                      <a:pt x="169" y="26"/>
                      <a:pt x="225" y="13"/>
                    </a:cubicBezTo>
                    <a:cubicBezTo>
                      <a:pt x="281" y="0"/>
                      <a:pt x="350" y="60"/>
                      <a:pt x="353" y="77"/>
                    </a:cubicBezTo>
                    <a:cubicBezTo>
                      <a:pt x="356" y="94"/>
                      <a:pt x="280" y="93"/>
                      <a:pt x="241" y="117"/>
                    </a:cubicBezTo>
                    <a:cubicBezTo>
                      <a:pt x="202" y="141"/>
                      <a:pt x="154" y="214"/>
                      <a:pt x="121" y="221"/>
                    </a:cubicBezTo>
                    <a:cubicBezTo>
                      <a:pt x="88" y="228"/>
                      <a:pt x="0" y="192"/>
                      <a:pt x="17" y="157"/>
                    </a:cubicBezTo>
                    <a:close/>
                  </a:path>
                </a:pathLst>
              </a:custGeom>
              <a:solidFill>
                <a:srgbClr val="777777"/>
              </a:solidFill>
              <a:ln w="3175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99" name="Freeform 15"/>
              <p:cNvSpPr>
                <a:spLocks/>
              </p:cNvSpPr>
              <p:nvPr/>
            </p:nvSpPr>
            <p:spPr bwMode="auto">
              <a:xfrm>
                <a:off x="2420" y="3092"/>
                <a:ext cx="211" cy="119"/>
              </a:xfrm>
              <a:custGeom>
                <a:avLst/>
                <a:gdLst/>
                <a:ahLst/>
                <a:cxnLst>
                  <a:cxn ang="0">
                    <a:pos x="67" y="19"/>
                  </a:cxn>
                  <a:cxn ang="0">
                    <a:pos x="19" y="139"/>
                  </a:cxn>
                  <a:cxn ang="0">
                    <a:pos x="179" y="131"/>
                  </a:cxn>
                  <a:cxn ang="0">
                    <a:pos x="315" y="131"/>
                  </a:cxn>
                  <a:cxn ang="0">
                    <a:pos x="267" y="51"/>
                  </a:cxn>
                  <a:cxn ang="0">
                    <a:pos x="203" y="27"/>
                  </a:cxn>
                  <a:cxn ang="0">
                    <a:pos x="67" y="19"/>
                  </a:cxn>
                </a:cxnLst>
                <a:rect l="0" t="0" r="r" b="b"/>
                <a:pathLst>
                  <a:path w="330" h="158">
                    <a:moveTo>
                      <a:pt x="67" y="19"/>
                    </a:moveTo>
                    <a:cubicBezTo>
                      <a:pt x="36" y="38"/>
                      <a:pt x="0" y="120"/>
                      <a:pt x="19" y="139"/>
                    </a:cubicBezTo>
                    <a:cubicBezTo>
                      <a:pt x="38" y="158"/>
                      <a:pt x="130" y="132"/>
                      <a:pt x="179" y="131"/>
                    </a:cubicBezTo>
                    <a:cubicBezTo>
                      <a:pt x="228" y="130"/>
                      <a:pt x="300" y="144"/>
                      <a:pt x="315" y="131"/>
                    </a:cubicBezTo>
                    <a:cubicBezTo>
                      <a:pt x="330" y="118"/>
                      <a:pt x="286" y="68"/>
                      <a:pt x="267" y="51"/>
                    </a:cubicBezTo>
                    <a:cubicBezTo>
                      <a:pt x="248" y="34"/>
                      <a:pt x="234" y="30"/>
                      <a:pt x="203" y="27"/>
                    </a:cubicBezTo>
                    <a:cubicBezTo>
                      <a:pt x="172" y="24"/>
                      <a:pt x="98" y="0"/>
                      <a:pt x="67" y="19"/>
                    </a:cubicBezTo>
                    <a:close/>
                  </a:path>
                </a:pathLst>
              </a:custGeom>
              <a:solidFill>
                <a:srgbClr val="777777"/>
              </a:solidFill>
              <a:ln w="3175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2" name="Group 16"/>
            <p:cNvGrpSpPr>
              <a:grpSpLocks/>
            </p:cNvGrpSpPr>
            <p:nvPr/>
          </p:nvGrpSpPr>
          <p:grpSpPr bwMode="auto">
            <a:xfrm>
              <a:off x="2327" y="3232"/>
              <a:ext cx="1021" cy="296"/>
              <a:chOff x="3353" y="4024"/>
              <a:chExt cx="1021" cy="296"/>
            </a:xfrm>
          </p:grpSpPr>
          <p:grpSp>
            <p:nvGrpSpPr>
              <p:cNvPr id="556" name="Group 17"/>
              <p:cNvGrpSpPr>
                <a:grpSpLocks/>
              </p:cNvGrpSpPr>
              <p:nvPr/>
            </p:nvGrpSpPr>
            <p:grpSpPr bwMode="auto">
              <a:xfrm rot="464866">
                <a:off x="3353" y="4024"/>
                <a:ext cx="538" cy="296"/>
                <a:chOff x="4649" y="2704"/>
                <a:chExt cx="538" cy="296"/>
              </a:xfrm>
            </p:grpSpPr>
            <p:grpSp>
              <p:nvGrpSpPr>
                <p:cNvPr id="578" name="Group 18"/>
                <p:cNvGrpSpPr>
                  <a:grpSpLocks/>
                </p:cNvGrpSpPr>
                <p:nvPr/>
              </p:nvGrpSpPr>
              <p:grpSpPr bwMode="auto">
                <a:xfrm rot="20634609" flipH="1">
                  <a:off x="4649" y="2795"/>
                  <a:ext cx="272" cy="205"/>
                  <a:chOff x="4694" y="3475"/>
                  <a:chExt cx="363" cy="432"/>
                </a:xfrm>
              </p:grpSpPr>
              <p:grpSp>
                <p:nvGrpSpPr>
                  <p:cNvPr id="589" name="Group 19"/>
                  <p:cNvGrpSpPr>
                    <a:grpSpLocks/>
                  </p:cNvGrpSpPr>
                  <p:nvPr/>
                </p:nvGrpSpPr>
                <p:grpSpPr bwMode="auto">
                  <a:xfrm>
                    <a:off x="4694" y="3475"/>
                    <a:ext cx="136" cy="341"/>
                    <a:chOff x="4694" y="3475"/>
                    <a:chExt cx="136" cy="341"/>
                  </a:xfrm>
                </p:grpSpPr>
                <p:sp>
                  <p:nvSpPr>
                    <p:cNvPr id="596" name="Freeform 20"/>
                    <p:cNvSpPr>
                      <a:spLocks/>
                    </p:cNvSpPr>
                    <p:nvPr/>
                  </p:nvSpPr>
                  <p:spPr bwMode="auto">
                    <a:xfrm>
                      <a:off x="4694" y="3475"/>
                      <a:ext cx="136" cy="318"/>
                    </a:xfrm>
                    <a:custGeom>
                      <a:avLst/>
                      <a:gdLst/>
                      <a:ahLst/>
                      <a:cxnLst>
                        <a:cxn ang="0">
                          <a:pos x="136" y="0"/>
                        </a:cxn>
                        <a:cxn ang="0">
                          <a:pos x="46" y="137"/>
                        </a:cxn>
                        <a:cxn ang="0">
                          <a:pos x="0" y="318"/>
                        </a:cxn>
                      </a:cxnLst>
                      <a:rect l="0" t="0" r="r" b="b"/>
                      <a:pathLst>
                        <a:path w="136" h="318">
                          <a:moveTo>
                            <a:pt x="136" y="0"/>
                          </a:moveTo>
                          <a:cubicBezTo>
                            <a:pt x="102" y="42"/>
                            <a:pt x="69" y="84"/>
                            <a:pt x="46" y="137"/>
                          </a:cubicBezTo>
                          <a:cubicBezTo>
                            <a:pt x="23" y="190"/>
                            <a:pt x="11" y="254"/>
                            <a:pt x="0" y="318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597" name="Freeform 21"/>
                    <p:cNvSpPr>
                      <a:spLocks/>
                    </p:cNvSpPr>
                    <p:nvPr/>
                  </p:nvSpPr>
                  <p:spPr bwMode="auto">
                    <a:xfrm>
                      <a:off x="4736" y="3480"/>
                      <a:ext cx="88" cy="336"/>
                    </a:xfrm>
                    <a:custGeom>
                      <a:avLst/>
                      <a:gdLst/>
                      <a:ahLst/>
                      <a:cxnLst>
                        <a:cxn ang="0">
                          <a:pos x="88" y="0"/>
                        </a:cxn>
                        <a:cxn ang="0">
                          <a:pos x="16" y="200"/>
                        </a:cxn>
                        <a:cxn ang="0">
                          <a:pos x="0" y="336"/>
                        </a:cxn>
                      </a:cxnLst>
                      <a:rect l="0" t="0" r="r" b="b"/>
                      <a:pathLst>
                        <a:path w="88" h="336">
                          <a:moveTo>
                            <a:pt x="88" y="0"/>
                          </a:moveTo>
                          <a:cubicBezTo>
                            <a:pt x="76" y="33"/>
                            <a:pt x="31" y="144"/>
                            <a:pt x="16" y="200"/>
                          </a:cubicBezTo>
                          <a:cubicBezTo>
                            <a:pt x="1" y="256"/>
                            <a:pt x="3" y="308"/>
                            <a:pt x="0" y="336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590" name="Group 22"/>
                  <p:cNvGrpSpPr>
                    <a:grpSpLocks/>
                  </p:cNvGrpSpPr>
                  <p:nvPr/>
                </p:nvGrpSpPr>
                <p:grpSpPr bwMode="auto">
                  <a:xfrm rot="451181">
                    <a:off x="4785" y="3521"/>
                    <a:ext cx="136" cy="341"/>
                    <a:chOff x="4694" y="3475"/>
                    <a:chExt cx="136" cy="341"/>
                  </a:xfrm>
                </p:grpSpPr>
                <p:sp>
                  <p:nvSpPr>
                    <p:cNvPr id="594" name="Freeform 23"/>
                    <p:cNvSpPr>
                      <a:spLocks/>
                    </p:cNvSpPr>
                    <p:nvPr/>
                  </p:nvSpPr>
                  <p:spPr bwMode="auto">
                    <a:xfrm>
                      <a:off x="4694" y="3475"/>
                      <a:ext cx="136" cy="318"/>
                    </a:xfrm>
                    <a:custGeom>
                      <a:avLst/>
                      <a:gdLst/>
                      <a:ahLst/>
                      <a:cxnLst>
                        <a:cxn ang="0">
                          <a:pos x="136" y="0"/>
                        </a:cxn>
                        <a:cxn ang="0">
                          <a:pos x="46" y="137"/>
                        </a:cxn>
                        <a:cxn ang="0">
                          <a:pos x="0" y="318"/>
                        </a:cxn>
                      </a:cxnLst>
                      <a:rect l="0" t="0" r="r" b="b"/>
                      <a:pathLst>
                        <a:path w="136" h="318">
                          <a:moveTo>
                            <a:pt x="136" y="0"/>
                          </a:moveTo>
                          <a:cubicBezTo>
                            <a:pt x="102" y="42"/>
                            <a:pt x="69" y="84"/>
                            <a:pt x="46" y="137"/>
                          </a:cubicBezTo>
                          <a:cubicBezTo>
                            <a:pt x="23" y="190"/>
                            <a:pt x="11" y="254"/>
                            <a:pt x="0" y="318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595" name="Freeform 24"/>
                    <p:cNvSpPr>
                      <a:spLocks/>
                    </p:cNvSpPr>
                    <p:nvPr/>
                  </p:nvSpPr>
                  <p:spPr bwMode="auto">
                    <a:xfrm>
                      <a:off x="4736" y="3480"/>
                      <a:ext cx="88" cy="336"/>
                    </a:xfrm>
                    <a:custGeom>
                      <a:avLst/>
                      <a:gdLst/>
                      <a:ahLst/>
                      <a:cxnLst>
                        <a:cxn ang="0">
                          <a:pos x="88" y="0"/>
                        </a:cxn>
                        <a:cxn ang="0">
                          <a:pos x="16" y="200"/>
                        </a:cxn>
                        <a:cxn ang="0">
                          <a:pos x="0" y="336"/>
                        </a:cxn>
                      </a:cxnLst>
                      <a:rect l="0" t="0" r="r" b="b"/>
                      <a:pathLst>
                        <a:path w="88" h="336">
                          <a:moveTo>
                            <a:pt x="88" y="0"/>
                          </a:moveTo>
                          <a:cubicBezTo>
                            <a:pt x="76" y="33"/>
                            <a:pt x="31" y="144"/>
                            <a:pt x="16" y="200"/>
                          </a:cubicBezTo>
                          <a:cubicBezTo>
                            <a:pt x="1" y="256"/>
                            <a:pt x="3" y="308"/>
                            <a:pt x="0" y="336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591" name="Group 25"/>
                  <p:cNvGrpSpPr>
                    <a:grpSpLocks/>
                  </p:cNvGrpSpPr>
                  <p:nvPr/>
                </p:nvGrpSpPr>
                <p:grpSpPr bwMode="auto">
                  <a:xfrm rot="1557406">
                    <a:off x="4921" y="3566"/>
                    <a:ext cx="136" cy="341"/>
                    <a:chOff x="4694" y="3475"/>
                    <a:chExt cx="136" cy="341"/>
                  </a:xfrm>
                </p:grpSpPr>
                <p:sp>
                  <p:nvSpPr>
                    <p:cNvPr id="592" name="Freeform 26"/>
                    <p:cNvSpPr>
                      <a:spLocks/>
                    </p:cNvSpPr>
                    <p:nvPr/>
                  </p:nvSpPr>
                  <p:spPr bwMode="auto">
                    <a:xfrm>
                      <a:off x="4694" y="3475"/>
                      <a:ext cx="136" cy="318"/>
                    </a:xfrm>
                    <a:custGeom>
                      <a:avLst/>
                      <a:gdLst/>
                      <a:ahLst/>
                      <a:cxnLst>
                        <a:cxn ang="0">
                          <a:pos x="136" y="0"/>
                        </a:cxn>
                        <a:cxn ang="0">
                          <a:pos x="46" y="137"/>
                        </a:cxn>
                        <a:cxn ang="0">
                          <a:pos x="0" y="318"/>
                        </a:cxn>
                      </a:cxnLst>
                      <a:rect l="0" t="0" r="r" b="b"/>
                      <a:pathLst>
                        <a:path w="136" h="318">
                          <a:moveTo>
                            <a:pt x="136" y="0"/>
                          </a:moveTo>
                          <a:cubicBezTo>
                            <a:pt x="102" y="42"/>
                            <a:pt x="69" y="84"/>
                            <a:pt x="46" y="137"/>
                          </a:cubicBezTo>
                          <a:cubicBezTo>
                            <a:pt x="23" y="190"/>
                            <a:pt x="11" y="254"/>
                            <a:pt x="0" y="318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593" name="Freeform 27"/>
                    <p:cNvSpPr>
                      <a:spLocks/>
                    </p:cNvSpPr>
                    <p:nvPr/>
                  </p:nvSpPr>
                  <p:spPr bwMode="auto">
                    <a:xfrm>
                      <a:off x="4736" y="3480"/>
                      <a:ext cx="88" cy="336"/>
                    </a:xfrm>
                    <a:custGeom>
                      <a:avLst/>
                      <a:gdLst/>
                      <a:ahLst/>
                      <a:cxnLst>
                        <a:cxn ang="0">
                          <a:pos x="88" y="0"/>
                        </a:cxn>
                        <a:cxn ang="0">
                          <a:pos x="16" y="200"/>
                        </a:cxn>
                        <a:cxn ang="0">
                          <a:pos x="0" y="336"/>
                        </a:cxn>
                      </a:cxnLst>
                      <a:rect l="0" t="0" r="r" b="b"/>
                      <a:pathLst>
                        <a:path w="88" h="336">
                          <a:moveTo>
                            <a:pt x="88" y="0"/>
                          </a:moveTo>
                          <a:cubicBezTo>
                            <a:pt x="76" y="33"/>
                            <a:pt x="31" y="144"/>
                            <a:pt x="16" y="200"/>
                          </a:cubicBezTo>
                          <a:cubicBezTo>
                            <a:pt x="1" y="256"/>
                            <a:pt x="3" y="308"/>
                            <a:pt x="0" y="336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579" name="Group 28"/>
                <p:cNvGrpSpPr>
                  <a:grpSpLocks/>
                </p:cNvGrpSpPr>
                <p:nvPr/>
              </p:nvGrpSpPr>
              <p:grpSpPr bwMode="auto">
                <a:xfrm rot="-519260">
                  <a:off x="4915" y="2704"/>
                  <a:ext cx="272" cy="205"/>
                  <a:chOff x="4694" y="3475"/>
                  <a:chExt cx="363" cy="432"/>
                </a:xfrm>
              </p:grpSpPr>
              <p:grpSp>
                <p:nvGrpSpPr>
                  <p:cNvPr id="580" name="Group 29"/>
                  <p:cNvGrpSpPr>
                    <a:grpSpLocks/>
                  </p:cNvGrpSpPr>
                  <p:nvPr/>
                </p:nvGrpSpPr>
                <p:grpSpPr bwMode="auto">
                  <a:xfrm>
                    <a:off x="4694" y="3475"/>
                    <a:ext cx="136" cy="341"/>
                    <a:chOff x="4694" y="3475"/>
                    <a:chExt cx="136" cy="341"/>
                  </a:xfrm>
                </p:grpSpPr>
                <p:sp>
                  <p:nvSpPr>
                    <p:cNvPr id="587" name="Freeform 30"/>
                    <p:cNvSpPr>
                      <a:spLocks/>
                    </p:cNvSpPr>
                    <p:nvPr/>
                  </p:nvSpPr>
                  <p:spPr bwMode="auto">
                    <a:xfrm>
                      <a:off x="4694" y="3475"/>
                      <a:ext cx="136" cy="318"/>
                    </a:xfrm>
                    <a:custGeom>
                      <a:avLst/>
                      <a:gdLst/>
                      <a:ahLst/>
                      <a:cxnLst>
                        <a:cxn ang="0">
                          <a:pos x="136" y="0"/>
                        </a:cxn>
                        <a:cxn ang="0">
                          <a:pos x="46" y="137"/>
                        </a:cxn>
                        <a:cxn ang="0">
                          <a:pos x="0" y="318"/>
                        </a:cxn>
                      </a:cxnLst>
                      <a:rect l="0" t="0" r="r" b="b"/>
                      <a:pathLst>
                        <a:path w="136" h="318">
                          <a:moveTo>
                            <a:pt x="136" y="0"/>
                          </a:moveTo>
                          <a:cubicBezTo>
                            <a:pt x="102" y="42"/>
                            <a:pt x="69" y="84"/>
                            <a:pt x="46" y="137"/>
                          </a:cubicBezTo>
                          <a:cubicBezTo>
                            <a:pt x="23" y="190"/>
                            <a:pt x="11" y="254"/>
                            <a:pt x="0" y="318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588" name="Freeform 31"/>
                    <p:cNvSpPr>
                      <a:spLocks/>
                    </p:cNvSpPr>
                    <p:nvPr/>
                  </p:nvSpPr>
                  <p:spPr bwMode="auto">
                    <a:xfrm>
                      <a:off x="4736" y="3480"/>
                      <a:ext cx="88" cy="336"/>
                    </a:xfrm>
                    <a:custGeom>
                      <a:avLst/>
                      <a:gdLst/>
                      <a:ahLst/>
                      <a:cxnLst>
                        <a:cxn ang="0">
                          <a:pos x="88" y="0"/>
                        </a:cxn>
                        <a:cxn ang="0">
                          <a:pos x="16" y="200"/>
                        </a:cxn>
                        <a:cxn ang="0">
                          <a:pos x="0" y="336"/>
                        </a:cxn>
                      </a:cxnLst>
                      <a:rect l="0" t="0" r="r" b="b"/>
                      <a:pathLst>
                        <a:path w="88" h="336">
                          <a:moveTo>
                            <a:pt x="88" y="0"/>
                          </a:moveTo>
                          <a:cubicBezTo>
                            <a:pt x="76" y="33"/>
                            <a:pt x="31" y="144"/>
                            <a:pt x="16" y="200"/>
                          </a:cubicBezTo>
                          <a:cubicBezTo>
                            <a:pt x="1" y="256"/>
                            <a:pt x="3" y="308"/>
                            <a:pt x="0" y="336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581" name="Group 32"/>
                  <p:cNvGrpSpPr>
                    <a:grpSpLocks/>
                  </p:cNvGrpSpPr>
                  <p:nvPr/>
                </p:nvGrpSpPr>
                <p:grpSpPr bwMode="auto">
                  <a:xfrm rot="451181">
                    <a:off x="4785" y="3521"/>
                    <a:ext cx="136" cy="341"/>
                    <a:chOff x="4694" y="3475"/>
                    <a:chExt cx="136" cy="341"/>
                  </a:xfrm>
                </p:grpSpPr>
                <p:sp>
                  <p:nvSpPr>
                    <p:cNvPr id="585" name="Freeform 33"/>
                    <p:cNvSpPr>
                      <a:spLocks/>
                    </p:cNvSpPr>
                    <p:nvPr/>
                  </p:nvSpPr>
                  <p:spPr bwMode="auto">
                    <a:xfrm>
                      <a:off x="4694" y="3475"/>
                      <a:ext cx="136" cy="318"/>
                    </a:xfrm>
                    <a:custGeom>
                      <a:avLst/>
                      <a:gdLst/>
                      <a:ahLst/>
                      <a:cxnLst>
                        <a:cxn ang="0">
                          <a:pos x="136" y="0"/>
                        </a:cxn>
                        <a:cxn ang="0">
                          <a:pos x="46" y="137"/>
                        </a:cxn>
                        <a:cxn ang="0">
                          <a:pos x="0" y="318"/>
                        </a:cxn>
                      </a:cxnLst>
                      <a:rect l="0" t="0" r="r" b="b"/>
                      <a:pathLst>
                        <a:path w="136" h="318">
                          <a:moveTo>
                            <a:pt x="136" y="0"/>
                          </a:moveTo>
                          <a:cubicBezTo>
                            <a:pt x="102" y="42"/>
                            <a:pt x="69" y="84"/>
                            <a:pt x="46" y="137"/>
                          </a:cubicBezTo>
                          <a:cubicBezTo>
                            <a:pt x="23" y="190"/>
                            <a:pt x="11" y="254"/>
                            <a:pt x="0" y="318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586" name="Freeform 34"/>
                    <p:cNvSpPr>
                      <a:spLocks/>
                    </p:cNvSpPr>
                    <p:nvPr/>
                  </p:nvSpPr>
                  <p:spPr bwMode="auto">
                    <a:xfrm>
                      <a:off x="4736" y="3480"/>
                      <a:ext cx="88" cy="336"/>
                    </a:xfrm>
                    <a:custGeom>
                      <a:avLst/>
                      <a:gdLst/>
                      <a:ahLst/>
                      <a:cxnLst>
                        <a:cxn ang="0">
                          <a:pos x="88" y="0"/>
                        </a:cxn>
                        <a:cxn ang="0">
                          <a:pos x="16" y="200"/>
                        </a:cxn>
                        <a:cxn ang="0">
                          <a:pos x="0" y="336"/>
                        </a:cxn>
                      </a:cxnLst>
                      <a:rect l="0" t="0" r="r" b="b"/>
                      <a:pathLst>
                        <a:path w="88" h="336">
                          <a:moveTo>
                            <a:pt x="88" y="0"/>
                          </a:moveTo>
                          <a:cubicBezTo>
                            <a:pt x="76" y="33"/>
                            <a:pt x="31" y="144"/>
                            <a:pt x="16" y="200"/>
                          </a:cubicBezTo>
                          <a:cubicBezTo>
                            <a:pt x="1" y="256"/>
                            <a:pt x="3" y="308"/>
                            <a:pt x="0" y="336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582" name="Group 35"/>
                  <p:cNvGrpSpPr>
                    <a:grpSpLocks/>
                  </p:cNvGrpSpPr>
                  <p:nvPr/>
                </p:nvGrpSpPr>
                <p:grpSpPr bwMode="auto">
                  <a:xfrm rot="1557406">
                    <a:off x="4921" y="3566"/>
                    <a:ext cx="136" cy="341"/>
                    <a:chOff x="4694" y="3475"/>
                    <a:chExt cx="136" cy="341"/>
                  </a:xfrm>
                </p:grpSpPr>
                <p:sp>
                  <p:nvSpPr>
                    <p:cNvPr id="583" name="Freeform 36"/>
                    <p:cNvSpPr>
                      <a:spLocks/>
                    </p:cNvSpPr>
                    <p:nvPr/>
                  </p:nvSpPr>
                  <p:spPr bwMode="auto">
                    <a:xfrm>
                      <a:off x="4694" y="3475"/>
                      <a:ext cx="136" cy="318"/>
                    </a:xfrm>
                    <a:custGeom>
                      <a:avLst/>
                      <a:gdLst/>
                      <a:ahLst/>
                      <a:cxnLst>
                        <a:cxn ang="0">
                          <a:pos x="136" y="0"/>
                        </a:cxn>
                        <a:cxn ang="0">
                          <a:pos x="46" y="137"/>
                        </a:cxn>
                        <a:cxn ang="0">
                          <a:pos x="0" y="318"/>
                        </a:cxn>
                      </a:cxnLst>
                      <a:rect l="0" t="0" r="r" b="b"/>
                      <a:pathLst>
                        <a:path w="136" h="318">
                          <a:moveTo>
                            <a:pt x="136" y="0"/>
                          </a:moveTo>
                          <a:cubicBezTo>
                            <a:pt x="102" y="42"/>
                            <a:pt x="69" y="84"/>
                            <a:pt x="46" y="137"/>
                          </a:cubicBezTo>
                          <a:cubicBezTo>
                            <a:pt x="23" y="190"/>
                            <a:pt x="11" y="254"/>
                            <a:pt x="0" y="318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584" name="Freeform 37"/>
                    <p:cNvSpPr>
                      <a:spLocks/>
                    </p:cNvSpPr>
                    <p:nvPr/>
                  </p:nvSpPr>
                  <p:spPr bwMode="auto">
                    <a:xfrm>
                      <a:off x="4736" y="3480"/>
                      <a:ext cx="88" cy="336"/>
                    </a:xfrm>
                    <a:custGeom>
                      <a:avLst/>
                      <a:gdLst/>
                      <a:ahLst/>
                      <a:cxnLst>
                        <a:cxn ang="0">
                          <a:pos x="88" y="0"/>
                        </a:cxn>
                        <a:cxn ang="0">
                          <a:pos x="16" y="200"/>
                        </a:cxn>
                        <a:cxn ang="0">
                          <a:pos x="0" y="336"/>
                        </a:cxn>
                      </a:cxnLst>
                      <a:rect l="0" t="0" r="r" b="b"/>
                      <a:pathLst>
                        <a:path w="88" h="336">
                          <a:moveTo>
                            <a:pt x="88" y="0"/>
                          </a:moveTo>
                          <a:cubicBezTo>
                            <a:pt x="76" y="33"/>
                            <a:pt x="31" y="144"/>
                            <a:pt x="16" y="200"/>
                          </a:cubicBezTo>
                          <a:cubicBezTo>
                            <a:pt x="1" y="256"/>
                            <a:pt x="3" y="308"/>
                            <a:pt x="0" y="336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</p:grpSp>
            </p:grpSp>
          </p:grpSp>
          <p:grpSp>
            <p:nvGrpSpPr>
              <p:cNvPr id="557" name="Group 38"/>
              <p:cNvGrpSpPr>
                <a:grpSpLocks/>
              </p:cNvGrpSpPr>
              <p:nvPr/>
            </p:nvGrpSpPr>
            <p:grpSpPr bwMode="auto">
              <a:xfrm rot="21135134" flipH="1">
                <a:off x="3836" y="4024"/>
                <a:ext cx="538" cy="296"/>
                <a:chOff x="4649" y="2704"/>
                <a:chExt cx="538" cy="296"/>
              </a:xfrm>
            </p:grpSpPr>
            <p:grpSp>
              <p:nvGrpSpPr>
                <p:cNvPr id="558" name="Group 39"/>
                <p:cNvGrpSpPr>
                  <a:grpSpLocks/>
                </p:cNvGrpSpPr>
                <p:nvPr/>
              </p:nvGrpSpPr>
              <p:grpSpPr bwMode="auto">
                <a:xfrm rot="20634609" flipH="1">
                  <a:off x="4649" y="2795"/>
                  <a:ext cx="272" cy="205"/>
                  <a:chOff x="4694" y="3475"/>
                  <a:chExt cx="363" cy="432"/>
                </a:xfrm>
              </p:grpSpPr>
              <p:grpSp>
                <p:nvGrpSpPr>
                  <p:cNvPr id="569" name="Group 40"/>
                  <p:cNvGrpSpPr>
                    <a:grpSpLocks/>
                  </p:cNvGrpSpPr>
                  <p:nvPr/>
                </p:nvGrpSpPr>
                <p:grpSpPr bwMode="auto">
                  <a:xfrm>
                    <a:off x="4694" y="3475"/>
                    <a:ext cx="136" cy="341"/>
                    <a:chOff x="4694" y="3475"/>
                    <a:chExt cx="136" cy="341"/>
                  </a:xfrm>
                </p:grpSpPr>
                <p:sp>
                  <p:nvSpPr>
                    <p:cNvPr id="576" name="Freeform 41"/>
                    <p:cNvSpPr>
                      <a:spLocks/>
                    </p:cNvSpPr>
                    <p:nvPr/>
                  </p:nvSpPr>
                  <p:spPr bwMode="auto">
                    <a:xfrm>
                      <a:off x="4694" y="3475"/>
                      <a:ext cx="136" cy="318"/>
                    </a:xfrm>
                    <a:custGeom>
                      <a:avLst/>
                      <a:gdLst/>
                      <a:ahLst/>
                      <a:cxnLst>
                        <a:cxn ang="0">
                          <a:pos x="136" y="0"/>
                        </a:cxn>
                        <a:cxn ang="0">
                          <a:pos x="46" y="137"/>
                        </a:cxn>
                        <a:cxn ang="0">
                          <a:pos x="0" y="318"/>
                        </a:cxn>
                      </a:cxnLst>
                      <a:rect l="0" t="0" r="r" b="b"/>
                      <a:pathLst>
                        <a:path w="136" h="318">
                          <a:moveTo>
                            <a:pt x="136" y="0"/>
                          </a:moveTo>
                          <a:cubicBezTo>
                            <a:pt x="102" y="42"/>
                            <a:pt x="69" y="84"/>
                            <a:pt x="46" y="137"/>
                          </a:cubicBezTo>
                          <a:cubicBezTo>
                            <a:pt x="23" y="190"/>
                            <a:pt x="11" y="254"/>
                            <a:pt x="0" y="318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577" name="Freeform 42"/>
                    <p:cNvSpPr>
                      <a:spLocks/>
                    </p:cNvSpPr>
                    <p:nvPr/>
                  </p:nvSpPr>
                  <p:spPr bwMode="auto">
                    <a:xfrm>
                      <a:off x="4736" y="3480"/>
                      <a:ext cx="88" cy="336"/>
                    </a:xfrm>
                    <a:custGeom>
                      <a:avLst/>
                      <a:gdLst/>
                      <a:ahLst/>
                      <a:cxnLst>
                        <a:cxn ang="0">
                          <a:pos x="88" y="0"/>
                        </a:cxn>
                        <a:cxn ang="0">
                          <a:pos x="16" y="200"/>
                        </a:cxn>
                        <a:cxn ang="0">
                          <a:pos x="0" y="336"/>
                        </a:cxn>
                      </a:cxnLst>
                      <a:rect l="0" t="0" r="r" b="b"/>
                      <a:pathLst>
                        <a:path w="88" h="336">
                          <a:moveTo>
                            <a:pt x="88" y="0"/>
                          </a:moveTo>
                          <a:cubicBezTo>
                            <a:pt x="76" y="33"/>
                            <a:pt x="31" y="144"/>
                            <a:pt x="16" y="200"/>
                          </a:cubicBezTo>
                          <a:cubicBezTo>
                            <a:pt x="1" y="256"/>
                            <a:pt x="3" y="308"/>
                            <a:pt x="0" y="336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570" name="Group 43"/>
                  <p:cNvGrpSpPr>
                    <a:grpSpLocks/>
                  </p:cNvGrpSpPr>
                  <p:nvPr/>
                </p:nvGrpSpPr>
                <p:grpSpPr bwMode="auto">
                  <a:xfrm rot="451181">
                    <a:off x="4785" y="3521"/>
                    <a:ext cx="136" cy="341"/>
                    <a:chOff x="4694" y="3475"/>
                    <a:chExt cx="136" cy="341"/>
                  </a:xfrm>
                </p:grpSpPr>
                <p:sp>
                  <p:nvSpPr>
                    <p:cNvPr id="574" name="Freeform 44"/>
                    <p:cNvSpPr>
                      <a:spLocks/>
                    </p:cNvSpPr>
                    <p:nvPr/>
                  </p:nvSpPr>
                  <p:spPr bwMode="auto">
                    <a:xfrm>
                      <a:off x="4694" y="3475"/>
                      <a:ext cx="136" cy="318"/>
                    </a:xfrm>
                    <a:custGeom>
                      <a:avLst/>
                      <a:gdLst/>
                      <a:ahLst/>
                      <a:cxnLst>
                        <a:cxn ang="0">
                          <a:pos x="136" y="0"/>
                        </a:cxn>
                        <a:cxn ang="0">
                          <a:pos x="46" y="137"/>
                        </a:cxn>
                        <a:cxn ang="0">
                          <a:pos x="0" y="318"/>
                        </a:cxn>
                      </a:cxnLst>
                      <a:rect l="0" t="0" r="r" b="b"/>
                      <a:pathLst>
                        <a:path w="136" h="318">
                          <a:moveTo>
                            <a:pt x="136" y="0"/>
                          </a:moveTo>
                          <a:cubicBezTo>
                            <a:pt x="102" y="42"/>
                            <a:pt x="69" y="84"/>
                            <a:pt x="46" y="137"/>
                          </a:cubicBezTo>
                          <a:cubicBezTo>
                            <a:pt x="23" y="190"/>
                            <a:pt x="11" y="254"/>
                            <a:pt x="0" y="318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575" name="Freeform 45"/>
                    <p:cNvSpPr>
                      <a:spLocks/>
                    </p:cNvSpPr>
                    <p:nvPr/>
                  </p:nvSpPr>
                  <p:spPr bwMode="auto">
                    <a:xfrm>
                      <a:off x="4736" y="3480"/>
                      <a:ext cx="88" cy="336"/>
                    </a:xfrm>
                    <a:custGeom>
                      <a:avLst/>
                      <a:gdLst/>
                      <a:ahLst/>
                      <a:cxnLst>
                        <a:cxn ang="0">
                          <a:pos x="88" y="0"/>
                        </a:cxn>
                        <a:cxn ang="0">
                          <a:pos x="16" y="200"/>
                        </a:cxn>
                        <a:cxn ang="0">
                          <a:pos x="0" y="336"/>
                        </a:cxn>
                      </a:cxnLst>
                      <a:rect l="0" t="0" r="r" b="b"/>
                      <a:pathLst>
                        <a:path w="88" h="336">
                          <a:moveTo>
                            <a:pt x="88" y="0"/>
                          </a:moveTo>
                          <a:cubicBezTo>
                            <a:pt x="76" y="33"/>
                            <a:pt x="31" y="144"/>
                            <a:pt x="16" y="200"/>
                          </a:cubicBezTo>
                          <a:cubicBezTo>
                            <a:pt x="1" y="256"/>
                            <a:pt x="3" y="308"/>
                            <a:pt x="0" y="336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571" name="Group 46"/>
                  <p:cNvGrpSpPr>
                    <a:grpSpLocks/>
                  </p:cNvGrpSpPr>
                  <p:nvPr/>
                </p:nvGrpSpPr>
                <p:grpSpPr bwMode="auto">
                  <a:xfrm rot="1557406">
                    <a:off x="4921" y="3566"/>
                    <a:ext cx="136" cy="341"/>
                    <a:chOff x="4694" y="3475"/>
                    <a:chExt cx="136" cy="341"/>
                  </a:xfrm>
                </p:grpSpPr>
                <p:sp>
                  <p:nvSpPr>
                    <p:cNvPr id="572" name="Freeform 47"/>
                    <p:cNvSpPr>
                      <a:spLocks/>
                    </p:cNvSpPr>
                    <p:nvPr/>
                  </p:nvSpPr>
                  <p:spPr bwMode="auto">
                    <a:xfrm>
                      <a:off x="4694" y="3475"/>
                      <a:ext cx="136" cy="318"/>
                    </a:xfrm>
                    <a:custGeom>
                      <a:avLst/>
                      <a:gdLst/>
                      <a:ahLst/>
                      <a:cxnLst>
                        <a:cxn ang="0">
                          <a:pos x="136" y="0"/>
                        </a:cxn>
                        <a:cxn ang="0">
                          <a:pos x="46" y="137"/>
                        </a:cxn>
                        <a:cxn ang="0">
                          <a:pos x="0" y="318"/>
                        </a:cxn>
                      </a:cxnLst>
                      <a:rect l="0" t="0" r="r" b="b"/>
                      <a:pathLst>
                        <a:path w="136" h="318">
                          <a:moveTo>
                            <a:pt x="136" y="0"/>
                          </a:moveTo>
                          <a:cubicBezTo>
                            <a:pt x="102" y="42"/>
                            <a:pt x="69" y="84"/>
                            <a:pt x="46" y="137"/>
                          </a:cubicBezTo>
                          <a:cubicBezTo>
                            <a:pt x="23" y="190"/>
                            <a:pt x="11" y="254"/>
                            <a:pt x="0" y="318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573" name="Freeform 48"/>
                    <p:cNvSpPr>
                      <a:spLocks/>
                    </p:cNvSpPr>
                    <p:nvPr/>
                  </p:nvSpPr>
                  <p:spPr bwMode="auto">
                    <a:xfrm>
                      <a:off x="4736" y="3480"/>
                      <a:ext cx="88" cy="336"/>
                    </a:xfrm>
                    <a:custGeom>
                      <a:avLst/>
                      <a:gdLst/>
                      <a:ahLst/>
                      <a:cxnLst>
                        <a:cxn ang="0">
                          <a:pos x="88" y="0"/>
                        </a:cxn>
                        <a:cxn ang="0">
                          <a:pos x="16" y="200"/>
                        </a:cxn>
                        <a:cxn ang="0">
                          <a:pos x="0" y="336"/>
                        </a:cxn>
                      </a:cxnLst>
                      <a:rect l="0" t="0" r="r" b="b"/>
                      <a:pathLst>
                        <a:path w="88" h="336">
                          <a:moveTo>
                            <a:pt x="88" y="0"/>
                          </a:moveTo>
                          <a:cubicBezTo>
                            <a:pt x="76" y="33"/>
                            <a:pt x="31" y="144"/>
                            <a:pt x="16" y="200"/>
                          </a:cubicBezTo>
                          <a:cubicBezTo>
                            <a:pt x="1" y="256"/>
                            <a:pt x="3" y="308"/>
                            <a:pt x="0" y="336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559" name="Group 49"/>
                <p:cNvGrpSpPr>
                  <a:grpSpLocks/>
                </p:cNvGrpSpPr>
                <p:nvPr/>
              </p:nvGrpSpPr>
              <p:grpSpPr bwMode="auto">
                <a:xfrm rot="-519260">
                  <a:off x="4915" y="2704"/>
                  <a:ext cx="272" cy="205"/>
                  <a:chOff x="4694" y="3475"/>
                  <a:chExt cx="363" cy="432"/>
                </a:xfrm>
              </p:grpSpPr>
              <p:grpSp>
                <p:nvGrpSpPr>
                  <p:cNvPr id="560" name="Group 50"/>
                  <p:cNvGrpSpPr>
                    <a:grpSpLocks/>
                  </p:cNvGrpSpPr>
                  <p:nvPr/>
                </p:nvGrpSpPr>
                <p:grpSpPr bwMode="auto">
                  <a:xfrm>
                    <a:off x="4694" y="3475"/>
                    <a:ext cx="136" cy="341"/>
                    <a:chOff x="4694" y="3475"/>
                    <a:chExt cx="136" cy="341"/>
                  </a:xfrm>
                </p:grpSpPr>
                <p:sp>
                  <p:nvSpPr>
                    <p:cNvPr id="567" name="Freeform 51"/>
                    <p:cNvSpPr>
                      <a:spLocks/>
                    </p:cNvSpPr>
                    <p:nvPr/>
                  </p:nvSpPr>
                  <p:spPr bwMode="auto">
                    <a:xfrm>
                      <a:off x="4694" y="3475"/>
                      <a:ext cx="136" cy="318"/>
                    </a:xfrm>
                    <a:custGeom>
                      <a:avLst/>
                      <a:gdLst/>
                      <a:ahLst/>
                      <a:cxnLst>
                        <a:cxn ang="0">
                          <a:pos x="136" y="0"/>
                        </a:cxn>
                        <a:cxn ang="0">
                          <a:pos x="46" y="137"/>
                        </a:cxn>
                        <a:cxn ang="0">
                          <a:pos x="0" y="318"/>
                        </a:cxn>
                      </a:cxnLst>
                      <a:rect l="0" t="0" r="r" b="b"/>
                      <a:pathLst>
                        <a:path w="136" h="318">
                          <a:moveTo>
                            <a:pt x="136" y="0"/>
                          </a:moveTo>
                          <a:cubicBezTo>
                            <a:pt x="102" y="42"/>
                            <a:pt x="69" y="84"/>
                            <a:pt x="46" y="137"/>
                          </a:cubicBezTo>
                          <a:cubicBezTo>
                            <a:pt x="23" y="190"/>
                            <a:pt x="11" y="254"/>
                            <a:pt x="0" y="318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568" name="Freeform 52"/>
                    <p:cNvSpPr>
                      <a:spLocks/>
                    </p:cNvSpPr>
                    <p:nvPr/>
                  </p:nvSpPr>
                  <p:spPr bwMode="auto">
                    <a:xfrm>
                      <a:off x="4736" y="3480"/>
                      <a:ext cx="88" cy="336"/>
                    </a:xfrm>
                    <a:custGeom>
                      <a:avLst/>
                      <a:gdLst/>
                      <a:ahLst/>
                      <a:cxnLst>
                        <a:cxn ang="0">
                          <a:pos x="88" y="0"/>
                        </a:cxn>
                        <a:cxn ang="0">
                          <a:pos x="16" y="200"/>
                        </a:cxn>
                        <a:cxn ang="0">
                          <a:pos x="0" y="336"/>
                        </a:cxn>
                      </a:cxnLst>
                      <a:rect l="0" t="0" r="r" b="b"/>
                      <a:pathLst>
                        <a:path w="88" h="336">
                          <a:moveTo>
                            <a:pt x="88" y="0"/>
                          </a:moveTo>
                          <a:cubicBezTo>
                            <a:pt x="76" y="33"/>
                            <a:pt x="31" y="144"/>
                            <a:pt x="16" y="200"/>
                          </a:cubicBezTo>
                          <a:cubicBezTo>
                            <a:pt x="1" y="256"/>
                            <a:pt x="3" y="308"/>
                            <a:pt x="0" y="336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561" name="Group 53"/>
                  <p:cNvGrpSpPr>
                    <a:grpSpLocks/>
                  </p:cNvGrpSpPr>
                  <p:nvPr/>
                </p:nvGrpSpPr>
                <p:grpSpPr bwMode="auto">
                  <a:xfrm rot="451181">
                    <a:off x="4785" y="3521"/>
                    <a:ext cx="136" cy="341"/>
                    <a:chOff x="4694" y="3475"/>
                    <a:chExt cx="136" cy="341"/>
                  </a:xfrm>
                </p:grpSpPr>
                <p:sp>
                  <p:nvSpPr>
                    <p:cNvPr id="565" name="Freeform 54"/>
                    <p:cNvSpPr>
                      <a:spLocks/>
                    </p:cNvSpPr>
                    <p:nvPr/>
                  </p:nvSpPr>
                  <p:spPr bwMode="auto">
                    <a:xfrm>
                      <a:off x="4694" y="3475"/>
                      <a:ext cx="136" cy="318"/>
                    </a:xfrm>
                    <a:custGeom>
                      <a:avLst/>
                      <a:gdLst/>
                      <a:ahLst/>
                      <a:cxnLst>
                        <a:cxn ang="0">
                          <a:pos x="136" y="0"/>
                        </a:cxn>
                        <a:cxn ang="0">
                          <a:pos x="46" y="137"/>
                        </a:cxn>
                        <a:cxn ang="0">
                          <a:pos x="0" y="318"/>
                        </a:cxn>
                      </a:cxnLst>
                      <a:rect l="0" t="0" r="r" b="b"/>
                      <a:pathLst>
                        <a:path w="136" h="318">
                          <a:moveTo>
                            <a:pt x="136" y="0"/>
                          </a:moveTo>
                          <a:cubicBezTo>
                            <a:pt x="102" y="42"/>
                            <a:pt x="69" y="84"/>
                            <a:pt x="46" y="137"/>
                          </a:cubicBezTo>
                          <a:cubicBezTo>
                            <a:pt x="23" y="190"/>
                            <a:pt x="11" y="254"/>
                            <a:pt x="0" y="318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566" name="Freeform 55"/>
                    <p:cNvSpPr>
                      <a:spLocks/>
                    </p:cNvSpPr>
                    <p:nvPr/>
                  </p:nvSpPr>
                  <p:spPr bwMode="auto">
                    <a:xfrm>
                      <a:off x="4736" y="3480"/>
                      <a:ext cx="88" cy="336"/>
                    </a:xfrm>
                    <a:custGeom>
                      <a:avLst/>
                      <a:gdLst/>
                      <a:ahLst/>
                      <a:cxnLst>
                        <a:cxn ang="0">
                          <a:pos x="88" y="0"/>
                        </a:cxn>
                        <a:cxn ang="0">
                          <a:pos x="16" y="200"/>
                        </a:cxn>
                        <a:cxn ang="0">
                          <a:pos x="0" y="336"/>
                        </a:cxn>
                      </a:cxnLst>
                      <a:rect l="0" t="0" r="r" b="b"/>
                      <a:pathLst>
                        <a:path w="88" h="336">
                          <a:moveTo>
                            <a:pt x="88" y="0"/>
                          </a:moveTo>
                          <a:cubicBezTo>
                            <a:pt x="76" y="33"/>
                            <a:pt x="31" y="144"/>
                            <a:pt x="16" y="200"/>
                          </a:cubicBezTo>
                          <a:cubicBezTo>
                            <a:pt x="1" y="256"/>
                            <a:pt x="3" y="308"/>
                            <a:pt x="0" y="336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562" name="Group 56"/>
                  <p:cNvGrpSpPr>
                    <a:grpSpLocks/>
                  </p:cNvGrpSpPr>
                  <p:nvPr/>
                </p:nvGrpSpPr>
                <p:grpSpPr bwMode="auto">
                  <a:xfrm rot="1557406">
                    <a:off x="4921" y="3566"/>
                    <a:ext cx="136" cy="341"/>
                    <a:chOff x="4694" y="3475"/>
                    <a:chExt cx="136" cy="341"/>
                  </a:xfrm>
                </p:grpSpPr>
                <p:sp>
                  <p:nvSpPr>
                    <p:cNvPr id="563" name="Freeform 57"/>
                    <p:cNvSpPr>
                      <a:spLocks/>
                    </p:cNvSpPr>
                    <p:nvPr/>
                  </p:nvSpPr>
                  <p:spPr bwMode="auto">
                    <a:xfrm>
                      <a:off x="4694" y="3475"/>
                      <a:ext cx="136" cy="318"/>
                    </a:xfrm>
                    <a:custGeom>
                      <a:avLst/>
                      <a:gdLst/>
                      <a:ahLst/>
                      <a:cxnLst>
                        <a:cxn ang="0">
                          <a:pos x="136" y="0"/>
                        </a:cxn>
                        <a:cxn ang="0">
                          <a:pos x="46" y="137"/>
                        </a:cxn>
                        <a:cxn ang="0">
                          <a:pos x="0" y="318"/>
                        </a:cxn>
                      </a:cxnLst>
                      <a:rect l="0" t="0" r="r" b="b"/>
                      <a:pathLst>
                        <a:path w="136" h="318">
                          <a:moveTo>
                            <a:pt x="136" y="0"/>
                          </a:moveTo>
                          <a:cubicBezTo>
                            <a:pt x="102" y="42"/>
                            <a:pt x="69" y="84"/>
                            <a:pt x="46" y="137"/>
                          </a:cubicBezTo>
                          <a:cubicBezTo>
                            <a:pt x="23" y="190"/>
                            <a:pt x="11" y="254"/>
                            <a:pt x="0" y="318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564" name="Freeform 58"/>
                    <p:cNvSpPr>
                      <a:spLocks/>
                    </p:cNvSpPr>
                    <p:nvPr/>
                  </p:nvSpPr>
                  <p:spPr bwMode="auto">
                    <a:xfrm>
                      <a:off x="4736" y="3480"/>
                      <a:ext cx="88" cy="336"/>
                    </a:xfrm>
                    <a:custGeom>
                      <a:avLst/>
                      <a:gdLst/>
                      <a:ahLst/>
                      <a:cxnLst>
                        <a:cxn ang="0">
                          <a:pos x="88" y="0"/>
                        </a:cxn>
                        <a:cxn ang="0">
                          <a:pos x="16" y="200"/>
                        </a:cxn>
                        <a:cxn ang="0">
                          <a:pos x="0" y="336"/>
                        </a:cxn>
                      </a:cxnLst>
                      <a:rect l="0" t="0" r="r" b="b"/>
                      <a:pathLst>
                        <a:path w="88" h="336">
                          <a:moveTo>
                            <a:pt x="88" y="0"/>
                          </a:moveTo>
                          <a:cubicBezTo>
                            <a:pt x="76" y="33"/>
                            <a:pt x="31" y="144"/>
                            <a:pt x="16" y="200"/>
                          </a:cubicBezTo>
                          <a:cubicBezTo>
                            <a:pt x="1" y="256"/>
                            <a:pt x="3" y="308"/>
                            <a:pt x="0" y="336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</p:grpSp>
            </p:grpSp>
          </p:grpSp>
        </p:grpSp>
        <p:grpSp>
          <p:nvGrpSpPr>
            <p:cNvPr id="13" name="Group 59"/>
            <p:cNvGrpSpPr>
              <a:grpSpLocks/>
            </p:cNvGrpSpPr>
            <p:nvPr/>
          </p:nvGrpSpPr>
          <p:grpSpPr bwMode="auto">
            <a:xfrm>
              <a:off x="47" y="3392"/>
              <a:ext cx="1021" cy="296"/>
              <a:chOff x="3353" y="4024"/>
              <a:chExt cx="1021" cy="296"/>
            </a:xfrm>
          </p:grpSpPr>
          <p:grpSp>
            <p:nvGrpSpPr>
              <p:cNvPr id="514" name="Group 60"/>
              <p:cNvGrpSpPr>
                <a:grpSpLocks/>
              </p:cNvGrpSpPr>
              <p:nvPr/>
            </p:nvGrpSpPr>
            <p:grpSpPr bwMode="auto">
              <a:xfrm rot="464866">
                <a:off x="3353" y="4024"/>
                <a:ext cx="538" cy="296"/>
                <a:chOff x="4649" y="2704"/>
                <a:chExt cx="538" cy="296"/>
              </a:xfrm>
            </p:grpSpPr>
            <p:grpSp>
              <p:nvGrpSpPr>
                <p:cNvPr id="536" name="Group 61"/>
                <p:cNvGrpSpPr>
                  <a:grpSpLocks/>
                </p:cNvGrpSpPr>
                <p:nvPr/>
              </p:nvGrpSpPr>
              <p:grpSpPr bwMode="auto">
                <a:xfrm rot="20634609" flipH="1">
                  <a:off x="4649" y="2795"/>
                  <a:ext cx="272" cy="205"/>
                  <a:chOff x="4694" y="3475"/>
                  <a:chExt cx="363" cy="432"/>
                </a:xfrm>
              </p:grpSpPr>
              <p:grpSp>
                <p:nvGrpSpPr>
                  <p:cNvPr id="547" name="Group 62"/>
                  <p:cNvGrpSpPr>
                    <a:grpSpLocks/>
                  </p:cNvGrpSpPr>
                  <p:nvPr/>
                </p:nvGrpSpPr>
                <p:grpSpPr bwMode="auto">
                  <a:xfrm>
                    <a:off x="4694" y="3475"/>
                    <a:ext cx="136" cy="341"/>
                    <a:chOff x="4694" y="3475"/>
                    <a:chExt cx="136" cy="341"/>
                  </a:xfrm>
                </p:grpSpPr>
                <p:sp>
                  <p:nvSpPr>
                    <p:cNvPr id="554" name="Freeform 63"/>
                    <p:cNvSpPr>
                      <a:spLocks/>
                    </p:cNvSpPr>
                    <p:nvPr/>
                  </p:nvSpPr>
                  <p:spPr bwMode="auto">
                    <a:xfrm>
                      <a:off x="4694" y="3475"/>
                      <a:ext cx="136" cy="318"/>
                    </a:xfrm>
                    <a:custGeom>
                      <a:avLst/>
                      <a:gdLst/>
                      <a:ahLst/>
                      <a:cxnLst>
                        <a:cxn ang="0">
                          <a:pos x="136" y="0"/>
                        </a:cxn>
                        <a:cxn ang="0">
                          <a:pos x="46" y="137"/>
                        </a:cxn>
                        <a:cxn ang="0">
                          <a:pos x="0" y="318"/>
                        </a:cxn>
                      </a:cxnLst>
                      <a:rect l="0" t="0" r="r" b="b"/>
                      <a:pathLst>
                        <a:path w="136" h="318">
                          <a:moveTo>
                            <a:pt x="136" y="0"/>
                          </a:moveTo>
                          <a:cubicBezTo>
                            <a:pt x="102" y="42"/>
                            <a:pt x="69" y="84"/>
                            <a:pt x="46" y="137"/>
                          </a:cubicBezTo>
                          <a:cubicBezTo>
                            <a:pt x="23" y="190"/>
                            <a:pt x="11" y="254"/>
                            <a:pt x="0" y="318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555" name="Freeform 64"/>
                    <p:cNvSpPr>
                      <a:spLocks/>
                    </p:cNvSpPr>
                    <p:nvPr/>
                  </p:nvSpPr>
                  <p:spPr bwMode="auto">
                    <a:xfrm>
                      <a:off x="4736" y="3480"/>
                      <a:ext cx="88" cy="336"/>
                    </a:xfrm>
                    <a:custGeom>
                      <a:avLst/>
                      <a:gdLst/>
                      <a:ahLst/>
                      <a:cxnLst>
                        <a:cxn ang="0">
                          <a:pos x="88" y="0"/>
                        </a:cxn>
                        <a:cxn ang="0">
                          <a:pos x="16" y="200"/>
                        </a:cxn>
                        <a:cxn ang="0">
                          <a:pos x="0" y="336"/>
                        </a:cxn>
                      </a:cxnLst>
                      <a:rect l="0" t="0" r="r" b="b"/>
                      <a:pathLst>
                        <a:path w="88" h="336">
                          <a:moveTo>
                            <a:pt x="88" y="0"/>
                          </a:moveTo>
                          <a:cubicBezTo>
                            <a:pt x="76" y="33"/>
                            <a:pt x="31" y="144"/>
                            <a:pt x="16" y="200"/>
                          </a:cubicBezTo>
                          <a:cubicBezTo>
                            <a:pt x="1" y="256"/>
                            <a:pt x="3" y="308"/>
                            <a:pt x="0" y="336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548" name="Group 65"/>
                  <p:cNvGrpSpPr>
                    <a:grpSpLocks/>
                  </p:cNvGrpSpPr>
                  <p:nvPr/>
                </p:nvGrpSpPr>
                <p:grpSpPr bwMode="auto">
                  <a:xfrm rot="451181">
                    <a:off x="4785" y="3521"/>
                    <a:ext cx="136" cy="341"/>
                    <a:chOff x="4694" y="3475"/>
                    <a:chExt cx="136" cy="341"/>
                  </a:xfrm>
                </p:grpSpPr>
                <p:sp>
                  <p:nvSpPr>
                    <p:cNvPr id="552" name="Freeform 66"/>
                    <p:cNvSpPr>
                      <a:spLocks/>
                    </p:cNvSpPr>
                    <p:nvPr/>
                  </p:nvSpPr>
                  <p:spPr bwMode="auto">
                    <a:xfrm>
                      <a:off x="4694" y="3475"/>
                      <a:ext cx="136" cy="318"/>
                    </a:xfrm>
                    <a:custGeom>
                      <a:avLst/>
                      <a:gdLst/>
                      <a:ahLst/>
                      <a:cxnLst>
                        <a:cxn ang="0">
                          <a:pos x="136" y="0"/>
                        </a:cxn>
                        <a:cxn ang="0">
                          <a:pos x="46" y="137"/>
                        </a:cxn>
                        <a:cxn ang="0">
                          <a:pos x="0" y="318"/>
                        </a:cxn>
                      </a:cxnLst>
                      <a:rect l="0" t="0" r="r" b="b"/>
                      <a:pathLst>
                        <a:path w="136" h="318">
                          <a:moveTo>
                            <a:pt x="136" y="0"/>
                          </a:moveTo>
                          <a:cubicBezTo>
                            <a:pt x="102" y="42"/>
                            <a:pt x="69" y="84"/>
                            <a:pt x="46" y="137"/>
                          </a:cubicBezTo>
                          <a:cubicBezTo>
                            <a:pt x="23" y="190"/>
                            <a:pt x="11" y="254"/>
                            <a:pt x="0" y="318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553" name="Freeform 67"/>
                    <p:cNvSpPr>
                      <a:spLocks/>
                    </p:cNvSpPr>
                    <p:nvPr/>
                  </p:nvSpPr>
                  <p:spPr bwMode="auto">
                    <a:xfrm>
                      <a:off x="4736" y="3480"/>
                      <a:ext cx="88" cy="336"/>
                    </a:xfrm>
                    <a:custGeom>
                      <a:avLst/>
                      <a:gdLst/>
                      <a:ahLst/>
                      <a:cxnLst>
                        <a:cxn ang="0">
                          <a:pos x="88" y="0"/>
                        </a:cxn>
                        <a:cxn ang="0">
                          <a:pos x="16" y="200"/>
                        </a:cxn>
                        <a:cxn ang="0">
                          <a:pos x="0" y="336"/>
                        </a:cxn>
                      </a:cxnLst>
                      <a:rect l="0" t="0" r="r" b="b"/>
                      <a:pathLst>
                        <a:path w="88" h="336">
                          <a:moveTo>
                            <a:pt x="88" y="0"/>
                          </a:moveTo>
                          <a:cubicBezTo>
                            <a:pt x="76" y="33"/>
                            <a:pt x="31" y="144"/>
                            <a:pt x="16" y="200"/>
                          </a:cubicBezTo>
                          <a:cubicBezTo>
                            <a:pt x="1" y="256"/>
                            <a:pt x="3" y="308"/>
                            <a:pt x="0" y="336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549" name="Group 68"/>
                  <p:cNvGrpSpPr>
                    <a:grpSpLocks/>
                  </p:cNvGrpSpPr>
                  <p:nvPr/>
                </p:nvGrpSpPr>
                <p:grpSpPr bwMode="auto">
                  <a:xfrm rot="1557406">
                    <a:off x="4921" y="3566"/>
                    <a:ext cx="136" cy="341"/>
                    <a:chOff x="4694" y="3475"/>
                    <a:chExt cx="136" cy="341"/>
                  </a:xfrm>
                </p:grpSpPr>
                <p:sp>
                  <p:nvSpPr>
                    <p:cNvPr id="550" name="Freeform 69"/>
                    <p:cNvSpPr>
                      <a:spLocks/>
                    </p:cNvSpPr>
                    <p:nvPr/>
                  </p:nvSpPr>
                  <p:spPr bwMode="auto">
                    <a:xfrm>
                      <a:off x="4694" y="3475"/>
                      <a:ext cx="136" cy="318"/>
                    </a:xfrm>
                    <a:custGeom>
                      <a:avLst/>
                      <a:gdLst/>
                      <a:ahLst/>
                      <a:cxnLst>
                        <a:cxn ang="0">
                          <a:pos x="136" y="0"/>
                        </a:cxn>
                        <a:cxn ang="0">
                          <a:pos x="46" y="137"/>
                        </a:cxn>
                        <a:cxn ang="0">
                          <a:pos x="0" y="318"/>
                        </a:cxn>
                      </a:cxnLst>
                      <a:rect l="0" t="0" r="r" b="b"/>
                      <a:pathLst>
                        <a:path w="136" h="318">
                          <a:moveTo>
                            <a:pt x="136" y="0"/>
                          </a:moveTo>
                          <a:cubicBezTo>
                            <a:pt x="102" y="42"/>
                            <a:pt x="69" y="84"/>
                            <a:pt x="46" y="137"/>
                          </a:cubicBezTo>
                          <a:cubicBezTo>
                            <a:pt x="23" y="190"/>
                            <a:pt x="11" y="254"/>
                            <a:pt x="0" y="318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551" name="Freeform 70"/>
                    <p:cNvSpPr>
                      <a:spLocks/>
                    </p:cNvSpPr>
                    <p:nvPr/>
                  </p:nvSpPr>
                  <p:spPr bwMode="auto">
                    <a:xfrm>
                      <a:off x="4736" y="3480"/>
                      <a:ext cx="88" cy="336"/>
                    </a:xfrm>
                    <a:custGeom>
                      <a:avLst/>
                      <a:gdLst/>
                      <a:ahLst/>
                      <a:cxnLst>
                        <a:cxn ang="0">
                          <a:pos x="88" y="0"/>
                        </a:cxn>
                        <a:cxn ang="0">
                          <a:pos x="16" y="200"/>
                        </a:cxn>
                        <a:cxn ang="0">
                          <a:pos x="0" y="336"/>
                        </a:cxn>
                      </a:cxnLst>
                      <a:rect l="0" t="0" r="r" b="b"/>
                      <a:pathLst>
                        <a:path w="88" h="336">
                          <a:moveTo>
                            <a:pt x="88" y="0"/>
                          </a:moveTo>
                          <a:cubicBezTo>
                            <a:pt x="76" y="33"/>
                            <a:pt x="31" y="144"/>
                            <a:pt x="16" y="200"/>
                          </a:cubicBezTo>
                          <a:cubicBezTo>
                            <a:pt x="1" y="256"/>
                            <a:pt x="3" y="308"/>
                            <a:pt x="0" y="336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537" name="Group 71"/>
                <p:cNvGrpSpPr>
                  <a:grpSpLocks/>
                </p:cNvGrpSpPr>
                <p:nvPr/>
              </p:nvGrpSpPr>
              <p:grpSpPr bwMode="auto">
                <a:xfrm rot="-519260">
                  <a:off x="4915" y="2704"/>
                  <a:ext cx="272" cy="205"/>
                  <a:chOff x="4694" y="3475"/>
                  <a:chExt cx="363" cy="432"/>
                </a:xfrm>
              </p:grpSpPr>
              <p:grpSp>
                <p:nvGrpSpPr>
                  <p:cNvPr id="538" name="Group 72"/>
                  <p:cNvGrpSpPr>
                    <a:grpSpLocks/>
                  </p:cNvGrpSpPr>
                  <p:nvPr/>
                </p:nvGrpSpPr>
                <p:grpSpPr bwMode="auto">
                  <a:xfrm>
                    <a:off x="4694" y="3475"/>
                    <a:ext cx="136" cy="341"/>
                    <a:chOff x="4694" y="3475"/>
                    <a:chExt cx="136" cy="341"/>
                  </a:xfrm>
                </p:grpSpPr>
                <p:sp>
                  <p:nvSpPr>
                    <p:cNvPr id="545" name="Freeform 73"/>
                    <p:cNvSpPr>
                      <a:spLocks/>
                    </p:cNvSpPr>
                    <p:nvPr/>
                  </p:nvSpPr>
                  <p:spPr bwMode="auto">
                    <a:xfrm>
                      <a:off x="4694" y="3475"/>
                      <a:ext cx="136" cy="318"/>
                    </a:xfrm>
                    <a:custGeom>
                      <a:avLst/>
                      <a:gdLst/>
                      <a:ahLst/>
                      <a:cxnLst>
                        <a:cxn ang="0">
                          <a:pos x="136" y="0"/>
                        </a:cxn>
                        <a:cxn ang="0">
                          <a:pos x="46" y="137"/>
                        </a:cxn>
                        <a:cxn ang="0">
                          <a:pos x="0" y="318"/>
                        </a:cxn>
                      </a:cxnLst>
                      <a:rect l="0" t="0" r="r" b="b"/>
                      <a:pathLst>
                        <a:path w="136" h="318">
                          <a:moveTo>
                            <a:pt x="136" y="0"/>
                          </a:moveTo>
                          <a:cubicBezTo>
                            <a:pt x="102" y="42"/>
                            <a:pt x="69" y="84"/>
                            <a:pt x="46" y="137"/>
                          </a:cubicBezTo>
                          <a:cubicBezTo>
                            <a:pt x="23" y="190"/>
                            <a:pt x="11" y="254"/>
                            <a:pt x="0" y="318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546" name="Freeform 74"/>
                    <p:cNvSpPr>
                      <a:spLocks/>
                    </p:cNvSpPr>
                    <p:nvPr/>
                  </p:nvSpPr>
                  <p:spPr bwMode="auto">
                    <a:xfrm>
                      <a:off x="4736" y="3480"/>
                      <a:ext cx="88" cy="336"/>
                    </a:xfrm>
                    <a:custGeom>
                      <a:avLst/>
                      <a:gdLst/>
                      <a:ahLst/>
                      <a:cxnLst>
                        <a:cxn ang="0">
                          <a:pos x="88" y="0"/>
                        </a:cxn>
                        <a:cxn ang="0">
                          <a:pos x="16" y="200"/>
                        </a:cxn>
                        <a:cxn ang="0">
                          <a:pos x="0" y="336"/>
                        </a:cxn>
                      </a:cxnLst>
                      <a:rect l="0" t="0" r="r" b="b"/>
                      <a:pathLst>
                        <a:path w="88" h="336">
                          <a:moveTo>
                            <a:pt x="88" y="0"/>
                          </a:moveTo>
                          <a:cubicBezTo>
                            <a:pt x="76" y="33"/>
                            <a:pt x="31" y="144"/>
                            <a:pt x="16" y="200"/>
                          </a:cubicBezTo>
                          <a:cubicBezTo>
                            <a:pt x="1" y="256"/>
                            <a:pt x="3" y="308"/>
                            <a:pt x="0" y="336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539" name="Group 75"/>
                  <p:cNvGrpSpPr>
                    <a:grpSpLocks/>
                  </p:cNvGrpSpPr>
                  <p:nvPr/>
                </p:nvGrpSpPr>
                <p:grpSpPr bwMode="auto">
                  <a:xfrm rot="451181">
                    <a:off x="4785" y="3521"/>
                    <a:ext cx="136" cy="341"/>
                    <a:chOff x="4694" y="3475"/>
                    <a:chExt cx="136" cy="341"/>
                  </a:xfrm>
                </p:grpSpPr>
                <p:sp>
                  <p:nvSpPr>
                    <p:cNvPr id="543" name="Freeform 76"/>
                    <p:cNvSpPr>
                      <a:spLocks/>
                    </p:cNvSpPr>
                    <p:nvPr/>
                  </p:nvSpPr>
                  <p:spPr bwMode="auto">
                    <a:xfrm>
                      <a:off x="4694" y="3475"/>
                      <a:ext cx="136" cy="318"/>
                    </a:xfrm>
                    <a:custGeom>
                      <a:avLst/>
                      <a:gdLst/>
                      <a:ahLst/>
                      <a:cxnLst>
                        <a:cxn ang="0">
                          <a:pos x="136" y="0"/>
                        </a:cxn>
                        <a:cxn ang="0">
                          <a:pos x="46" y="137"/>
                        </a:cxn>
                        <a:cxn ang="0">
                          <a:pos x="0" y="318"/>
                        </a:cxn>
                      </a:cxnLst>
                      <a:rect l="0" t="0" r="r" b="b"/>
                      <a:pathLst>
                        <a:path w="136" h="318">
                          <a:moveTo>
                            <a:pt x="136" y="0"/>
                          </a:moveTo>
                          <a:cubicBezTo>
                            <a:pt x="102" y="42"/>
                            <a:pt x="69" y="84"/>
                            <a:pt x="46" y="137"/>
                          </a:cubicBezTo>
                          <a:cubicBezTo>
                            <a:pt x="23" y="190"/>
                            <a:pt x="11" y="254"/>
                            <a:pt x="0" y="318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544" name="Freeform 77"/>
                    <p:cNvSpPr>
                      <a:spLocks/>
                    </p:cNvSpPr>
                    <p:nvPr/>
                  </p:nvSpPr>
                  <p:spPr bwMode="auto">
                    <a:xfrm>
                      <a:off x="4736" y="3480"/>
                      <a:ext cx="88" cy="336"/>
                    </a:xfrm>
                    <a:custGeom>
                      <a:avLst/>
                      <a:gdLst/>
                      <a:ahLst/>
                      <a:cxnLst>
                        <a:cxn ang="0">
                          <a:pos x="88" y="0"/>
                        </a:cxn>
                        <a:cxn ang="0">
                          <a:pos x="16" y="200"/>
                        </a:cxn>
                        <a:cxn ang="0">
                          <a:pos x="0" y="336"/>
                        </a:cxn>
                      </a:cxnLst>
                      <a:rect l="0" t="0" r="r" b="b"/>
                      <a:pathLst>
                        <a:path w="88" h="336">
                          <a:moveTo>
                            <a:pt x="88" y="0"/>
                          </a:moveTo>
                          <a:cubicBezTo>
                            <a:pt x="76" y="33"/>
                            <a:pt x="31" y="144"/>
                            <a:pt x="16" y="200"/>
                          </a:cubicBezTo>
                          <a:cubicBezTo>
                            <a:pt x="1" y="256"/>
                            <a:pt x="3" y="308"/>
                            <a:pt x="0" y="336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540" name="Group 78"/>
                  <p:cNvGrpSpPr>
                    <a:grpSpLocks/>
                  </p:cNvGrpSpPr>
                  <p:nvPr/>
                </p:nvGrpSpPr>
                <p:grpSpPr bwMode="auto">
                  <a:xfrm rot="1557406">
                    <a:off x="4921" y="3566"/>
                    <a:ext cx="136" cy="341"/>
                    <a:chOff x="4694" y="3475"/>
                    <a:chExt cx="136" cy="341"/>
                  </a:xfrm>
                </p:grpSpPr>
                <p:sp>
                  <p:nvSpPr>
                    <p:cNvPr id="541" name="Freeform 79"/>
                    <p:cNvSpPr>
                      <a:spLocks/>
                    </p:cNvSpPr>
                    <p:nvPr/>
                  </p:nvSpPr>
                  <p:spPr bwMode="auto">
                    <a:xfrm>
                      <a:off x="4694" y="3475"/>
                      <a:ext cx="136" cy="318"/>
                    </a:xfrm>
                    <a:custGeom>
                      <a:avLst/>
                      <a:gdLst/>
                      <a:ahLst/>
                      <a:cxnLst>
                        <a:cxn ang="0">
                          <a:pos x="136" y="0"/>
                        </a:cxn>
                        <a:cxn ang="0">
                          <a:pos x="46" y="137"/>
                        </a:cxn>
                        <a:cxn ang="0">
                          <a:pos x="0" y="318"/>
                        </a:cxn>
                      </a:cxnLst>
                      <a:rect l="0" t="0" r="r" b="b"/>
                      <a:pathLst>
                        <a:path w="136" h="318">
                          <a:moveTo>
                            <a:pt x="136" y="0"/>
                          </a:moveTo>
                          <a:cubicBezTo>
                            <a:pt x="102" y="42"/>
                            <a:pt x="69" y="84"/>
                            <a:pt x="46" y="137"/>
                          </a:cubicBezTo>
                          <a:cubicBezTo>
                            <a:pt x="23" y="190"/>
                            <a:pt x="11" y="254"/>
                            <a:pt x="0" y="318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542" name="Freeform 80"/>
                    <p:cNvSpPr>
                      <a:spLocks/>
                    </p:cNvSpPr>
                    <p:nvPr/>
                  </p:nvSpPr>
                  <p:spPr bwMode="auto">
                    <a:xfrm>
                      <a:off x="4736" y="3480"/>
                      <a:ext cx="88" cy="336"/>
                    </a:xfrm>
                    <a:custGeom>
                      <a:avLst/>
                      <a:gdLst/>
                      <a:ahLst/>
                      <a:cxnLst>
                        <a:cxn ang="0">
                          <a:pos x="88" y="0"/>
                        </a:cxn>
                        <a:cxn ang="0">
                          <a:pos x="16" y="200"/>
                        </a:cxn>
                        <a:cxn ang="0">
                          <a:pos x="0" y="336"/>
                        </a:cxn>
                      </a:cxnLst>
                      <a:rect l="0" t="0" r="r" b="b"/>
                      <a:pathLst>
                        <a:path w="88" h="336">
                          <a:moveTo>
                            <a:pt x="88" y="0"/>
                          </a:moveTo>
                          <a:cubicBezTo>
                            <a:pt x="76" y="33"/>
                            <a:pt x="31" y="144"/>
                            <a:pt x="16" y="200"/>
                          </a:cubicBezTo>
                          <a:cubicBezTo>
                            <a:pt x="1" y="256"/>
                            <a:pt x="3" y="308"/>
                            <a:pt x="0" y="336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</p:grpSp>
            </p:grpSp>
          </p:grpSp>
          <p:grpSp>
            <p:nvGrpSpPr>
              <p:cNvPr id="515" name="Group 81"/>
              <p:cNvGrpSpPr>
                <a:grpSpLocks/>
              </p:cNvGrpSpPr>
              <p:nvPr/>
            </p:nvGrpSpPr>
            <p:grpSpPr bwMode="auto">
              <a:xfrm rot="21135134" flipH="1">
                <a:off x="3836" y="4024"/>
                <a:ext cx="538" cy="296"/>
                <a:chOff x="4649" y="2704"/>
                <a:chExt cx="538" cy="296"/>
              </a:xfrm>
            </p:grpSpPr>
            <p:grpSp>
              <p:nvGrpSpPr>
                <p:cNvPr id="516" name="Group 82"/>
                <p:cNvGrpSpPr>
                  <a:grpSpLocks/>
                </p:cNvGrpSpPr>
                <p:nvPr/>
              </p:nvGrpSpPr>
              <p:grpSpPr bwMode="auto">
                <a:xfrm rot="20634609" flipH="1">
                  <a:off x="4649" y="2795"/>
                  <a:ext cx="272" cy="205"/>
                  <a:chOff x="4694" y="3475"/>
                  <a:chExt cx="363" cy="432"/>
                </a:xfrm>
              </p:grpSpPr>
              <p:grpSp>
                <p:nvGrpSpPr>
                  <p:cNvPr id="527" name="Group 83"/>
                  <p:cNvGrpSpPr>
                    <a:grpSpLocks/>
                  </p:cNvGrpSpPr>
                  <p:nvPr/>
                </p:nvGrpSpPr>
                <p:grpSpPr bwMode="auto">
                  <a:xfrm>
                    <a:off x="4694" y="3475"/>
                    <a:ext cx="136" cy="341"/>
                    <a:chOff x="4694" y="3475"/>
                    <a:chExt cx="136" cy="341"/>
                  </a:xfrm>
                </p:grpSpPr>
                <p:sp>
                  <p:nvSpPr>
                    <p:cNvPr id="534" name="Freeform 84"/>
                    <p:cNvSpPr>
                      <a:spLocks/>
                    </p:cNvSpPr>
                    <p:nvPr/>
                  </p:nvSpPr>
                  <p:spPr bwMode="auto">
                    <a:xfrm>
                      <a:off x="4694" y="3475"/>
                      <a:ext cx="136" cy="318"/>
                    </a:xfrm>
                    <a:custGeom>
                      <a:avLst/>
                      <a:gdLst/>
                      <a:ahLst/>
                      <a:cxnLst>
                        <a:cxn ang="0">
                          <a:pos x="136" y="0"/>
                        </a:cxn>
                        <a:cxn ang="0">
                          <a:pos x="46" y="137"/>
                        </a:cxn>
                        <a:cxn ang="0">
                          <a:pos x="0" y="318"/>
                        </a:cxn>
                      </a:cxnLst>
                      <a:rect l="0" t="0" r="r" b="b"/>
                      <a:pathLst>
                        <a:path w="136" h="318">
                          <a:moveTo>
                            <a:pt x="136" y="0"/>
                          </a:moveTo>
                          <a:cubicBezTo>
                            <a:pt x="102" y="42"/>
                            <a:pt x="69" y="84"/>
                            <a:pt x="46" y="137"/>
                          </a:cubicBezTo>
                          <a:cubicBezTo>
                            <a:pt x="23" y="190"/>
                            <a:pt x="11" y="254"/>
                            <a:pt x="0" y="318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535" name="Freeform 85"/>
                    <p:cNvSpPr>
                      <a:spLocks/>
                    </p:cNvSpPr>
                    <p:nvPr/>
                  </p:nvSpPr>
                  <p:spPr bwMode="auto">
                    <a:xfrm>
                      <a:off x="4736" y="3480"/>
                      <a:ext cx="88" cy="336"/>
                    </a:xfrm>
                    <a:custGeom>
                      <a:avLst/>
                      <a:gdLst/>
                      <a:ahLst/>
                      <a:cxnLst>
                        <a:cxn ang="0">
                          <a:pos x="88" y="0"/>
                        </a:cxn>
                        <a:cxn ang="0">
                          <a:pos x="16" y="200"/>
                        </a:cxn>
                        <a:cxn ang="0">
                          <a:pos x="0" y="336"/>
                        </a:cxn>
                      </a:cxnLst>
                      <a:rect l="0" t="0" r="r" b="b"/>
                      <a:pathLst>
                        <a:path w="88" h="336">
                          <a:moveTo>
                            <a:pt x="88" y="0"/>
                          </a:moveTo>
                          <a:cubicBezTo>
                            <a:pt x="76" y="33"/>
                            <a:pt x="31" y="144"/>
                            <a:pt x="16" y="200"/>
                          </a:cubicBezTo>
                          <a:cubicBezTo>
                            <a:pt x="1" y="256"/>
                            <a:pt x="3" y="308"/>
                            <a:pt x="0" y="336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528" name="Group 86"/>
                  <p:cNvGrpSpPr>
                    <a:grpSpLocks/>
                  </p:cNvGrpSpPr>
                  <p:nvPr/>
                </p:nvGrpSpPr>
                <p:grpSpPr bwMode="auto">
                  <a:xfrm rot="451181">
                    <a:off x="4785" y="3521"/>
                    <a:ext cx="136" cy="341"/>
                    <a:chOff x="4694" y="3475"/>
                    <a:chExt cx="136" cy="341"/>
                  </a:xfrm>
                </p:grpSpPr>
                <p:sp>
                  <p:nvSpPr>
                    <p:cNvPr id="532" name="Freeform 87"/>
                    <p:cNvSpPr>
                      <a:spLocks/>
                    </p:cNvSpPr>
                    <p:nvPr/>
                  </p:nvSpPr>
                  <p:spPr bwMode="auto">
                    <a:xfrm>
                      <a:off x="4694" y="3475"/>
                      <a:ext cx="136" cy="318"/>
                    </a:xfrm>
                    <a:custGeom>
                      <a:avLst/>
                      <a:gdLst/>
                      <a:ahLst/>
                      <a:cxnLst>
                        <a:cxn ang="0">
                          <a:pos x="136" y="0"/>
                        </a:cxn>
                        <a:cxn ang="0">
                          <a:pos x="46" y="137"/>
                        </a:cxn>
                        <a:cxn ang="0">
                          <a:pos x="0" y="318"/>
                        </a:cxn>
                      </a:cxnLst>
                      <a:rect l="0" t="0" r="r" b="b"/>
                      <a:pathLst>
                        <a:path w="136" h="318">
                          <a:moveTo>
                            <a:pt x="136" y="0"/>
                          </a:moveTo>
                          <a:cubicBezTo>
                            <a:pt x="102" y="42"/>
                            <a:pt x="69" y="84"/>
                            <a:pt x="46" y="137"/>
                          </a:cubicBezTo>
                          <a:cubicBezTo>
                            <a:pt x="23" y="190"/>
                            <a:pt x="11" y="254"/>
                            <a:pt x="0" y="318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533" name="Freeform 88"/>
                    <p:cNvSpPr>
                      <a:spLocks/>
                    </p:cNvSpPr>
                    <p:nvPr/>
                  </p:nvSpPr>
                  <p:spPr bwMode="auto">
                    <a:xfrm>
                      <a:off x="4736" y="3480"/>
                      <a:ext cx="88" cy="336"/>
                    </a:xfrm>
                    <a:custGeom>
                      <a:avLst/>
                      <a:gdLst/>
                      <a:ahLst/>
                      <a:cxnLst>
                        <a:cxn ang="0">
                          <a:pos x="88" y="0"/>
                        </a:cxn>
                        <a:cxn ang="0">
                          <a:pos x="16" y="200"/>
                        </a:cxn>
                        <a:cxn ang="0">
                          <a:pos x="0" y="336"/>
                        </a:cxn>
                      </a:cxnLst>
                      <a:rect l="0" t="0" r="r" b="b"/>
                      <a:pathLst>
                        <a:path w="88" h="336">
                          <a:moveTo>
                            <a:pt x="88" y="0"/>
                          </a:moveTo>
                          <a:cubicBezTo>
                            <a:pt x="76" y="33"/>
                            <a:pt x="31" y="144"/>
                            <a:pt x="16" y="200"/>
                          </a:cubicBezTo>
                          <a:cubicBezTo>
                            <a:pt x="1" y="256"/>
                            <a:pt x="3" y="308"/>
                            <a:pt x="0" y="336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529" name="Group 89"/>
                  <p:cNvGrpSpPr>
                    <a:grpSpLocks/>
                  </p:cNvGrpSpPr>
                  <p:nvPr/>
                </p:nvGrpSpPr>
                <p:grpSpPr bwMode="auto">
                  <a:xfrm rot="1557406">
                    <a:off x="4921" y="3566"/>
                    <a:ext cx="136" cy="341"/>
                    <a:chOff x="4694" y="3475"/>
                    <a:chExt cx="136" cy="341"/>
                  </a:xfrm>
                </p:grpSpPr>
                <p:sp>
                  <p:nvSpPr>
                    <p:cNvPr id="530" name="Freeform 90"/>
                    <p:cNvSpPr>
                      <a:spLocks/>
                    </p:cNvSpPr>
                    <p:nvPr/>
                  </p:nvSpPr>
                  <p:spPr bwMode="auto">
                    <a:xfrm>
                      <a:off x="4694" y="3475"/>
                      <a:ext cx="136" cy="318"/>
                    </a:xfrm>
                    <a:custGeom>
                      <a:avLst/>
                      <a:gdLst/>
                      <a:ahLst/>
                      <a:cxnLst>
                        <a:cxn ang="0">
                          <a:pos x="136" y="0"/>
                        </a:cxn>
                        <a:cxn ang="0">
                          <a:pos x="46" y="137"/>
                        </a:cxn>
                        <a:cxn ang="0">
                          <a:pos x="0" y="318"/>
                        </a:cxn>
                      </a:cxnLst>
                      <a:rect l="0" t="0" r="r" b="b"/>
                      <a:pathLst>
                        <a:path w="136" h="318">
                          <a:moveTo>
                            <a:pt x="136" y="0"/>
                          </a:moveTo>
                          <a:cubicBezTo>
                            <a:pt x="102" y="42"/>
                            <a:pt x="69" y="84"/>
                            <a:pt x="46" y="137"/>
                          </a:cubicBezTo>
                          <a:cubicBezTo>
                            <a:pt x="23" y="190"/>
                            <a:pt x="11" y="254"/>
                            <a:pt x="0" y="318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531" name="Freeform 91"/>
                    <p:cNvSpPr>
                      <a:spLocks/>
                    </p:cNvSpPr>
                    <p:nvPr/>
                  </p:nvSpPr>
                  <p:spPr bwMode="auto">
                    <a:xfrm>
                      <a:off x="4736" y="3480"/>
                      <a:ext cx="88" cy="336"/>
                    </a:xfrm>
                    <a:custGeom>
                      <a:avLst/>
                      <a:gdLst/>
                      <a:ahLst/>
                      <a:cxnLst>
                        <a:cxn ang="0">
                          <a:pos x="88" y="0"/>
                        </a:cxn>
                        <a:cxn ang="0">
                          <a:pos x="16" y="200"/>
                        </a:cxn>
                        <a:cxn ang="0">
                          <a:pos x="0" y="336"/>
                        </a:cxn>
                      </a:cxnLst>
                      <a:rect l="0" t="0" r="r" b="b"/>
                      <a:pathLst>
                        <a:path w="88" h="336">
                          <a:moveTo>
                            <a:pt x="88" y="0"/>
                          </a:moveTo>
                          <a:cubicBezTo>
                            <a:pt x="76" y="33"/>
                            <a:pt x="31" y="144"/>
                            <a:pt x="16" y="200"/>
                          </a:cubicBezTo>
                          <a:cubicBezTo>
                            <a:pt x="1" y="256"/>
                            <a:pt x="3" y="308"/>
                            <a:pt x="0" y="336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517" name="Group 92"/>
                <p:cNvGrpSpPr>
                  <a:grpSpLocks/>
                </p:cNvGrpSpPr>
                <p:nvPr/>
              </p:nvGrpSpPr>
              <p:grpSpPr bwMode="auto">
                <a:xfrm rot="-519260">
                  <a:off x="4915" y="2704"/>
                  <a:ext cx="272" cy="205"/>
                  <a:chOff x="4694" y="3475"/>
                  <a:chExt cx="363" cy="432"/>
                </a:xfrm>
              </p:grpSpPr>
              <p:grpSp>
                <p:nvGrpSpPr>
                  <p:cNvPr id="518" name="Group 93"/>
                  <p:cNvGrpSpPr>
                    <a:grpSpLocks/>
                  </p:cNvGrpSpPr>
                  <p:nvPr/>
                </p:nvGrpSpPr>
                <p:grpSpPr bwMode="auto">
                  <a:xfrm>
                    <a:off x="4694" y="3475"/>
                    <a:ext cx="136" cy="341"/>
                    <a:chOff x="4694" y="3475"/>
                    <a:chExt cx="136" cy="341"/>
                  </a:xfrm>
                </p:grpSpPr>
                <p:sp>
                  <p:nvSpPr>
                    <p:cNvPr id="525" name="Freeform 94"/>
                    <p:cNvSpPr>
                      <a:spLocks/>
                    </p:cNvSpPr>
                    <p:nvPr/>
                  </p:nvSpPr>
                  <p:spPr bwMode="auto">
                    <a:xfrm>
                      <a:off x="4694" y="3475"/>
                      <a:ext cx="136" cy="318"/>
                    </a:xfrm>
                    <a:custGeom>
                      <a:avLst/>
                      <a:gdLst/>
                      <a:ahLst/>
                      <a:cxnLst>
                        <a:cxn ang="0">
                          <a:pos x="136" y="0"/>
                        </a:cxn>
                        <a:cxn ang="0">
                          <a:pos x="46" y="137"/>
                        </a:cxn>
                        <a:cxn ang="0">
                          <a:pos x="0" y="318"/>
                        </a:cxn>
                      </a:cxnLst>
                      <a:rect l="0" t="0" r="r" b="b"/>
                      <a:pathLst>
                        <a:path w="136" h="318">
                          <a:moveTo>
                            <a:pt x="136" y="0"/>
                          </a:moveTo>
                          <a:cubicBezTo>
                            <a:pt x="102" y="42"/>
                            <a:pt x="69" y="84"/>
                            <a:pt x="46" y="137"/>
                          </a:cubicBezTo>
                          <a:cubicBezTo>
                            <a:pt x="23" y="190"/>
                            <a:pt x="11" y="254"/>
                            <a:pt x="0" y="318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526" name="Freeform 95"/>
                    <p:cNvSpPr>
                      <a:spLocks/>
                    </p:cNvSpPr>
                    <p:nvPr/>
                  </p:nvSpPr>
                  <p:spPr bwMode="auto">
                    <a:xfrm>
                      <a:off x="4736" y="3480"/>
                      <a:ext cx="88" cy="336"/>
                    </a:xfrm>
                    <a:custGeom>
                      <a:avLst/>
                      <a:gdLst/>
                      <a:ahLst/>
                      <a:cxnLst>
                        <a:cxn ang="0">
                          <a:pos x="88" y="0"/>
                        </a:cxn>
                        <a:cxn ang="0">
                          <a:pos x="16" y="200"/>
                        </a:cxn>
                        <a:cxn ang="0">
                          <a:pos x="0" y="336"/>
                        </a:cxn>
                      </a:cxnLst>
                      <a:rect l="0" t="0" r="r" b="b"/>
                      <a:pathLst>
                        <a:path w="88" h="336">
                          <a:moveTo>
                            <a:pt x="88" y="0"/>
                          </a:moveTo>
                          <a:cubicBezTo>
                            <a:pt x="76" y="33"/>
                            <a:pt x="31" y="144"/>
                            <a:pt x="16" y="200"/>
                          </a:cubicBezTo>
                          <a:cubicBezTo>
                            <a:pt x="1" y="256"/>
                            <a:pt x="3" y="308"/>
                            <a:pt x="0" y="336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519" name="Group 96"/>
                  <p:cNvGrpSpPr>
                    <a:grpSpLocks/>
                  </p:cNvGrpSpPr>
                  <p:nvPr/>
                </p:nvGrpSpPr>
                <p:grpSpPr bwMode="auto">
                  <a:xfrm rot="451181">
                    <a:off x="4785" y="3521"/>
                    <a:ext cx="136" cy="341"/>
                    <a:chOff x="4694" y="3475"/>
                    <a:chExt cx="136" cy="341"/>
                  </a:xfrm>
                </p:grpSpPr>
                <p:sp>
                  <p:nvSpPr>
                    <p:cNvPr id="523" name="Freeform 97"/>
                    <p:cNvSpPr>
                      <a:spLocks/>
                    </p:cNvSpPr>
                    <p:nvPr/>
                  </p:nvSpPr>
                  <p:spPr bwMode="auto">
                    <a:xfrm>
                      <a:off x="4694" y="3475"/>
                      <a:ext cx="136" cy="318"/>
                    </a:xfrm>
                    <a:custGeom>
                      <a:avLst/>
                      <a:gdLst/>
                      <a:ahLst/>
                      <a:cxnLst>
                        <a:cxn ang="0">
                          <a:pos x="136" y="0"/>
                        </a:cxn>
                        <a:cxn ang="0">
                          <a:pos x="46" y="137"/>
                        </a:cxn>
                        <a:cxn ang="0">
                          <a:pos x="0" y="318"/>
                        </a:cxn>
                      </a:cxnLst>
                      <a:rect l="0" t="0" r="r" b="b"/>
                      <a:pathLst>
                        <a:path w="136" h="318">
                          <a:moveTo>
                            <a:pt x="136" y="0"/>
                          </a:moveTo>
                          <a:cubicBezTo>
                            <a:pt x="102" y="42"/>
                            <a:pt x="69" y="84"/>
                            <a:pt x="46" y="137"/>
                          </a:cubicBezTo>
                          <a:cubicBezTo>
                            <a:pt x="23" y="190"/>
                            <a:pt x="11" y="254"/>
                            <a:pt x="0" y="318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524" name="Freeform 98"/>
                    <p:cNvSpPr>
                      <a:spLocks/>
                    </p:cNvSpPr>
                    <p:nvPr/>
                  </p:nvSpPr>
                  <p:spPr bwMode="auto">
                    <a:xfrm>
                      <a:off x="4736" y="3480"/>
                      <a:ext cx="88" cy="336"/>
                    </a:xfrm>
                    <a:custGeom>
                      <a:avLst/>
                      <a:gdLst/>
                      <a:ahLst/>
                      <a:cxnLst>
                        <a:cxn ang="0">
                          <a:pos x="88" y="0"/>
                        </a:cxn>
                        <a:cxn ang="0">
                          <a:pos x="16" y="200"/>
                        </a:cxn>
                        <a:cxn ang="0">
                          <a:pos x="0" y="336"/>
                        </a:cxn>
                      </a:cxnLst>
                      <a:rect l="0" t="0" r="r" b="b"/>
                      <a:pathLst>
                        <a:path w="88" h="336">
                          <a:moveTo>
                            <a:pt x="88" y="0"/>
                          </a:moveTo>
                          <a:cubicBezTo>
                            <a:pt x="76" y="33"/>
                            <a:pt x="31" y="144"/>
                            <a:pt x="16" y="200"/>
                          </a:cubicBezTo>
                          <a:cubicBezTo>
                            <a:pt x="1" y="256"/>
                            <a:pt x="3" y="308"/>
                            <a:pt x="0" y="336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520" name="Group 99"/>
                  <p:cNvGrpSpPr>
                    <a:grpSpLocks/>
                  </p:cNvGrpSpPr>
                  <p:nvPr/>
                </p:nvGrpSpPr>
                <p:grpSpPr bwMode="auto">
                  <a:xfrm rot="1557406">
                    <a:off x="4921" y="3566"/>
                    <a:ext cx="136" cy="341"/>
                    <a:chOff x="4694" y="3475"/>
                    <a:chExt cx="136" cy="341"/>
                  </a:xfrm>
                </p:grpSpPr>
                <p:sp>
                  <p:nvSpPr>
                    <p:cNvPr id="521" name="Freeform 100"/>
                    <p:cNvSpPr>
                      <a:spLocks/>
                    </p:cNvSpPr>
                    <p:nvPr/>
                  </p:nvSpPr>
                  <p:spPr bwMode="auto">
                    <a:xfrm>
                      <a:off x="4694" y="3475"/>
                      <a:ext cx="136" cy="318"/>
                    </a:xfrm>
                    <a:custGeom>
                      <a:avLst/>
                      <a:gdLst/>
                      <a:ahLst/>
                      <a:cxnLst>
                        <a:cxn ang="0">
                          <a:pos x="136" y="0"/>
                        </a:cxn>
                        <a:cxn ang="0">
                          <a:pos x="46" y="137"/>
                        </a:cxn>
                        <a:cxn ang="0">
                          <a:pos x="0" y="318"/>
                        </a:cxn>
                      </a:cxnLst>
                      <a:rect l="0" t="0" r="r" b="b"/>
                      <a:pathLst>
                        <a:path w="136" h="318">
                          <a:moveTo>
                            <a:pt x="136" y="0"/>
                          </a:moveTo>
                          <a:cubicBezTo>
                            <a:pt x="102" y="42"/>
                            <a:pt x="69" y="84"/>
                            <a:pt x="46" y="137"/>
                          </a:cubicBezTo>
                          <a:cubicBezTo>
                            <a:pt x="23" y="190"/>
                            <a:pt x="11" y="254"/>
                            <a:pt x="0" y="318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522" name="Freeform 101"/>
                    <p:cNvSpPr>
                      <a:spLocks/>
                    </p:cNvSpPr>
                    <p:nvPr/>
                  </p:nvSpPr>
                  <p:spPr bwMode="auto">
                    <a:xfrm>
                      <a:off x="4736" y="3480"/>
                      <a:ext cx="88" cy="336"/>
                    </a:xfrm>
                    <a:custGeom>
                      <a:avLst/>
                      <a:gdLst/>
                      <a:ahLst/>
                      <a:cxnLst>
                        <a:cxn ang="0">
                          <a:pos x="88" y="0"/>
                        </a:cxn>
                        <a:cxn ang="0">
                          <a:pos x="16" y="200"/>
                        </a:cxn>
                        <a:cxn ang="0">
                          <a:pos x="0" y="336"/>
                        </a:cxn>
                      </a:cxnLst>
                      <a:rect l="0" t="0" r="r" b="b"/>
                      <a:pathLst>
                        <a:path w="88" h="336">
                          <a:moveTo>
                            <a:pt x="88" y="0"/>
                          </a:moveTo>
                          <a:cubicBezTo>
                            <a:pt x="76" y="33"/>
                            <a:pt x="31" y="144"/>
                            <a:pt x="16" y="200"/>
                          </a:cubicBezTo>
                          <a:cubicBezTo>
                            <a:pt x="1" y="256"/>
                            <a:pt x="3" y="308"/>
                            <a:pt x="0" y="336"/>
                          </a:cubicBezTo>
                        </a:path>
                      </a:pathLst>
                    </a:custGeom>
                    <a:solidFill>
                      <a:srgbClr val="66FF66"/>
                    </a:solidFill>
                    <a:ln w="28575" cap="flat" cmpd="sng">
                      <a:solidFill>
                        <a:srgbClr val="33CC33"/>
                      </a:solidFill>
                      <a:prstDash val="solid"/>
                      <a:round/>
                      <a:headEnd type="none" w="sm" len="sm"/>
                      <a:tailEnd type="none" w="sm" len="sm"/>
                    </a:ln>
                    <a:effectLst/>
                  </p:spPr>
                  <p:txBody>
                    <a:bodyPr wrap="none"/>
                    <a:lstStyle/>
                    <a:p>
                      <a:endParaRPr lang="ru-RU"/>
                    </a:p>
                  </p:txBody>
                </p:sp>
              </p:grpSp>
            </p:grpSp>
          </p:grpSp>
        </p:grpSp>
        <p:grpSp>
          <p:nvGrpSpPr>
            <p:cNvPr id="14" name="Group 102"/>
            <p:cNvGrpSpPr>
              <a:grpSpLocks/>
            </p:cNvGrpSpPr>
            <p:nvPr/>
          </p:nvGrpSpPr>
          <p:grpSpPr bwMode="auto">
            <a:xfrm>
              <a:off x="-9" y="3123"/>
              <a:ext cx="104" cy="52"/>
              <a:chOff x="2199" y="3091"/>
              <a:chExt cx="432" cy="140"/>
            </a:xfrm>
          </p:grpSpPr>
          <p:sp>
            <p:nvSpPr>
              <p:cNvPr id="512" name="Freeform 103"/>
              <p:cNvSpPr>
                <a:spLocks/>
              </p:cNvSpPr>
              <p:nvPr/>
            </p:nvSpPr>
            <p:spPr bwMode="auto">
              <a:xfrm>
                <a:off x="2199" y="3091"/>
                <a:ext cx="204" cy="140"/>
              </a:xfrm>
              <a:custGeom>
                <a:avLst/>
                <a:gdLst/>
                <a:ahLst/>
                <a:cxnLst>
                  <a:cxn ang="0">
                    <a:pos x="17" y="157"/>
                  </a:cxn>
                  <a:cxn ang="0">
                    <a:pos x="225" y="13"/>
                  </a:cxn>
                  <a:cxn ang="0">
                    <a:pos x="353" y="77"/>
                  </a:cxn>
                  <a:cxn ang="0">
                    <a:pos x="241" y="117"/>
                  </a:cxn>
                  <a:cxn ang="0">
                    <a:pos x="121" y="221"/>
                  </a:cxn>
                  <a:cxn ang="0">
                    <a:pos x="17" y="157"/>
                  </a:cxn>
                </a:cxnLst>
                <a:rect l="0" t="0" r="r" b="b"/>
                <a:pathLst>
                  <a:path w="356" h="228">
                    <a:moveTo>
                      <a:pt x="17" y="157"/>
                    </a:moveTo>
                    <a:cubicBezTo>
                      <a:pt x="34" y="122"/>
                      <a:pt x="169" y="26"/>
                      <a:pt x="225" y="13"/>
                    </a:cubicBezTo>
                    <a:cubicBezTo>
                      <a:pt x="281" y="0"/>
                      <a:pt x="350" y="60"/>
                      <a:pt x="353" y="77"/>
                    </a:cubicBezTo>
                    <a:cubicBezTo>
                      <a:pt x="356" y="94"/>
                      <a:pt x="280" y="93"/>
                      <a:pt x="241" y="117"/>
                    </a:cubicBezTo>
                    <a:cubicBezTo>
                      <a:pt x="202" y="141"/>
                      <a:pt x="154" y="214"/>
                      <a:pt x="121" y="221"/>
                    </a:cubicBezTo>
                    <a:cubicBezTo>
                      <a:pt x="88" y="228"/>
                      <a:pt x="0" y="192"/>
                      <a:pt x="17" y="157"/>
                    </a:cubicBezTo>
                    <a:close/>
                  </a:path>
                </a:pathLst>
              </a:custGeom>
              <a:solidFill>
                <a:srgbClr val="777777"/>
              </a:solidFill>
              <a:ln w="3175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3" name="Freeform 104"/>
              <p:cNvSpPr>
                <a:spLocks/>
              </p:cNvSpPr>
              <p:nvPr/>
            </p:nvSpPr>
            <p:spPr bwMode="auto">
              <a:xfrm>
                <a:off x="2420" y="3092"/>
                <a:ext cx="211" cy="119"/>
              </a:xfrm>
              <a:custGeom>
                <a:avLst/>
                <a:gdLst/>
                <a:ahLst/>
                <a:cxnLst>
                  <a:cxn ang="0">
                    <a:pos x="67" y="19"/>
                  </a:cxn>
                  <a:cxn ang="0">
                    <a:pos x="19" y="139"/>
                  </a:cxn>
                  <a:cxn ang="0">
                    <a:pos x="179" y="131"/>
                  </a:cxn>
                  <a:cxn ang="0">
                    <a:pos x="315" y="131"/>
                  </a:cxn>
                  <a:cxn ang="0">
                    <a:pos x="267" y="51"/>
                  </a:cxn>
                  <a:cxn ang="0">
                    <a:pos x="203" y="27"/>
                  </a:cxn>
                  <a:cxn ang="0">
                    <a:pos x="67" y="19"/>
                  </a:cxn>
                </a:cxnLst>
                <a:rect l="0" t="0" r="r" b="b"/>
                <a:pathLst>
                  <a:path w="330" h="158">
                    <a:moveTo>
                      <a:pt x="67" y="19"/>
                    </a:moveTo>
                    <a:cubicBezTo>
                      <a:pt x="36" y="38"/>
                      <a:pt x="0" y="120"/>
                      <a:pt x="19" y="139"/>
                    </a:cubicBezTo>
                    <a:cubicBezTo>
                      <a:pt x="38" y="158"/>
                      <a:pt x="130" y="132"/>
                      <a:pt x="179" y="131"/>
                    </a:cubicBezTo>
                    <a:cubicBezTo>
                      <a:pt x="228" y="130"/>
                      <a:pt x="300" y="144"/>
                      <a:pt x="315" y="131"/>
                    </a:cubicBezTo>
                    <a:cubicBezTo>
                      <a:pt x="330" y="118"/>
                      <a:pt x="286" y="68"/>
                      <a:pt x="267" y="51"/>
                    </a:cubicBezTo>
                    <a:cubicBezTo>
                      <a:pt x="248" y="34"/>
                      <a:pt x="234" y="30"/>
                      <a:pt x="203" y="27"/>
                    </a:cubicBezTo>
                    <a:cubicBezTo>
                      <a:pt x="172" y="24"/>
                      <a:pt x="98" y="0"/>
                      <a:pt x="67" y="19"/>
                    </a:cubicBezTo>
                    <a:close/>
                  </a:path>
                </a:pathLst>
              </a:custGeom>
              <a:solidFill>
                <a:srgbClr val="777777"/>
              </a:solidFill>
              <a:ln w="3175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5" name="Group 105"/>
            <p:cNvGrpSpPr>
              <a:grpSpLocks/>
            </p:cNvGrpSpPr>
            <p:nvPr/>
          </p:nvGrpSpPr>
          <p:grpSpPr bwMode="auto">
            <a:xfrm>
              <a:off x="-9" y="3059"/>
              <a:ext cx="104" cy="52"/>
              <a:chOff x="2199" y="3091"/>
              <a:chExt cx="432" cy="140"/>
            </a:xfrm>
          </p:grpSpPr>
          <p:sp>
            <p:nvSpPr>
              <p:cNvPr id="510" name="Freeform 106"/>
              <p:cNvSpPr>
                <a:spLocks/>
              </p:cNvSpPr>
              <p:nvPr/>
            </p:nvSpPr>
            <p:spPr bwMode="auto">
              <a:xfrm>
                <a:off x="2199" y="3091"/>
                <a:ext cx="204" cy="140"/>
              </a:xfrm>
              <a:custGeom>
                <a:avLst/>
                <a:gdLst/>
                <a:ahLst/>
                <a:cxnLst>
                  <a:cxn ang="0">
                    <a:pos x="17" y="157"/>
                  </a:cxn>
                  <a:cxn ang="0">
                    <a:pos x="225" y="13"/>
                  </a:cxn>
                  <a:cxn ang="0">
                    <a:pos x="353" y="77"/>
                  </a:cxn>
                  <a:cxn ang="0">
                    <a:pos x="241" y="117"/>
                  </a:cxn>
                  <a:cxn ang="0">
                    <a:pos x="121" y="221"/>
                  </a:cxn>
                  <a:cxn ang="0">
                    <a:pos x="17" y="157"/>
                  </a:cxn>
                </a:cxnLst>
                <a:rect l="0" t="0" r="r" b="b"/>
                <a:pathLst>
                  <a:path w="356" h="228">
                    <a:moveTo>
                      <a:pt x="17" y="157"/>
                    </a:moveTo>
                    <a:cubicBezTo>
                      <a:pt x="34" y="122"/>
                      <a:pt x="169" y="26"/>
                      <a:pt x="225" y="13"/>
                    </a:cubicBezTo>
                    <a:cubicBezTo>
                      <a:pt x="281" y="0"/>
                      <a:pt x="350" y="60"/>
                      <a:pt x="353" y="77"/>
                    </a:cubicBezTo>
                    <a:cubicBezTo>
                      <a:pt x="356" y="94"/>
                      <a:pt x="280" y="93"/>
                      <a:pt x="241" y="117"/>
                    </a:cubicBezTo>
                    <a:cubicBezTo>
                      <a:pt x="202" y="141"/>
                      <a:pt x="154" y="214"/>
                      <a:pt x="121" y="221"/>
                    </a:cubicBezTo>
                    <a:cubicBezTo>
                      <a:pt x="88" y="228"/>
                      <a:pt x="0" y="192"/>
                      <a:pt x="17" y="157"/>
                    </a:cubicBezTo>
                    <a:close/>
                  </a:path>
                </a:pathLst>
              </a:custGeom>
              <a:solidFill>
                <a:srgbClr val="777777"/>
              </a:solidFill>
              <a:ln w="3175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1" name="Freeform 107"/>
              <p:cNvSpPr>
                <a:spLocks/>
              </p:cNvSpPr>
              <p:nvPr/>
            </p:nvSpPr>
            <p:spPr bwMode="auto">
              <a:xfrm>
                <a:off x="2420" y="3092"/>
                <a:ext cx="211" cy="119"/>
              </a:xfrm>
              <a:custGeom>
                <a:avLst/>
                <a:gdLst/>
                <a:ahLst/>
                <a:cxnLst>
                  <a:cxn ang="0">
                    <a:pos x="67" y="19"/>
                  </a:cxn>
                  <a:cxn ang="0">
                    <a:pos x="19" y="139"/>
                  </a:cxn>
                  <a:cxn ang="0">
                    <a:pos x="179" y="131"/>
                  </a:cxn>
                  <a:cxn ang="0">
                    <a:pos x="315" y="131"/>
                  </a:cxn>
                  <a:cxn ang="0">
                    <a:pos x="267" y="51"/>
                  </a:cxn>
                  <a:cxn ang="0">
                    <a:pos x="203" y="27"/>
                  </a:cxn>
                  <a:cxn ang="0">
                    <a:pos x="67" y="19"/>
                  </a:cxn>
                </a:cxnLst>
                <a:rect l="0" t="0" r="r" b="b"/>
                <a:pathLst>
                  <a:path w="330" h="158">
                    <a:moveTo>
                      <a:pt x="67" y="19"/>
                    </a:moveTo>
                    <a:cubicBezTo>
                      <a:pt x="36" y="38"/>
                      <a:pt x="0" y="120"/>
                      <a:pt x="19" y="139"/>
                    </a:cubicBezTo>
                    <a:cubicBezTo>
                      <a:pt x="38" y="158"/>
                      <a:pt x="130" y="132"/>
                      <a:pt x="179" y="131"/>
                    </a:cubicBezTo>
                    <a:cubicBezTo>
                      <a:pt x="228" y="130"/>
                      <a:pt x="300" y="144"/>
                      <a:pt x="315" y="131"/>
                    </a:cubicBezTo>
                    <a:cubicBezTo>
                      <a:pt x="330" y="118"/>
                      <a:pt x="286" y="68"/>
                      <a:pt x="267" y="51"/>
                    </a:cubicBezTo>
                    <a:cubicBezTo>
                      <a:pt x="248" y="34"/>
                      <a:pt x="234" y="30"/>
                      <a:pt x="203" y="27"/>
                    </a:cubicBezTo>
                    <a:cubicBezTo>
                      <a:pt x="172" y="24"/>
                      <a:pt x="98" y="0"/>
                      <a:pt x="67" y="19"/>
                    </a:cubicBezTo>
                    <a:close/>
                  </a:path>
                </a:pathLst>
              </a:custGeom>
              <a:solidFill>
                <a:srgbClr val="777777"/>
              </a:solidFill>
              <a:ln w="3175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6" name="Group 108"/>
            <p:cNvGrpSpPr>
              <a:grpSpLocks/>
            </p:cNvGrpSpPr>
            <p:nvPr/>
          </p:nvGrpSpPr>
          <p:grpSpPr bwMode="auto">
            <a:xfrm>
              <a:off x="39" y="3019"/>
              <a:ext cx="104" cy="52"/>
              <a:chOff x="2199" y="3091"/>
              <a:chExt cx="432" cy="140"/>
            </a:xfrm>
          </p:grpSpPr>
          <p:sp>
            <p:nvSpPr>
              <p:cNvPr id="508" name="Freeform 109"/>
              <p:cNvSpPr>
                <a:spLocks/>
              </p:cNvSpPr>
              <p:nvPr/>
            </p:nvSpPr>
            <p:spPr bwMode="auto">
              <a:xfrm>
                <a:off x="2199" y="3091"/>
                <a:ext cx="204" cy="140"/>
              </a:xfrm>
              <a:custGeom>
                <a:avLst/>
                <a:gdLst/>
                <a:ahLst/>
                <a:cxnLst>
                  <a:cxn ang="0">
                    <a:pos x="17" y="157"/>
                  </a:cxn>
                  <a:cxn ang="0">
                    <a:pos x="225" y="13"/>
                  </a:cxn>
                  <a:cxn ang="0">
                    <a:pos x="353" y="77"/>
                  </a:cxn>
                  <a:cxn ang="0">
                    <a:pos x="241" y="117"/>
                  </a:cxn>
                  <a:cxn ang="0">
                    <a:pos x="121" y="221"/>
                  </a:cxn>
                  <a:cxn ang="0">
                    <a:pos x="17" y="157"/>
                  </a:cxn>
                </a:cxnLst>
                <a:rect l="0" t="0" r="r" b="b"/>
                <a:pathLst>
                  <a:path w="356" h="228">
                    <a:moveTo>
                      <a:pt x="17" y="157"/>
                    </a:moveTo>
                    <a:cubicBezTo>
                      <a:pt x="34" y="122"/>
                      <a:pt x="169" y="26"/>
                      <a:pt x="225" y="13"/>
                    </a:cubicBezTo>
                    <a:cubicBezTo>
                      <a:pt x="281" y="0"/>
                      <a:pt x="350" y="60"/>
                      <a:pt x="353" y="77"/>
                    </a:cubicBezTo>
                    <a:cubicBezTo>
                      <a:pt x="356" y="94"/>
                      <a:pt x="280" y="93"/>
                      <a:pt x="241" y="117"/>
                    </a:cubicBezTo>
                    <a:cubicBezTo>
                      <a:pt x="202" y="141"/>
                      <a:pt x="154" y="214"/>
                      <a:pt x="121" y="221"/>
                    </a:cubicBezTo>
                    <a:cubicBezTo>
                      <a:pt x="88" y="228"/>
                      <a:pt x="0" y="192"/>
                      <a:pt x="17" y="157"/>
                    </a:cubicBezTo>
                    <a:close/>
                  </a:path>
                </a:pathLst>
              </a:custGeom>
              <a:solidFill>
                <a:srgbClr val="777777"/>
              </a:solidFill>
              <a:ln w="3175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09" name="Freeform 110"/>
              <p:cNvSpPr>
                <a:spLocks/>
              </p:cNvSpPr>
              <p:nvPr/>
            </p:nvSpPr>
            <p:spPr bwMode="auto">
              <a:xfrm>
                <a:off x="2420" y="3092"/>
                <a:ext cx="211" cy="119"/>
              </a:xfrm>
              <a:custGeom>
                <a:avLst/>
                <a:gdLst/>
                <a:ahLst/>
                <a:cxnLst>
                  <a:cxn ang="0">
                    <a:pos x="67" y="19"/>
                  </a:cxn>
                  <a:cxn ang="0">
                    <a:pos x="19" y="139"/>
                  </a:cxn>
                  <a:cxn ang="0">
                    <a:pos x="179" y="131"/>
                  </a:cxn>
                  <a:cxn ang="0">
                    <a:pos x="315" y="131"/>
                  </a:cxn>
                  <a:cxn ang="0">
                    <a:pos x="267" y="51"/>
                  </a:cxn>
                  <a:cxn ang="0">
                    <a:pos x="203" y="27"/>
                  </a:cxn>
                  <a:cxn ang="0">
                    <a:pos x="67" y="19"/>
                  </a:cxn>
                </a:cxnLst>
                <a:rect l="0" t="0" r="r" b="b"/>
                <a:pathLst>
                  <a:path w="330" h="158">
                    <a:moveTo>
                      <a:pt x="67" y="19"/>
                    </a:moveTo>
                    <a:cubicBezTo>
                      <a:pt x="36" y="38"/>
                      <a:pt x="0" y="120"/>
                      <a:pt x="19" y="139"/>
                    </a:cubicBezTo>
                    <a:cubicBezTo>
                      <a:pt x="38" y="158"/>
                      <a:pt x="130" y="132"/>
                      <a:pt x="179" y="131"/>
                    </a:cubicBezTo>
                    <a:cubicBezTo>
                      <a:pt x="228" y="130"/>
                      <a:pt x="300" y="144"/>
                      <a:pt x="315" y="131"/>
                    </a:cubicBezTo>
                    <a:cubicBezTo>
                      <a:pt x="330" y="118"/>
                      <a:pt x="286" y="68"/>
                      <a:pt x="267" y="51"/>
                    </a:cubicBezTo>
                    <a:cubicBezTo>
                      <a:pt x="248" y="34"/>
                      <a:pt x="234" y="30"/>
                      <a:pt x="203" y="27"/>
                    </a:cubicBezTo>
                    <a:cubicBezTo>
                      <a:pt x="172" y="24"/>
                      <a:pt x="98" y="0"/>
                      <a:pt x="67" y="19"/>
                    </a:cubicBezTo>
                    <a:close/>
                  </a:path>
                </a:pathLst>
              </a:custGeom>
              <a:solidFill>
                <a:srgbClr val="777777"/>
              </a:solidFill>
              <a:ln w="3175" cap="flat" cmpd="sng">
                <a:solidFill>
                  <a:srgbClr val="4D4D4D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7" name="Group 111"/>
            <p:cNvGrpSpPr>
              <a:grpSpLocks/>
            </p:cNvGrpSpPr>
            <p:nvPr/>
          </p:nvGrpSpPr>
          <p:grpSpPr bwMode="auto">
            <a:xfrm>
              <a:off x="42" y="2880"/>
              <a:ext cx="5590" cy="859"/>
              <a:chOff x="41" y="2784"/>
              <a:chExt cx="5590" cy="859"/>
            </a:xfrm>
          </p:grpSpPr>
          <p:grpSp>
            <p:nvGrpSpPr>
              <p:cNvPr id="18" name="Group 112"/>
              <p:cNvGrpSpPr>
                <a:grpSpLocks/>
              </p:cNvGrpSpPr>
              <p:nvPr/>
            </p:nvGrpSpPr>
            <p:grpSpPr bwMode="auto">
              <a:xfrm>
                <a:off x="1839" y="3075"/>
                <a:ext cx="216" cy="116"/>
                <a:chOff x="2199" y="3091"/>
                <a:chExt cx="432" cy="140"/>
              </a:xfrm>
            </p:grpSpPr>
            <p:sp>
              <p:nvSpPr>
                <p:cNvPr id="506" name="Freeform 113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507" name="Freeform 114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9" name="Group 115"/>
              <p:cNvGrpSpPr>
                <a:grpSpLocks/>
              </p:cNvGrpSpPr>
              <p:nvPr/>
            </p:nvGrpSpPr>
            <p:grpSpPr bwMode="auto">
              <a:xfrm>
                <a:off x="3551" y="3091"/>
                <a:ext cx="432" cy="140"/>
                <a:chOff x="2199" y="3091"/>
                <a:chExt cx="432" cy="140"/>
              </a:xfrm>
            </p:grpSpPr>
            <p:sp>
              <p:nvSpPr>
                <p:cNvPr id="504" name="Freeform 116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505" name="Freeform 117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20" name="Group 118"/>
              <p:cNvGrpSpPr>
                <a:grpSpLocks/>
              </p:cNvGrpSpPr>
              <p:nvPr/>
            </p:nvGrpSpPr>
            <p:grpSpPr bwMode="auto">
              <a:xfrm rot="10627022">
                <a:off x="618" y="3414"/>
                <a:ext cx="432" cy="140"/>
                <a:chOff x="2199" y="3091"/>
                <a:chExt cx="432" cy="140"/>
              </a:xfrm>
            </p:grpSpPr>
            <p:sp>
              <p:nvSpPr>
                <p:cNvPr id="502" name="Freeform 119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503" name="Freeform 120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21" name="Group 121"/>
              <p:cNvGrpSpPr>
                <a:grpSpLocks/>
              </p:cNvGrpSpPr>
              <p:nvPr/>
            </p:nvGrpSpPr>
            <p:grpSpPr bwMode="auto">
              <a:xfrm>
                <a:off x="2791" y="3027"/>
                <a:ext cx="104" cy="52"/>
                <a:chOff x="2199" y="3091"/>
                <a:chExt cx="432" cy="140"/>
              </a:xfrm>
            </p:grpSpPr>
            <p:sp>
              <p:nvSpPr>
                <p:cNvPr id="500" name="Freeform 122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501" name="Freeform 123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22" name="Group 124"/>
              <p:cNvGrpSpPr>
                <a:grpSpLocks/>
              </p:cNvGrpSpPr>
              <p:nvPr/>
            </p:nvGrpSpPr>
            <p:grpSpPr bwMode="auto">
              <a:xfrm>
                <a:off x="4591" y="2907"/>
                <a:ext cx="104" cy="52"/>
                <a:chOff x="2199" y="3091"/>
                <a:chExt cx="432" cy="140"/>
              </a:xfrm>
            </p:grpSpPr>
            <p:sp>
              <p:nvSpPr>
                <p:cNvPr id="498" name="Freeform 125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99" name="Freeform 126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23" name="Group 127"/>
              <p:cNvGrpSpPr>
                <a:grpSpLocks/>
              </p:cNvGrpSpPr>
              <p:nvPr/>
            </p:nvGrpSpPr>
            <p:grpSpPr bwMode="auto">
              <a:xfrm>
                <a:off x="5272" y="3339"/>
                <a:ext cx="104" cy="52"/>
                <a:chOff x="2199" y="3091"/>
                <a:chExt cx="432" cy="140"/>
              </a:xfrm>
            </p:grpSpPr>
            <p:sp>
              <p:nvSpPr>
                <p:cNvPr id="496" name="Freeform 128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97" name="Freeform 129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24" name="Group 130"/>
              <p:cNvGrpSpPr>
                <a:grpSpLocks/>
              </p:cNvGrpSpPr>
              <p:nvPr/>
            </p:nvGrpSpPr>
            <p:grpSpPr bwMode="auto">
              <a:xfrm>
                <a:off x="5128" y="3371"/>
                <a:ext cx="104" cy="52"/>
                <a:chOff x="2199" y="3091"/>
                <a:chExt cx="432" cy="140"/>
              </a:xfrm>
            </p:grpSpPr>
            <p:sp>
              <p:nvSpPr>
                <p:cNvPr id="494" name="Freeform 131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95" name="Freeform 132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25" name="Group 133"/>
              <p:cNvGrpSpPr>
                <a:grpSpLocks/>
              </p:cNvGrpSpPr>
              <p:nvPr/>
            </p:nvGrpSpPr>
            <p:grpSpPr bwMode="auto">
              <a:xfrm>
                <a:off x="5024" y="3387"/>
                <a:ext cx="104" cy="52"/>
                <a:chOff x="2199" y="3091"/>
                <a:chExt cx="432" cy="140"/>
              </a:xfrm>
            </p:grpSpPr>
            <p:sp>
              <p:nvSpPr>
                <p:cNvPr id="492" name="Freeform 134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93" name="Freeform 135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26" name="Group 136"/>
              <p:cNvGrpSpPr>
                <a:grpSpLocks/>
              </p:cNvGrpSpPr>
              <p:nvPr/>
            </p:nvGrpSpPr>
            <p:grpSpPr bwMode="auto">
              <a:xfrm>
                <a:off x="5024" y="3323"/>
                <a:ext cx="104" cy="52"/>
                <a:chOff x="2199" y="3091"/>
                <a:chExt cx="432" cy="140"/>
              </a:xfrm>
            </p:grpSpPr>
            <p:sp>
              <p:nvSpPr>
                <p:cNvPr id="490" name="Freeform 137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91" name="Freeform 138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27" name="Group 139"/>
              <p:cNvGrpSpPr>
                <a:grpSpLocks/>
              </p:cNvGrpSpPr>
              <p:nvPr/>
            </p:nvGrpSpPr>
            <p:grpSpPr bwMode="auto">
              <a:xfrm>
                <a:off x="5072" y="3283"/>
                <a:ext cx="104" cy="52"/>
                <a:chOff x="2199" y="3091"/>
                <a:chExt cx="432" cy="140"/>
              </a:xfrm>
            </p:grpSpPr>
            <p:sp>
              <p:nvSpPr>
                <p:cNvPr id="488" name="Freeform 140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89" name="Freeform 141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28" name="Group 142"/>
              <p:cNvGrpSpPr>
                <a:grpSpLocks/>
              </p:cNvGrpSpPr>
              <p:nvPr/>
            </p:nvGrpSpPr>
            <p:grpSpPr bwMode="auto">
              <a:xfrm>
                <a:off x="5112" y="3267"/>
                <a:ext cx="104" cy="52"/>
                <a:chOff x="2199" y="3091"/>
                <a:chExt cx="432" cy="140"/>
              </a:xfrm>
            </p:grpSpPr>
            <p:sp>
              <p:nvSpPr>
                <p:cNvPr id="486" name="Freeform 143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87" name="Freeform 144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29" name="Group 145"/>
              <p:cNvGrpSpPr>
                <a:grpSpLocks/>
              </p:cNvGrpSpPr>
              <p:nvPr/>
            </p:nvGrpSpPr>
            <p:grpSpPr bwMode="auto">
              <a:xfrm>
                <a:off x="5160" y="3243"/>
                <a:ext cx="104" cy="52"/>
                <a:chOff x="2199" y="3091"/>
                <a:chExt cx="432" cy="140"/>
              </a:xfrm>
            </p:grpSpPr>
            <p:sp>
              <p:nvSpPr>
                <p:cNvPr id="484" name="Freeform 146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85" name="Freeform 147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30" name="Group 148"/>
              <p:cNvGrpSpPr>
                <a:grpSpLocks/>
              </p:cNvGrpSpPr>
              <p:nvPr/>
            </p:nvGrpSpPr>
            <p:grpSpPr bwMode="auto">
              <a:xfrm>
                <a:off x="5288" y="3195"/>
                <a:ext cx="104" cy="52"/>
                <a:chOff x="2199" y="3091"/>
                <a:chExt cx="432" cy="140"/>
              </a:xfrm>
            </p:grpSpPr>
            <p:sp>
              <p:nvSpPr>
                <p:cNvPr id="482" name="Freeform 149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83" name="Freeform 150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31" name="Group 151"/>
              <p:cNvGrpSpPr>
                <a:grpSpLocks/>
              </p:cNvGrpSpPr>
              <p:nvPr/>
            </p:nvGrpSpPr>
            <p:grpSpPr bwMode="auto">
              <a:xfrm>
                <a:off x="4656" y="3283"/>
                <a:ext cx="104" cy="52"/>
                <a:chOff x="2199" y="3091"/>
                <a:chExt cx="432" cy="140"/>
              </a:xfrm>
            </p:grpSpPr>
            <p:sp>
              <p:nvSpPr>
                <p:cNvPr id="480" name="Freeform 152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81" name="Freeform 153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32" name="Group 154"/>
              <p:cNvGrpSpPr>
                <a:grpSpLocks/>
              </p:cNvGrpSpPr>
              <p:nvPr/>
            </p:nvGrpSpPr>
            <p:grpSpPr bwMode="auto">
              <a:xfrm>
                <a:off x="5488" y="3195"/>
                <a:ext cx="104" cy="52"/>
                <a:chOff x="2199" y="3091"/>
                <a:chExt cx="432" cy="140"/>
              </a:xfrm>
            </p:grpSpPr>
            <p:sp>
              <p:nvSpPr>
                <p:cNvPr id="478" name="Freeform 155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79" name="Freeform 156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33" name="Group 157"/>
              <p:cNvGrpSpPr>
                <a:grpSpLocks/>
              </p:cNvGrpSpPr>
              <p:nvPr/>
            </p:nvGrpSpPr>
            <p:grpSpPr bwMode="auto">
              <a:xfrm>
                <a:off x="5175" y="2955"/>
                <a:ext cx="104" cy="52"/>
                <a:chOff x="2199" y="3091"/>
                <a:chExt cx="432" cy="140"/>
              </a:xfrm>
            </p:grpSpPr>
            <p:sp>
              <p:nvSpPr>
                <p:cNvPr id="476" name="Freeform 158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77" name="Freeform 159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34" name="Group 160"/>
              <p:cNvGrpSpPr>
                <a:grpSpLocks/>
              </p:cNvGrpSpPr>
              <p:nvPr/>
            </p:nvGrpSpPr>
            <p:grpSpPr bwMode="auto">
              <a:xfrm>
                <a:off x="5375" y="2955"/>
                <a:ext cx="104" cy="52"/>
                <a:chOff x="2199" y="3091"/>
                <a:chExt cx="432" cy="140"/>
              </a:xfrm>
            </p:grpSpPr>
            <p:sp>
              <p:nvSpPr>
                <p:cNvPr id="474" name="Freeform 161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75" name="Freeform 162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35" name="Group 163"/>
              <p:cNvGrpSpPr>
                <a:grpSpLocks/>
              </p:cNvGrpSpPr>
              <p:nvPr/>
            </p:nvGrpSpPr>
            <p:grpSpPr bwMode="auto">
              <a:xfrm>
                <a:off x="2280" y="3176"/>
                <a:ext cx="119" cy="53"/>
                <a:chOff x="2199" y="3091"/>
                <a:chExt cx="432" cy="140"/>
              </a:xfrm>
            </p:grpSpPr>
            <p:sp>
              <p:nvSpPr>
                <p:cNvPr id="472" name="Freeform 164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73" name="Freeform 165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36" name="Group 166"/>
              <p:cNvGrpSpPr>
                <a:grpSpLocks/>
              </p:cNvGrpSpPr>
              <p:nvPr/>
            </p:nvGrpSpPr>
            <p:grpSpPr bwMode="auto">
              <a:xfrm>
                <a:off x="1672" y="3192"/>
                <a:ext cx="104" cy="52"/>
                <a:chOff x="2199" y="3091"/>
                <a:chExt cx="432" cy="140"/>
              </a:xfrm>
            </p:grpSpPr>
            <p:sp>
              <p:nvSpPr>
                <p:cNvPr id="470" name="Freeform 167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71" name="Freeform 168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37" name="Group 169"/>
              <p:cNvGrpSpPr>
                <a:grpSpLocks/>
              </p:cNvGrpSpPr>
              <p:nvPr/>
            </p:nvGrpSpPr>
            <p:grpSpPr bwMode="auto">
              <a:xfrm>
                <a:off x="1568" y="3208"/>
                <a:ext cx="104" cy="52"/>
                <a:chOff x="2199" y="3091"/>
                <a:chExt cx="432" cy="140"/>
              </a:xfrm>
            </p:grpSpPr>
            <p:sp>
              <p:nvSpPr>
                <p:cNvPr id="468" name="Freeform 170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69" name="Freeform 171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38" name="Group 172"/>
              <p:cNvGrpSpPr>
                <a:grpSpLocks/>
              </p:cNvGrpSpPr>
              <p:nvPr/>
            </p:nvGrpSpPr>
            <p:grpSpPr bwMode="auto">
              <a:xfrm>
                <a:off x="1568" y="3144"/>
                <a:ext cx="104" cy="52"/>
                <a:chOff x="2199" y="3091"/>
                <a:chExt cx="432" cy="140"/>
              </a:xfrm>
            </p:grpSpPr>
            <p:sp>
              <p:nvSpPr>
                <p:cNvPr id="466" name="Freeform 173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67" name="Freeform 174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39" name="Group 175"/>
              <p:cNvGrpSpPr>
                <a:grpSpLocks/>
              </p:cNvGrpSpPr>
              <p:nvPr/>
            </p:nvGrpSpPr>
            <p:grpSpPr bwMode="auto">
              <a:xfrm>
                <a:off x="1616" y="3104"/>
                <a:ext cx="104" cy="52"/>
                <a:chOff x="2199" y="3091"/>
                <a:chExt cx="432" cy="140"/>
              </a:xfrm>
            </p:grpSpPr>
            <p:sp>
              <p:nvSpPr>
                <p:cNvPr id="464" name="Freeform 176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65" name="Freeform 177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40" name="Group 178"/>
              <p:cNvGrpSpPr>
                <a:grpSpLocks/>
              </p:cNvGrpSpPr>
              <p:nvPr/>
            </p:nvGrpSpPr>
            <p:grpSpPr bwMode="auto">
              <a:xfrm>
                <a:off x="1656" y="3088"/>
                <a:ext cx="104" cy="52"/>
                <a:chOff x="2199" y="3091"/>
                <a:chExt cx="432" cy="140"/>
              </a:xfrm>
            </p:grpSpPr>
            <p:sp>
              <p:nvSpPr>
                <p:cNvPr id="462" name="Freeform 179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63" name="Freeform 180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41" name="Group 181"/>
              <p:cNvGrpSpPr>
                <a:grpSpLocks/>
              </p:cNvGrpSpPr>
              <p:nvPr/>
            </p:nvGrpSpPr>
            <p:grpSpPr bwMode="auto">
              <a:xfrm>
                <a:off x="2168" y="3080"/>
                <a:ext cx="119" cy="53"/>
                <a:chOff x="2199" y="3091"/>
                <a:chExt cx="432" cy="140"/>
              </a:xfrm>
            </p:grpSpPr>
            <p:sp>
              <p:nvSpPr>
                <p:cNvPr id="460" name="Freeform 182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61" name="Freeform 183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42" name="Group 184"/>
              <p:cNvGrpSpPr>
                <a:grpSpLocks/>
              </p:cNvGrpSpPr>
              <p:nvPr/>
            </p:nvGrpSpPr>
            <p:grpSpPr bwMode="auto">
              <a:xfrm>
                <a:off x="2296" y="3032"/>
                <a:ext cx="119" cy="53"/>
                <a:chOff x="2199" y="3091"/>
                <a:chExt cx="432" cy="140"/>
              </a:xfrm>
            </p:grpSpPr>
            <p:sp>
              <p:nvSpPr>
                <p:cNvPr id="458" name="Freeform 185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59" name="Freeform 186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43" name="Group 187"/>
              <p:cNvGrpSpPr>
                <a:grpSpLocks/>
              </p:cNvGrpSpPr>
              <p:nvPr/>
            </p:nvGrpSpPr>
            <p:grpSpPr bwMode="auto">
              <a:xfrm>
                <a:off x="1456" y="3168"/>
                <a:ext cx="104" cy="52"/>
                <a:chOff x="2199" y="3091"/>
                <a:chExt cx="432" cy="140"/>
              </a:xfrm>
            </p:grpSpPr>
            <p:sp>
              <p:nvSpPr>
                <p:cNvPr id="456" name="Freeform 188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57" name="Freeform 189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44" name="Group 190"/>
              <p:cNvGrpSpPr>
                <a:grpSpLocks/>
              </p:cNvGrpSpPr>
              <p:nvPr/>
            </p:nvGrpSpPr>
            <p:grpSpPr bwMode="auto">
              <a:xfrm>
                <a:off x="1312" y="3200"/>
                <a:ext cx="104" cy="52"/>
                <a:chOff x="2199" y="3091"/>
                <a:chExt cx="432" cy="140"/>
              </a:xfrm>
            </p:grpSpPr>
            <p:sp>
              <p:nvSpPr>
                <p:cNvPr id="454" name="Freeform 191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55" name="Freeform 192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45" name="Group 193"/>
              <p:cNvGrpSpPr>
                <a:grpSpLocks/>
              </p:cNvGrpSpPr>
              <p:nvPr/>
            </p:nvGrpSpPr>
            <p:grpSpPr bwMode="auto">
              <a:xfrm>
                <a:off x="1208" y="3216"/>
                <a:ext cx="104" cy="52"/>
                <a:chOff x="2199" y="3091"/>
                <a:chExt cx="432" cy="140"/>
              </a:xfrm>
            </p:grpSpPr>
            <p:sp>
              <p:nvSpPr>
                <p:cNvPr id="452" name="Freeform 194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53" name="Freeform 195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46" name="Group 196"/>
              <p:cNvGrpSpPr>
                <a:grpSpLocks/>
              </p:cNvGrpSpPr>
              <p:nvPr/>
            </p:nvGrpSpPr>
            <p:grpSpPr bwMode="auto">
              <a:xfrm>
                <a:off x="1208" y="3152"/>
                <a:ext cx="104" cy="52"/>
                <a:chOff x="2199" y="3091"/>
                <a:chExt cx="432" cy="140"/>
              </a:xfrm>
            </p:grpSpPr>
            <p:sp>
              <p:nvSpPr>
                <p:cNvPr id="450" name="Freeform 197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51" name="Freeform 198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47" name="Group 199"/>
              <p:cNvGrpSpPr>
                <a:grpSpLocks/>
              </p:cNvGrpSpPr>
              <p:nvPr/>
            </p:nvGrpSpPr>
            <p:grpSpPr bwMode="auto">
              <a:xfrm>
                <a:off x="1256" y="3112"/>
                <a:ext cx="104" cy="52"/>
                <a:chOff x="2199" y="3091"/>
                <a:chExt cx="432" cy="140"/>
              </a:xfrm>
            </p:grpSpPr>
            <p:sp>
              <p:nvSpPr>
                <p:cNvPr id="448" name="Freeform 200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49" name="Freeform 201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48" name="Group 202"/>
              <p:cNvGrpSpPr>
                <a:grpSpLocks/>
              </p:cNvGrpSpPr>
              <p:nvPr/>
            </p:nvGrpSpPr>
            <p:grpSpPr bwMode="auto">
              <a:xfrm>
                <a:off x="1296" y="3096"/>
                <a:ext cx="104" cy="52"/>
                <a:chOff x="2199" y="3091"/>
                <a:chExt cx="432" cy="140"/>
              </a:xfrm>
            </p:grpSpPr>
            <p:sp>
              <p:nvSpPr>
                <p:cNvPr id="446" name="Freeform 203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47" name="Freeform 204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49" name="Group 205"/>
              <p:cNvGrpSpPr>
                <a:grpSpLocks/>
              </p:cNvGrpSpPr>
              <p:nvPr/>
            </p:nvGrpSpPr>
            <p:grpSpPr bwMode="auto">
              <a:xfrm>
                <a:off x="1344" y="3072"/>
                <a:ext cx="104" cy="52"/>
                <a:chOff x="2199" y="3091"/>
                <a:chExt cx="432" cy="140"/>
              </a:xfrm>
            </p:grpSpPr>
            <p:sp>
              <p:nvSpPr>
                <p:cNvPr id="444" name="Freeform 206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45" name="Freeform 207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50" name="Group 208"/>
              <p:cNvGrpSpPr>
                <a:grpSpLocks/>
              </p:cNvGrpSpPr>
              <p:nvPr/>
            </p:nvGrpSpPr>
            <p:grpSpPr bwMode="auto">
              <a:xfrm>
                <a:off x="1472" y="3024"/>
                <a:ext cx="104" cy="52"/>
                <a:chOff x="2199" y="3091"/>
                <a:chExt cx="432" cy="140"/>
              </a:xfrm>
            </p:grpSpPr>
            <p:sp>
              <p:nvSpPr>
                <p:cNvPr id="442" name="Freeform 209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43" name="Freeform 210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51" name="Group 211"/>
              <p:cNvGrpSpPr>
                <a:grpSpLocks/>
              </p:cNvGrpSpPr>
              <p:nvPr/>
            </p:nvGrpSpPr>
            <p:grpSpPr bwMode="auto">
              <a:xfrm>
                <a:off x="1008" y="3288"/>
                <a:ext cx="104" cy="52"/>
                <a:chOff x="2199" y="3091"/>
                <a:chExt cx="432" cy="140"/>
              </a:xfrm>
            </p:grpSpPr>
            <p:sp>
              <p:nvSpPr>
                <p:cNvPr id="440" name="Freeform 212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41" name="Freeform 213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52" name="Group 214"/>
              <p:cNvGrpSpPr>
                <a:grpSpLocks/>
              </p:cNvGrpSpPr>
              <p:nvPr/>
            </p:nvGrpSpPr>
            <p:grpSpPr bwMode="auto">
              <a:xfrm>
                <a:off x="864" y="3320"/>
                <a:ext cx="104" cy="52"/>
                <a:chOff x="2199" y="3091"/>
                <a:chExt cx="432" cy="140"/>
              </a:xfrm>
            </p:grpSpPr>
            <p:sp>
              <p:nvSpPr>
                <p:cNvPr id="438" name="Freeform 215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39" name="Freeform 216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53" name="Group 217"/>
              <p:cNvGrpSpPr>
                <a:grpSpLocks/>
              </p:cNvGrpSpPr>
              <p:nvPr/>
            </p:nvGrpSpPr>
            <p:grpSpPr bwMode="auto">
              <a:xfrm>
                <a:off x="760" y="3336"/>
                <a:ext cx="104" cy="52"/>
                <a:chOff x="2199" y="3091"/>
                <a:chExt cx="432" cy="140"/>
              </a:xfrm>
            </p:grpSpPr>
            <p:sp>
              <p:nvSpPr>
                <p:cNvPr id="436" name="Freeform 218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37" name="Freeform 219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54" name="Group 220"/>
              <p:cNvGrpSpPr>
                <a:grpSpLocks/>
              </p:cNvGrpSpPr>
              <p:nvPr/>
            </p:nvGrpSpPr>
            <p:grpSpPr bwMode="auto">
              <a:xfrm>
                <a:off x="760" y="3272"/>
                <a:ext cx="104" cy="52"/>
                <a:chOff x="2199" y="3091"/>
                <a:chExt cx="432" cy="140"/>
              </a:xfrm>
            </p:grpSpPr>
            <p:sp>
              <p:nvSpPr>
                <p:cNvPr id="434" name="Freeform 221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35" name="Freeform 222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55" name="Group 223"/>
              <p:cNvGrpSpPr>
                <a:grpSpLocks/>
              </p:cNvGrpSpPr>
              <p:nvPr/>
            </p:nvGrpSpPr>
            <p:grpSpPr bwMode="auto">
              <a:xfrm>
                <a:off x="808" y="3232"/>
                <a:ext cx="104" cy="52"/>
                <a:chOff x="2199" y="3091"/>
                <a:chExt cx="432" cy="140"/>
              </a:xfrm>
            </p:grpSpPr>
            <p:sp>
              <p:nvSpPr>
                <p:cNvPr id="432" name="Freeform 224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33" name="Freeform 225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56" name="Group 226"/>
              <p:cNvGrpSpPr>
                <a:grpSpLocks/>
              </p:cNvGrpSpPr>
              <p:nvPr/>
            </p:nvGrpSpPr>
            <p:grpSpPr bwMode="auto">
              <a:xfrm>
                <a:off x="848" y="3216"/>
                <a:ext cx="104" cy="52"/>
                <a:chOff x="2199" y="3091"/>
                <a:chExt cx="432" cy="140"/>
              </a:xfrm>
            </p:grpSpPr>
            <p:sp>
              <p:nvSpPr>
                <p:cNvPr id="430" name="Freeform 227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31" name="Freeform 228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57" name="Group 229"/>
              <p:cNvGrpSpPr>
                <a:grpSpLocks/>
              </p:cNvGrpSpPr>
              <p:nvPr/>
            </p:nvGrpSpPr>
            <p:grpSpPr bwMode="auto">
              <a:xfrm>
                <a:off x="896" y="3192"/>
                <a:ext cx="104" cy="52"/>
                <a:chOff x="2199" y="3091"/>
                <a:chExt cx="432" cy="140"/>
              </a:xfrm>
            </p:grpSpPr>
            <p:sp>
              <p:nvSpPr>
                <p:cNvPr id="428" name="Freeform 230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29" name="Freeform 231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58" name="Group 232"/>
              <p:cNvGrpSpPr>
                <a:grpSpLocks/>
              </p:cNvGrpSpPr>
              <p:nvPr/>
            </p:nvGrpSpPr>
            <p:grpSpPr bwMode="auto">
              <a:xfrm>
                <a:off x="1024" y="3144"/>
                <a:ext cx="104" cy="52"/>
                <a:chOff x="2199" y="3091"/>
                <a:chExt cx="432" cy="140"/>
              </a:xfrm>
            </p:grpSpPr>
            <p:sp>
              <p:nvSpPr>
                <p:cNvPr id="426" name="Freeform 233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27" name="Freeform 234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59" name="Group 235"/>
              <p:cNvGrpSpPr>
                <a:grpSpLocks/>
              </p:cNvGrpSpPr>
              <p:nvPr/>
            </p:nvGrpSpPr>
            <p:grpSpPr bwMode="auto">
              <a:xfrm>
                <a:off x="351" y="3091"/>
                <a:ext cx="104" cy="52"/>
                <a:chOff x="2199" y="3091"/>
                <a:chExt cx="432" cy="140"/>
              </a:xfrm>
            </p:grpSpPr>
            <p:sp>
              <p:nvSpPr>
                <p:cNvPr id="424" name="Freeform 236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25" name="Freeform 237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60" name="Group 238"/>
              <p:cNvGrpSpPr>
                <a:grpSpLocks/>
              </p:cNvGrpSpPr>
              <p:nvPr/>
            </p:nvGrpSpPr>
            <p:grpSpPr bwMode="auto">
              <a:xfrm>
                <a:off x="207" y="3123"/>
                <a:ext cx="104" cy="52"/>
                <a:chOff x="2199" y="3091"/>
                <a:chExt cx="432" cy="140"/>
              </a:xfrm>
            </p:grpSpPr>
            <p:sp>
              <p:nvSpPr>
                <p:cNvPr id="422" name="Freeform 239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23" name="Freeform 240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61" name="Group 241"/>
              <p:cNvGrpSpPr>
                <a:grpSpLocks/>
              </p:cNvGrpSpPr>
              <p:nvPr/>
            </p:nvGrpSpPr>
            <p:grpSpPr bwMode="auto">
              <a:xfrm>
                <a:off x="103" y="3139"/>
                <a:ext cx="104" cy="52"/>
                <a:chOff x="2199" y="3091"/>
                <a:chExt cx="432" cy="140"/>
              </a:xfrm>
            </p:grpSpPr>
            <p:sp>
              <p:nvSpPr>
                <p:cNvPr id="420" name="Freeform 242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21" name="Freeform 243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62" name="Group 244"/>
              <p:cNvGrpSpPr>
                <a:grpSpLocks/>
              </p:cNvGrpSpPr>
              <p:nvPr/>
            </p:nvGrpSpPr>
            <p:grpSpPr bwMode="auto">
              <a:xfrm>
                <a:off x="103" y="3075"/>
                <a:ext cx="104" cy="52"/>
                <a:chOff x="2199" y="3091"/>
                <a:chExt cx="432" cy="140"/>
              </a:xfrm>
            </p:grpSpPr>
            <p:sp>
              <p:nvSpPr>
                <p:cNvPr id="418" name="Freeform 245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19" name="Freeform 246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63" name="Group 247"/>
              <p:cNvGrpSpPr>
                <a:grpSpLocks/>
              </p:cNvGrpSpPr>
              <p:nvPr/>
            </p:nvGrpSpPr>
            <p:grpSpPr bwMode="auto">
              <a:xfrm>
                <a:off x="151" y="3035"/>
                <a:ext cx="104" cy="52"/>
                <a:chOff x="2199" y="3091"/>
                <a:chExt cx="432" cy="140"/>
              </a:xfrm>
            </p:grpSpPr>
            <p:sp>
              <p:nvSpPr>
                <p:cNvPr id="416" name="Freeform 248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17" name="Freeform 249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64" name="Group 250"/>
              <p:cNvGrpSpPr>
                <a:grpSpLocks/>
              </p:cNvGrpSpPr>
              <p:nvPr/>
            </p:nvGrpSpPr>
            <p:grpSpPr bwMode="auto">
              <a:xfrm>
                <a:off x="191" y="3019"/>
                <a:ext cx="104" cy="52"/>
                <a:chOff x="2199" y="3091"/>
                <a:chExt cx="432" cy="140"/>
              </a:xfrm>
            </p:grpSpPr>
            <p:sp>
              <p:nvSpPr>
                <p:cNvPr id="414" name="Freeform 251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15" name="Freeform 252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65" name="Group 253"/>
              <p:cNvGrpSpPr>
                <a:grpSpLocks/>
              </p:cNvGrpSpPr>
              <p:nvPr/>
            </p:nvGrpSpPr>
            <p:grpSpPr bwMode="auto">
              <a:xfrm>
                <a:off x="239" y="2995"/>
                <a:ext cx="104" cy="52"/>
                <a:chOff x="2199" y="3091"/>
                <a:chExt cx="432" cy="140"/>
              </a:xfrm>
            </p:grpSpPr>
            <p:sp>
              <p:nvSpPr>
                <p:cNvPr id="412" name="Freeform 254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13" name="Freeform 255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66" name="Group 256"/>
              <p:cNvGrpSpPr>
                <a:grpSpLocks/>
              </p:cNvGrpSpPr>
              <p:nvPr/>
            </p:nvGrpSpPr>
            <p:grpSpPr bwMode="auto">
              <a:xfrm>
                <a:off x="367" y="2947"/>
                <a:ext cx="104" cy="52"/>
                <a:chOff x="2199" y="3091"/>
                <a:chExt cx="432" cy="140"/>
              </a:xfrm>
            </p:grpSpPr>
            <p:sp>
              <p:nvSpPr>
                <p:cNvPr id="410" name="Freeform 257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11" name="Freeform 258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67" name="Group 259"/>
              <p:cNvGrpSpPr>
                <a:grpSpLocks/>
              </p:cNvGrpSpPr>
              <p:nvPr/>
            </p:nvGrpSpPr>
            <p:grpSpPr bwMode="auto">
              <a:xfrm flipH="1" flipV="1">
                <a:off x="185" y="3535"/>
                <a:ext cx="233" cy="76"/>
                <a:chOff x="2199" y="3091"/>
                <a:chExt cx="432" cy="140"/>
              </a:xfrm>
            </p:grpSpPr>
            <p:sp>
              <p:nvSpPr>
                <p:cNvPr id="408" name="Freeform 260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09" name="Freeform 261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68" name="Group 262"/>
              <p:cNvGrpSpPr>
                <a:grpSpLocks/>
              </p:cNvGrpSpPr>
              <p:nvPr/>
            </p:nvGrpSpPr>
            <p:grpSpPr bwMode="auto">
              <a:xfrm flipH="1" flipV="1">
                <a:off x="41" y="3567"/>
                <a:ext cx="233" cy="76"/>
                <a:chOff x="2199" y="3091"/>
                <a:chExt cx="432" cy="140"/>
              </a:xfrm>
            </p:grpSpPr>
            <p:sp>
              <p:nvSpPr>
                <p:cNvPr id="406" name="Freeform 263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07" name="Freeform 264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69" name="Group 265"/>
              <p:cNvGrpSpPr>
                <a:grpSpLocks/>
              </p:cNvGrpSpPr>
              <p:nvPr/>
            </p:nvGrpSpPr>
            <p:grpSpPr bwMode="auto">
              <a:xfrm flipH="1" flipV="1">
                <a:off x="73" y="3439"/>
                <a:ext cx="233" cy="76"/>
                <a:chOff x="2199" y="3091"/>
                <a:chExt cx="432" cy="140"/>
              </a:xfrm>
            </p:grpSpPr>
            <p:sp>
              <p:nvSpPr>
                <p:cNvPr id="404" name="Freeform 266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05" name="Freeform 267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70" name="Group 268"/>
              <p:cNvGrpSpPr>
                <a:grpSpLocks/>
              </p:cNvGrpSpPr>
              <p:nvPr/>
            </p:nvGrpSpPr>
            <p:grpSpPr bwMode="auto">
              <a:xfrm flipH="1" flipV="1">
                <a:off x="201" y="3391"/>
                <a:ext cx="233" cy="76"/>
                <a:chOff x="2199" y="3091"/>
                <a:chExt cx="432" cy="140"/>
              </a:xfrm>
            </p:grpSpPr>
            <p:sp>
              <p:nvSpPr>
                <p:cNvPr id="402" name="Freeform 269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03" name="Freeform 270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71" name="Group 271"/>
              <p:cNvGrpSpPr>
                <a:grpSpLocks/>
              </p:cNvGrpSpPr>
              <p:nvPr/>
            </p:nvGrpSpPr>
            <p:grpSpPr bwMode="auto">
              <a:xfrm>
                <a:off x="920" y="3200"/>
                <a:ext cx="104" cy="52"/>
                <a:chOff x="2199" y="3091"/>
                <a:chExt cx="432" cy="140"/>
              </a:xfrm>
            </p:grpSpPr>
            <p:sp>
              <p:nvSpPr>
                <p:cNvPr id="400" name="Freeform 272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01" name="Freeform 273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72" name="Group 274"/>
              <p:cNvGrpSpPr>
                <a:grpSpLocks/>
              </p:cNvGrpSpPr>
              <p:nvPr/>
            </p:nvGrpSpPr>
            <p:grpSpPr bwMode="auto">
              <a:xfrm>
                <a:off x="4359" y="3283"/>
                <a:ext cx="104" cy="52"/>
                <a:chOff x="2199" y="3091"/>
                <a:chExt cx="432" cy="140"/>
              </a:xfrm>
            </p:grpSpPr>
            <p:sp>
              <p:nvSpPr>
                <p:cNvPr id="398" name="Freeform 275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99" name="Freeform 276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73" name="Group 277"/>
              <p:cNvGrpSpPr>
                <a:grpSpLocks/>
              </p:cNvGrpSpPr>
              <p:nvPr/>
            </p:nvGrpSpPr>
            <p:grpSpPr bwMode="auto">
              <a:xfrm>
                <a:off x="4215" y="3315"/>
                <a:ext cx="104" cy="52"/>
                <a:chOff x="2199" y="3091"/>
                <a:chExt cx="432" cy="140"/>
              </a:xfrm>
            </p:grpSpPr>
            <p:sp>
              <p:nvSpPr>
                <p:cNvPr id="396" name="Freeform 278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97" name="Freeform 279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74" name="Group 280"/>
              <p:cNvGrpSpPr>
                <a:grpSpLocks/>
              </p:cNvGrpSpPr>
              <p:nvPr/>
            </p:nvGrpSpPr>
            <p:grpSpPr bwMode="auto">
              <a:xfrm>
                <a:off x="4111" y="3331"/>
                <a:ext cx="104" cy="52"/>
                <a:chOff x="2199" y="3091"/>
                <a:chExt cx="432" cy="140"/>
              </a:xfrm>
            </p:grpSpPr>
            <p:sp>
              <p:nvSpPr>
                <p:cNvPr id="394" name="Freeform 281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95" name="Freeform 282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75" name="Group 283"/>
              <p:cNvGrpSpPr>
                <a:grpSpLocks/>
              </p:cNvGrpSpPr>
              <p:nvPr/>
            </p:nvGrpSpPr>
            <p:grpSpPr bwMode="auto">
              <a:xfrm>
                <a:off x="4111" y="3267"/>
                <a:ext cx="104" cy="52"/>
                <a:chOff x="2199" y="3091"/>
                <a:chExt cx="432" cy="140"/>
              </a:xfrm>
            </p:grpSpPr>
            <p:sp>
              <p:nvSpPr>
                <p:cNvPr id="392" name="Freeform 284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93" name="Freeform 285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76" name="Group 286"/>
              <p:cNvGrpSpPr>
                <a:grpSpLocks/>
              </p:cNvGrpSpPr>
              <p:nvPr/>
            </p:nvGrpSpPr>
            <p:grpSpPr bwMode="auto">
              <a:xfrm>
                <a:off x="4159" y="3227"/>
                <a:ext cx="104" cy="52"/>
                <a:chOff x="2199" y="3091"/>
                <a:chExt cx="432" cy="140"/>
              </a:xfrm>
            </p:grpSpPr>
            <p:sp>
              <p:nvSpPr>
                <p:cNvPr id="390" name="Freeform 287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91" name="Freeform 288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77" name="Group 289"/>
              <p:cNvGrpSpPr>
                <a:grpSpLocks/>
              </p:cNvGrpSpPr>
              <p:nvPr/>
            </p:nvGrpSpPr>
            <p:grpSpPr bwMode="auto">
              <a:xfrm>
                <a:off x="4199" y="3211"/>
                <a:ext cx="104" cy="52"/>
                <a:chOff x="2199" y="3091"/>
                <a:chExt cx="432" cy="140"/>
              </a:xfrm>
            </p:grpSpPr>
            <p:sp>
              <p:nvSpPr>
                <p:cNvPr id="388" name="Freeform 290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89" name="Freeform 291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78" name="Group 292"/>
              <p:cNvGrpSpPr>
                <a:grpSpLocks/>
              </p:cNvGrpSpPr>
              <p:nvPr/>
            </p:nvGrpSpPr>
            <p:grpSpPr bwMode="auto">
              <a:xfrm>
                <a:off x="4247" y="3187"/>
                <a:ext cx="104" cy="52"/>
                <a:chOff x="2199" y="3091"/>
                <a:chExt cx="432" cy="140"/>
              </a:xfrm>
            </p:grpSpPr>
            <p:sp>
              <p:nvSpPr>
                <p:cNvPr id="386" name="Freeform 293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87" name="Freeform 294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79" name="Group 295"/>
              <p:cNvGrpSpPr>
                <a:grpSpLocks/>
              </p:cNvGrpSpPr>
              <p:nvPr/>
            </p:nvGrpSpPr>
            <p:grpSpPr bwMode="auto">
              <a:xfrm>
                <a:off x="4375" y="3139"/>
                <a:ext cx="104" cy="52"/>
                <a:chOff x="2199" y="3091"/>
                <a:chExt cx="432" cy="140"/>
              </a:xfrm>
            </p:grpSpPr>
            <p:sp>
              <p:nvSpPr>
                <p:cNvPr id="384" name="Freeform 296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85" name="Freeform 297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80" name="Group 298"/>
              <p:cNvGrpSpPr>
                <a:grpSpLocks/>
              </p:cNvGrpSpPr>
              <p:nvPr/>
            </p:nvGrpSpPr>
            <p:grpSpPr bwMode="auto">
              <a:xfrm>
                <a:off x="3503" y="3291"/>
                <a:ext cx="104" cy="52"/>
                <a:chOff x="2199" y="3091"/>
                <a:chExt cx="432" cy="140"/>
              </a:xfrm>
            </p:grpSpPr>
            <p:sp>
              <p:nvSpPr>
                <p:cNvPr id="382" name="Freeform 299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83" name="Freeform 300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81" name="Group 301"/>
              <p:cNvGrpSpPr>
                <a:grpSpLocks/>
              </p:cNvGrpSpPr>
              <p:nvPr/>
            </p:nvGrpSpPr>
            <p:grpSpPr bwMode="auto">
              <a:xfrm>
                <a:off x="3359" y="3323"/>
                <a:ext cx="104" cy="52"/>
                <a:chOff x="2199" y="3091"/>
                <a:chExt cx="432" cy="140"/>
              </a:xfrm>
            </p:grpSpPr>
            <p:sp>
              <p:nvSpPr>
                <p:cNvPr id="380" name="Freeform 302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81" name="Freeform 303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82" name="Group 304"/>
              <p:cNvGrpSpPr>
                <a:grpSpLocks/>
              </p:cNvGrpSpPr>
              <p:nvPr/>
            </p:nvGrpSpPr>
            <p:grpSpPr bwMode="auto">
              <a:xfrm>
                <a:off x="3255" y="3339"/>
                <a:ext cx="104" cy="52"/>
                <a:chOff x="2199" y="3091"/>
                <a:chExt cx="432" cy="140"/>
              </a:xfrm>
            </p:grpSpPr>
            <p:sp>
              <p:nvSpPr>
                <p:cNvPr id="378" name="Freeform 305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79" name="Freeform 306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83" name="Group 307"/>
              <p:cNvGrpSpPr>
                <a:grpSpLocks/>
              </p:cNvGrpSpPr>
              <p:nvPr/>
            </p:nvGrpSpPr>
            <p:grpSpPr bwMode="auto">
              <a:xfrm>
                <a:off x="3255" y="3275"/>
                <a:ext cx="104" cy="52"/>
                <a:chOff x="2199" y="3091"/>
                <a:chExt cx="432" cy="140"/>
              </a:xfrm>
            </p:grpSpPr>
            <p:sp>
              <p:nvSpPr>
                <p:cNvPr id="376" name="Freeform 308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77" name="Freeform 309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84" name="Group 310"/>
              <p:cNvGrpSpPr>
                <a:grpSpLocks/>
              </p:cNvGrpSpPr>
              <p:nvPr/>
            </p:nvGrpSpPr>
            <p:grpSpPr bwMode="auto">
              <a:xfrm>
                <a:off x="3303" y="3235"/>
                <a:ext cx="104" cy="52"/>
                <a:chOff x="2199" y="3091"/>
                <a:chExt cx="432" cy="140"/>
              </a:xfrm>
            </p:grpSpPr>
            <p:sp>
              <p:nvSpPr>
                <p:cNvPr id="374" name="Freeform 311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75" name="Freeform 312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85" name="Group 313"/>
              <p:cNvGrpSpPr>
                <a:grpSpLocks/>
              </p:cNvGrpSpPr>
              <p:nvPr/>
            </p:nvGrpSpPr>
            <p:grpSpPr bwMode="auto">
              <a:xfrm>
                <a:off x="3343" y="3219"/>
                <a:ext cx="104" cy="52"/>
                <a:chOff x="2199" y="3091"/>
                <a:chExt cx="432" cy="140"/>
              </a:xfrm>
            </p:grpSpPr>
            <p:sp>
              <p:nvSpPr>
                <p:cNvPr id="372" name="Freeform 314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73" name="Freeform 315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86" name="Group 316"/>
              <p:cNvGrpSpPr>
                <a:grpSpLocks/>
              </p:cNvGrpSpPr>
              <p:nvPr/>
            </p:nvGrpSpPr>
            <p:grpSpPr bwMode="auto">
              <a:xfrm>
                <a:off x="3391" y="3195"/>
                <a:ext cx="104" cy="52"/>
                <a:chOff x="2199" y="3091"/>
                <a:chExt cx="432" cy="140"/>
              </a:xfrm>
            </p:grpSpPr>
            <p:sp>
              <p:nvSpPr>
                <p:cNvPr id="370" name="Freeform 317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71" name="Freeform 318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87" name="Group 319"/>
              <p:cNvGrpSpPr>
                <a:grpSpLocks/>
              </p:cNvGrpSpPr>
              <p:nvPr/>
            </p:nvGrpSpPr>
            <p:grpSpPr bwMode="auto">
              <a:xfrm>
                <a:off x="3519" y="3147"/>
                <a:ext cx="104" cy="52"/>
                <a:chOff x="2199" y="3091"/>
                <a:chExt cx="432" cy="140"/>
              </a:xfrm>
            </p:grpSpPr>
            <p:sp>
              <p:nvSpPr>
                <p:cNvPr id="368" name="Freeform 320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69" name="Freeform 321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88" name="Group 322"/>
              <p:cNvGrpSpPr>
                <a:grpSpLocks/>
              </p:cNvGrpSpPr>
              <p:nvPr/>
            </p:nvGrpSpPr>
            <p:grpSpPr bwMode="auto">
              <a:xfrm>
                <a:off x="1055" y="2784"/>
                <a:ext cx="1021" cy="296"/>
                <a:chOff x="3353" y="4024"/>
                <a:chExt cx="1021" cy="296"/>
              </a:xfrm>
            </p:grpSpPr>
            <p:grpSp>
              <p:nvGrpSpPr>
                <p:cNvPr id="326" name="Group 323"/>
                <p:cNvGrpSpPr>
                  <a:grpSpLocks/>
                </p:cNvGrpSpPr>
                <p:nvPr/>
              </p:nvGrpSpPr>
              <p:grpSpPr bwMode="auto">
                <a:xfrm rot="464866">
                  <a:off x="3353" y="4024"/>
                  <a:ext cx="538" cy="296"/>
                  <a:chOff x="4649" y="2704"/>
                  <a:chExt cx="538" cy="296"/>
                </a:xfrm>
              </p:grpSpPr>
              <p:grpSp>
                <p:nvGrpSpPr>
                  <p:cNvPr id="348" name="Group 324"/>
                  <p:cNvGrpSpPr>
                    <a:grpSpLocks/>
                  </p:cNvGrpSpPr>
                  <p:nvPr/>
                </p:nvGrpSpPr>
                <p:grpSpPr bwMode="auto">
                  <a:xfrm rot="20634609" flipH="1">
                    <a:off x="4649" y="2795"/>
                    <a:ext cx="272" cy="205"/>
                    <a:chOff x="4694" y="3475"/>
                    <a:chExt cx="363" cy="432"/>
                  </a:xfrm>
                </p:grpSpPr>
                <p:grpSp>
                  <p:nvGrpSpPr>
                    <p:cNvPr id="359" name="Group 32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694" y="3475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366" name="Freeform 32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367" name="Freeform 32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360" name="Group 328"/>
                    <p:cNvGrpSpPr>
                      <a:grpSpLocks/>
                    </p:cNvGrpSpPr>
                    <p:nvPr/>
                  </p:nvGrpSpPr>
                  <p:grpSpPr bwMode="auto">
                    <a:xfrm rot="451181">
                      <a:off x="4785" y="3521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364" name="Freeform 329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365" name="Freeform 33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361" name="Group 331"/>
                    <p:cNvGrpSpPr>
                      <a:grpSpLocks/>
                    </p:cNvGrpSpPr>
                    <p:nvPr/>
                  </p:nvGrpSpPr>
                  <p:grpSpPr bwMode="auto">
                    <a:xfrm rot="1557406">
                      <a:off x="4921" y="3566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362" name="Freeform 33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363" name="Freeform 33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349" name="Group 334"/>
                  <p:cNvGrpSpPr>
                    <a:grpSpLocks/>
                  </p:cNvGrpSpPr>
                  <p:nvPr/>
                </p:nvGrpSpPr>
                <p:grpSpPr bwMode="auto">
                  <a:xfrm rot="-519260">
                    <a:off x="4915" y="2704"/>
                    <a:ext cx="272" cy="205"/>
                    <a:chOff x="4694" y="3475"/>
                    <a:chExt cx="363" cy="432"/>
                  </a:xfrm>
                </p:grpSpPr>
                <p:grpSp>
                  <p:nvGrpSpPr>
                    <p:cNvPr id="350" name="Group 33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694" y="3475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357" name="Freeform 33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358" name="Freeform 33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351" name="Group 338"/>
                    <p:cNvGrpSpPr>
                      <a:grpSpLocks/>
                    </p:cNvGrpSpPr>
                    <p:nvPr/>
                  </p:nvGrpSpPr>
                  <p:grpSpPr bwMode="auto">
                    <a:xfrm rot="451181">
                      <a:off x="4785" y="3521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355" name="Freeform 339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356" name="Freeform 34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352" name="Group 341"/>
                    <p:cNvGrpSpPr>
                      <a:grpSpLocks/>
                    </p:cNvGrpSpPr>
                    <p:nvPr/>
                  </p:nvGrpSpPr>
                  <p:grpSpPr bwMode="auto">
                    <a:xfrm rot="1557406">
                      <a:off x="4921" y="3566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353" name="Freeform 34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354" name="Freeform 34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  <p:grpSp>
              <p:nvGrpSpPr>
                <p:cNvPr id="327" name="Group 344"/>
                <p:cNvGrpSpPr>
                  <a:grpSpLocks/>
                </p:cNvGrpSpPr>
                <p:nvPr/>
              </p:nvGrpSpPr>
              <p:grpSpPr bwMode="auto">
                <a:xfrm rot="21135134" flipH="1">
                  <a:off x="3836" y="4024"/>
                  <a:ext cx="538" cy="296"/>
                  <a:chOff x="4649" y="2704"/>
                  <a:chExt cx="538" cy="296"/>
                </a:xfrm>
              </p:grpSpPr>
              <p:grpSp>
                <p:nvGrpSpPr>
                  <p:cNvPr id="328" name="Group 345"/>
                  <p:cNvGrpSpPr>
                    <a:grpSpLocks/>
                  </p:cNvGrpSpPr>
                  <p:nvPr/>
                </p:nvGrpSpPr>
                <p:grpSpPr bwMode="auto">
                  <a:xfrm rot="20634609" flipH="1">
                    <a:off x="4649" y="2795"/>
                    <a:ext cx="272" cy="205"/>
                    <a:chOff x="4694" y="3475"/>
                    <a:chExt cx="363" cy="432"/>
                  </a:xfrm>
                </p:grpSpPr>
                <p:grpSp>
                  <p:nvGrpSpPr>
                    <p:cNvPr id="339" name="Group 34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694" y="3475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346" name="Freeform 34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347" name="Freeform 34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340" name="Group 349"/>
                    <p:cNvGrpSpPr>
                      <a:grpSpLocks/>
                    </p:cNvGrpSpPr>
                    <p:nvPr/>
                  </p:nvGrpSpPr>
                  <p:grpSpPr bwMode="auto">
                    <a:xfrm rot="451181">
                      <a:off x="4785" y="3521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344" name="Freeform 35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345" name="Freeform 35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341" name="Group 352"/>
                    <p:cNvGrpSpPr>
                      <a:grpSpLocks/>
                    </p:cNvGrpSpPr>
                    <p:nvPr/>
                  </p:nvGrpSpPr>
                  <p:grpSpPr bwMode="auto">
                    <a:xfrm rot="1557406">
                      <a:off x="4921" y="3566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342" name="Freeform 35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343" name="Freeform 35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329" name="Group 355"/>
                  <p:cNvGrpSpPr>
                    <a:grpSpLocks/>
                  </p:cNvGrpSpPr>
                  <p:nvPr/>
                </p:nvGrpSpPr>
                <p:grpSpPr bwMode="auto">
                  <a:xfrm rot="-519260">
                    <a:off x="4915" y="2704"/>
                    <a:ext cx="272" cy="205"/>
                    <a:chOff x="4694" y="3475"/>
                    <a:chExt cx="363" cy="432"/>
                  </a:xfrm>
                </p:grpSpPr>
                <p:grpSp>
                  <p:nvGrpSpPr>
                    <p:cNvPr id="330" name="Group 35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694" y="3475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337" name="Freeform 35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338" name="Freeform 35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331" name="Group 359"/>
                    <p:cNvGrpSpPr>
                      <a:grpSpLocks/>
                    </p:cNvGrpSpPr>
                    <p:nvPr/>
                  </p:nvGrpSpPr>
                  <p:grpSpPr bwMode="auto">
                    <a:xfrm rot="451181">
                      <a:off x="4785" y="3521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335" name="Freeform 36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336" name="Freeform 36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332" name="Group 362"/>
                    <p:cNvGrpSpPr>
                      <a:grpSpLocks/>
                    </p:cNvGrpSpPr>
                    <p:nvPr/>
                  </p:nvGrpSpPr>
                  <p:grpSpPr bwMode="auto">
                    <a:xfrm rot="1557406">
                      <a:off x="4921" y="3566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333" name="Freeform 36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334" name="Freeform 36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</p:grpSp>
          <p:grpSp>
            <p:nvGrpSpPr>
              <p:cNvPr id="89" name="Group 365"/>
              <p:cNvGrpSpPr>
                <a:grpSpLocks/>
              </p:cNvGrpSpPr>
              <p:nvPr/>
            </p:nvGrpSpPr>
            <p:grpSpPr bwMode="auto">
              <a:xfrm>
                <a:off x="1983" y="2859"/>
                <a:ext cx="432" cy="140"/>
                <a:chOff x="2199" y="3091"/>
                <a:chExt cx="432" cy="140"/>
              </a:xfrm>
            </p:grpSpPr>
            <p:sp>
              <p:nvSpPr>
                <p:cNvPr id="324" name="Freeform 366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25" name="Freeform 367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90" name="Group 368"/>
              <p:cNvGrpSpPr>
                <a:grpSpLocks/>
              </p:cNvGrpSpPr>
              <p:nvPr/>
            </p:nvGrpSpPr>
            <p:grpSpPr bwMode="auto">
              <a:xfrm>
                <a:off x="4031" y="3139"/>
                <a:ext cx="104" cy="52"/>
                <a:chOff x="2199" y="3091"/>
                <a:chExt cx="432" cy="140"/>
              </a:xfrm>
            </p:grpSpPr>
            <p:sp>
              <p:nvSpPr>
                <p:cNvPr id="322" name="Freeform 369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23" name="Freeform 370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91" name="Group 371"/>
              <p:cNvGrpSpPr>
                <a:grpSpLocks/>
              </p:cNvGrpSpPr>
              <p:nvPr/>
            </p:nvGrpSpPr>
            <p:grpSpPr bwMode="auto">
              <a:xfrm>
                <a:off x="4519" y="3051"/>
                <a:ext cx="104" cy="52"/>
                <a:chOff x="2199" y="3091"/>
                <a:chExt cx="432" cy="140"/>
              </a:xfrm>
            </p:grpSpPr>
            <p:sp>
              <p:nvSpPr>
                <p:cNvPr id="320" name="Freeform 372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21" name="Freeform 373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92" name="Group 374"/>
              <p:cNvGrpSpPr>
                <a:grpSpLocks/>
              </p:cNvGrpSpPr>
              <p:nvPr/>
            </p:nvGrpSpPr>
            <p:grpSpPr bwMode="auto">
              <a:xfrm>
                <a:off x="4935" y="3003"/>
                <a:ext cx="104" cy="52"/>
                <a:chOff x="2199" y="3091"/>
                <a:chExt cx="432" cy="140"/>
              </a:xfrm>
            </p:grpSpPr>
            <p:sp>
              <p:nvSpPr>
                <p:cNvPr id="318" name="Freeform 375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19" name="Freeform 376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93" name="Group 377"/>
              <p:cNvGrpSpPr>
                <a:grpSpLocks/>
              </p:cNvGrpSpPr>
              <p:nvPr/>
            </p:nvGrpSpPr>
            <p:grpSpPr bwMode="auto">
              <a:xfrm>
                <a:off x="960" y="3072"/>
                <a:ext cx="432" cy="140"/>
                <a:chOff x="2199" y="3091"/>
                <a:chExt cx="432" cy="140"/>
              </a:xfrm>
            </p:grpSpPr>
            <p:sp>
              <p:nvSpPr>
                <p:cNvPr id="316" name="Freeform 378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17" name="Freeform 379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94" name="Group 380"/>
              <p:cNvGrpSpPr>
                <a:grpSpLocks/>
              </p:cNvGrpSpPr>
              <p:nvPr/>
            </p:nvGrpSpPr>
            <p:grpSpPr bwMode="auto">
              <a:xfrm>
                <a:off x="3456" y="3312"/>
                <a:ext cx="1021" cy="296"/>
                <a:chOff x="3353" y="4024"/>
                <a:chExt cx="1021" cy="296"/>
              </a:xfrm>
            </p:grpSpPr>
            <p:grpSp>
              <p:nvGrpSpPr>
                <p:cNvPr id="274" name="Group 381"/>
                <p:cNvGrpSpPr>
                  <a:grpSpLocks/>
                </p:cNvGrpSpPr>
                <p:nvPr/>
              </p:nvGrpSpPr>
              <p:grpSpPr bwMode="auto">
                <a:xfrm rot="464866">
                  <a:off x="3353" y="4024"/>
                  <a:ext cx="538" cy="296"/>
                  <a:chOff x="4649" y="2704"/>
                  <a:chExt cx="538" cy="296"/>
                </a:xfrm>
              </p:grpSpPr>
              <p:grpSp>
                <p:nvGrpSpPr>
                  <p:cNvPr id="296" name="Group 382"/>
                  <p:cNvGrpSpPr>
                    <a:grpSpLocks/>
                  </p:cNvGrpSpPr>
                  <p:nvPr/>
                </p:nvGrpSpPr>
                <p:grpSpPr bwMode="auto">
                  <a:xfrm rot="20634609" flipH="1">
                    <a:off x="4649" y="2795"/>
                    <a:ext cx="272" cy="205"/>
                    <a:chOff x="4694" y="3475"/>
                    <a:chExt cx="363" cy="432"/>
                  </a:xfrm>
                </p:grpSpPr>
                <p:grpSp>
                  <p:nvGrpSpPr>
                    <p:cNvPr id="307" name="Group 38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694" y="3475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314" name="Freeform 38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315" name="Freeform 38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308" name="Group 386"/>
                    <p:cNvGrpSpPr>
                      <a:grpSpLocks/>
                    </p:cNvGrpSpPr>
                    <p:nvPr/>
                  </p:nvGrpSpPr>
                  <p:grpSpPr bwMode="auto">
                    <a:xfrm rot="451181">
                      <a:off x="4785" y="3521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312" name="Freeform 38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313" name="Freeform 38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309" name="Group 389"/>
                    <p:cNvGrpSpPr>
                      <a:grpSpLocks/>
                    </p:cNvGrpSpPr>
                    <p:nvPr/>
                  </p:nvGrpSpPr>
                  <p:grpSpPr bwMode="auto">
                    <a:xfrm rot="1557406">
                      <a:off x="4921" y="3566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310" name="Freeform 39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311" name="Freeform 39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297" name="Group 392"/>
                  <p:cNvGrpSpPr>
                    <a:grpSpLocks/>
                  </p:cNvGrpSpPr>
                  <p:nvPr/>
                </p:nvGrpSpPr>
                <p:grpSpPr bwMode="auto">
                  <a:xfrm rot="-519260">
                    <a:off x="4915" y="2704"/>
                    <a:ext cx="272" cy="205"/>
                    <a:chOff x="4694" y="3475"/>
                    <a:chExt cx="363" cy="432"/>
                  </a:xfrm>
                </p:grpSpPr>
                <p:grpSp>
                  <p:nvGrpSpPr>
                    <p:cNvPr id="298" name="Group 39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694" y="3475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305" name="Freeform 39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306" name="Freeform 39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299" name="Group 396"/>
                    <p:cNvGrpSpPr>
                      <a:grpSpLocks/>
                    </p:cNvGrpSpPr>
                    <p:nvPr/>
                  </p:nvGrpSpPr>
                  <p:grpSpPr bwMode="auto">
                    <a:xfrm rot="451181">
                      <a:off x="4785" y="3521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303" name="Freeform 39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304" name="Freeform 39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300" name="Group 399"/>
                    <p:cNvGrpSpPr>
                      <a:grpSpLocks/>
                    </p:cNvGrpSpPr>
                    <p:nvPr/>
                  </p:nvGrpSpPr>
                  <p:grpSpPr bwMode="auto">
                    <a:xfrm rot="1557406">
                      <a:off x="4921" y="3566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301" name="Freeform 40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302" name="Freeform 40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  <p:grpSp>
              <p:nvGrpSpPr>
                <p:cNvPr id="275" name="Group 402"/>
                <p:cNvGrpSpPr>
                  <a:grpSpLocks/>
                </p:cNvGrpSpPr>
                <p:nvPr/>
              </p:nvGrpSpPr>
              <p:grpSpPr bwMode="auto">
                <a:xfrm rot="21135134" flipH="1">
                  <a:off x="3836" y="4024"/>
                  <a:ext cx="538" cy="296"/>
                  <a:chOff x="4649" y="2704"/>
                  <a:chExt cx="538" cy="296"/>
                </a:xfrm>
              </p:grpSpPr>
              <p:grpSp>
                <p:nvGrpSpPr>
                  <p:cNvPr id="276" name="Group 403"/>
                  <p:cNvGrpSpPr>
                    <a:grpSpLocks/>
                  </p:cNvGrpSpPr>
                  <p:nvPr/>
                </p:nvGrpSpPr>
                <p:grpSpPr bwMode="auto">
                  <a:xfrm rot="20634609" flipH="1">
                    <a:off x="4649" y="2795"/>
                    <a:ext cx="272" cy="205"/>
                    <a:chOff x="4694" y="3475"/>
                    <a:chExt cx="363" cy="432"/>
                  </a:xfrm>
                </p:grpSpPr>
                <p:grpSp>
                  <p:nvGrpSpPr>
                    <p:cNvPr id="287" name="Group 40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694" y="3475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294" name="Freeform 40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95" name="Freeform 40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288" name="Group 407"/>
                    <p:cNvGrpSpPr>
                      <a:grpSpLocks/>
                    </p:cNvGrpSpPr>
                    <p:nvPr/>
                  </p:nvGrpSpPr>
                  <p:grpSpPr bwMode="auto">
                    <a:xfrm rot="451181">
                      <a:off x="4785" y="3521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292" name="Freeform 40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93" name="Freeform 409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289" name="Group 410"/>
                    <p:cNvGrpSpPr>
                      <a:grpSpLocks/>
                    </p:cNvGrpSpPr>
                    <p:nvPr/>
                  </p:nvGrpSpPr>
                  <p:grpSpPr bwMode="auto">
                    <a:xfrm rot="1557406">
                      <a:off x="4921" y="3566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290" name="Freeform 41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91" name="Freeform 41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277" name="Group 413"/>
                  <p:cNvGrpSpPr>
                    <a:grpSpLocks/>
                  </p:cNvGrpSpPr>
                  <p:nvPr/>
                </p:nvGrpSpPr>
                <p:grpSpPr bwMode="auto">
                  <a:xfrm rot="-519260">
                    <a:off x="4915" y="2704"/>
                    <a:ext cx="272" cy="205"/>
                    <a:chOff x="4694" y="3475"/>
                    <a:chExt cx="363" cy="432"/>
                  </a:xfrm>
                </p:grpSpPr>
                <p:grpSp>
                  <p:nvGrpSpPr>
                    <p:cNvPr id="278" name="Group 41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694" y="3475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285" name="Freeform 41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86" name="Freeform 41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279" name="Group 417"/>
                    <p:cNvGrpSpPr>
                      <a:grpSpLocks/>
                    </p:cNvGrpSpPr>
                    <p:nvPr/>
                  </p:nvGrpSpPr>
                  <p:grpSpPr bwMode="auto">
                    <a:xfrm rot="451181">
                      <a:off x="4785" y="3521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283" name="Freeform 41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84" name="Freeform 419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280" name="Group 420"/>
                    <p:cNvGrpSpPr>
                      <a:grpSpLocks/>
                    </p:cNvGrpSpPr>
                    <p:nvPr/>
                  </p:nvGrpSpPr>
                  <p:grpSpPr bwMode="auto">
                    <a:xfrm rot="1557406">
                      <a:off x="4921" y="3566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281" name="Freeform 42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82" name="Freeform 42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</p:grpSp>
          <p:grpSp>
            <p:nvGrpSpPr>
              <p:cNvPr id="95" name="Group 423"/>
              <p:cNvGrpSpPr>
                <a:grpSpLocks/>
              </p:cNvGrpSpPr>
              <p:nvPr/>
            </p:nvGrpSpPr>
            <p:grpSpPr bwMode="auto">
              <a:xfrm>
                <a:off x="2839" y="3211"/>
                <a:ext cx="432" cy="140"/>
                <a:chOff x="2199" y="3091"/>
                <a:chExt cx="432" cy="140"/>
              </a:xfrm>
            </p:grpSpPr>
            <p:sp>
              <p:nvSpPr>
                <p:cNvPr id="272" name="Freeform 424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73" name="Freeform 425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96" name="Group 426"/>
              <p:cNvGrpSpPr>
                <a:grpSpLocks/>
              </p:cNvGrpSpPr>
              <p:nvPr/>
            </p:nvGrpSpPr>
            <p:grpSpPr bwMode="auto">
              <a:xfrm>
                <a:off x="2320" y="3216"/>
                <a:ext cx="119" cy="53"/>
                <a:chOff x="2199" y="3091"/>
                <a:chExt cx="432" cy="140"/>
              </a:xfrm>
            </p:grpSpPr>
            <p:sp>
              <p:nvSpPr>
                <p:cNvPr id="270" name="Freeform 427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71" name="Freeform 428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97" name="Group 429"/>
              <p:cNvGrpSpPr>
                <a:grpSpLocks/>
              </p:cNvGrpSpPr>
              <p:nvPr/>
            </p:nvGrpSpPr>
            <p:grpSpPr bwMode="auto">
              <a:xfrm>
                <a:off x="2176" y="3248"/>
                <a:ext cx="119" cy="53"/>
                <a:chOff x="2199" y="3091"/>
                <a:chExt cx="432" cy="140"/>
              </a:xfrm>
            </p:grpSpPr>
            <p:sp>
              <p:nvSpPr>
                <p:cNvPr id="268" name="Freeform 430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69" name="Freeform 431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98" name="Group 432"/>
              <p:cNvGrpSpPr>
                <a:grpSpLocks/>
              </p:cNvGrpSpPr>
              <p:nvPr/>
            </p:nvGrpSpPr>
            <p:grpSpPr bwMode="auto">
              <a:xfrm>
                <a:off x="1608" y="3248"/>
                <a:ext cx="104" cy="52"/>
                <a:chOff x="2199" y="3091"/>
                <a:chExt cx="432" cy="140"/>
              </a:xfrm>
            </p:grpSpPr>
            <p:sp>
              <p:nvSpPr>
                <p:cNvPr id="266" name="Freeform 433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67" name="Freeform 434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99" name="Group 435"/>
              <p:cNvGrpSpPr>
                <a:grpSpLocks/>
              </p:cNvGrpSpPr>
              <p:nvPr/>
            </p:nvGrpSpPr>
            <p:grpSpPr bwMode="auto">
              <a:xfrm>
                <a:off x="1608" y="3184"/>
                <a:ext cx="104" cy="52"/>
                <a:chOff x="2199" y="3091"/>
                <a:chExt cx="432" cy="140"/>
              </a:xfrm>
            </p:grpSpPr>
            <p:sp>
              <p:nvSpPr>
                <p:cNvPr id="264" name="Freeform 436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65" name="Freeform 437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00" name="Group 438"/>
              <p:cNvGrpSpPr>
                <a:grpSpLocks/>
              </p:cNvGrpSpPr>
              <p:nvPr/>
            </p:nvGrpSpPr>
            <p:grpSpPr bwMode="auto">
              <a:xfrm>
                <a:off x="1656" y="3144"/>
                <a:ext cx="104" cy="52"/>
                <a:chOff x="2199" y="3091"/>
                <a:chExt cx="432" cy="140"/>
              </a:xfrm>
            </p:grpSpPr>
            <p:sp>
              <p:nvSpPr>
                <p:cNvPr id="262" name="Freeform 439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63" name="Freeform 440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01" name="Group 441"/>
              <p:cNvGrpSpPr>
                <a:grpSpLocks/>
              </p:cNvGrpSpPr>
              <p:nvPr/>
            </p:nvGrpSpPr>
            <p:grpSpPr bwMode="auto">
              <a:xfrm>
                <a:off x="2160" y="3144"/>
                <a:ext cx="119" cy="53"/>
                <a:chOff x="2199" y="3091"/>
                <a:chExt cx="432" cy="140"/>
              </a:xfrm>
            </p:grpSpPr>
            <p:sp>
              <p:nvSpPr>
                <p:cNvPr id="260" name="Freeform 442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61" name="Freeform 443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02" name="Group 444"/>
              <p:cNvGrpSpPr>
                <a:grpSpLocks/>
              </p:cNvGrpSpPr>
              <p:nvPr/>
            </p:nvGrpSpPr>
            <p:grpSpPr bwMode="auto">
              <a:xfrm>
                <a:off x="2208" y="3120"/>
                <a:ext cx="119" cy="53"/>
                <a:chOff x="2199" y="3091"/>
                <a:chExt cx="432" cy="140"/>
              </a:xfrm>
            </p:grpSpPr>
            <p:sp>
              <p:nvSpPr>
                <p:cNvPr id="258" name="Freeform 445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59" name="Freeform 446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03" name="Group 447"/>
              <p:cNvGrpSpPr>
                <a:grpSpLocks/>
              </p:cNvGrpSpPr>
              <p:nvPr/>
            </p:nvGrpSpPr>
            <p:grpSpPr bwMode="auto">
              <a:xfrm>
                <a:off x="2336" y="3072"/>
                <a:ext cx="119" cy="53"/>
                <a:chOff x="2199" y="3091"/>
                <a:chExt cx="432" cy="140"/>
              </a:xfrm>
            </p:grpSpPr>
            <p:sp>
              <p:nvSpPr>
                <p:cNvPr id="256" name="Freeform 448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57" name="Freeform 449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04" name="Group 450"/>
              <p:cNvGrpSpPr>
                <a:grpSpLocks/>
              </p:cNvGrpSpPr>
              <p:nvPr/>
            </p:nvGrpSpPr>
            <p:grpSpPr bwMode="auto">
              <a:xfrm>
                <a:off x="5511" y="3059"/>
                <a:ext cx="104" cy="52"/>
                <a:chOff x="2199" y="3091"/>
                <a:chExt cx="432" cy="140"/>
              </a:xfrm>
            </p:grpSpPr>
            <p:sp>
              <p:nvSpPr>
                <p:cNvPr id="254" name="Freeform 451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55" name="Freeform 452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05" name="Group 453"/>
              <p:cNvGrpSpPr>
                <a:grpSpLocks/>
              </p:cNvGrpSpPr>
              <p:nvPr/>
            </p:nvGrpSpPr>
            <p:grpSpPr bwMode="auto">
              <a:xfrm>
                <a:off x="5367" y="3091"/>
                <a:ext cx="104" cy="52"/>
                <a:chOff x="2199" y="3091"/>
                <a:chExt cx="432" cy="140"/>
              </a:xfrm>
            </p:grpSpPr>
            <p:sp>
              <p:nvSpPr>
                <p:cNvPr id="252" name="Freeform 454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53" name="Freeform 455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06" name="Group 456"/>
              <p:cNvGrpSpPr>
                <a:grpSpLocks/>
              </p:cNvGrpSpPr>
              <p:nvPr/>
            </p:nvGrpSpPr>
            <p:grpSpPr bwMode="auto">
              <a:xfrm>
                <a:off x="5263" y="3107"/>
                <a:ext cx="104" cy="52"/>
                <a:chOff x="2199" y="3091"/>
                <a:chExt cx="432" cy="140"/>
              </a:xfrm>
            </p:grpSpPr>
            <p:sp>
              <p:nvSpPr>
                <p:cNvPr id="250" name="Freeform 457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51" name="Freeform 458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07" name="Group 459"/>
              <p:cNvGrpSpPr>
                <a:grpSpLocks/>
              </p:cNvGrpSpPr>
              <p:nvPr/>
            </p:nvGrpSpPr>
            <p:grpSpPr bwMode="auto">
              <a:xfrm>
                <a:off x="5263" y="3043"/>
                <a:ext cx="104" cy="52"/>
                <a:chOff x="2199" y="3091"/>
                <a:chExt cx="432" cy="140"/>
              </a:xfrm>
            </p:grpSpPr>
            <p:sp>
              <p:nvSpPr>
                <p:cNvPr id="248" name="Freeform 460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49" name="Freeform 461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08" name="Group 462"/>
              <p:cNvGrpSpPr>
                <a:grpSpLocks/>
              </p:cNvGrpSpPr>
              <p:nvPr/>
            </p:nvGrpSpPr>
            <p:grpSpPr bwMode="auto">
              <a:xfrm>
                <a:off x="5311" y="3003"/>
                <a:ext cx="104" cy="52"/>
                <a:chOff x="2199" y="3091"/>
                <a:chExt cx="432" cy="140"/>
              </a:xfrm>
            </p:grpSpPr>
            <p:sp>
              <p:nvSpPr>
                <p:cNvPr id="246" name="Freeform 463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47" name="Freeform 464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09" name="Group 465"/>
              <p:cNvGrpSpPr>
                <a:grpSpLocks/>
              </p:cNvGrpSpPr>
              <p:nvPr/>
            </p:nvGrpSpPr>
            <p:grpSpPr bwMode="auto">
              <a:xfrm>
                <a:off x="5351" y="2987"/>
                <a:ext cx="104" cy="52"/>
                <a:chOff x="2199" y="3091"/>
                <a:chExt cx="432" cy="140"/>
              </a:xfrm>
            </p:grpSpPr>
            <p:sp>
              <p:nvSpPr>
                <p:cNvPr id="244" name="Freeform 466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45" name="Freeform 467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0" name="Group 468"/>
              <p:cNvGrpSpPr>
                <a:grpSpLocks/>
              </p:cNvGrpSpPr>
              <p:nvPr/>
            </p:nvGrpSpPr>
            <p:grpSpPr bwMode="auto">
              <a:xfrm>
                <a:off x="5399" y="2963"/>
                <a:ext cx="104" cy="52"/>
                <a:chOff x="2199" y="3091"/>
                <a:chExt cx="432" cy="140"/>
              </a:xfrm>
            </p:grpSpPr>
            <p:sp>
              <p:nvSpPr>
                <p:cNvPr id="242" name="Freeform 469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43" name="Freeform 470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1" name="Group 471"/>
              <p:cNvGrpSpPr>
                <a:grpSpLocks/>
              </p:cNvGrpSpPr>
              <p:nvPr/>
            </p:nvGrpSpPr>
            <p:grpSpPr bwMode="auto">
              <a:xfrm>
                <a:off x="5527" y="2915"/>
                <a:ext cx="104" cy="52"/>
                <a:chOff x="2199" y="3091"/>
                <a:chExt cx="432" cy="140"/>
              </a:xfrm>
            </p:grpSpPr>
            <p:sp>
              <p:nvSpPr>
                <p:cNvPr id="240" name="Freeform 472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41" name="Freeform 473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2" name="Group 474"/>
              <p:cNvGrpSpPr>
                <a:grpSpLocks/>
              </p:cNvGrpSpPr>
              <p:nvPr/>
            </p:nvGrpSpPr>
            <p:grpSpPr bwMode="auto">
              <a:xfrm>
                <a:off x="239" y="3075"/>
                <a:ext cx="104" cy="52"/>
                <a:chOff x="2199" y="3091"/>
                <a:chExt cx="432" cy="140"/>
              </a:xfrm>
            </p:grpSpPr>
            <p:sp>
              <p:nvSpPr>
                <p:cNvPr id="238" name="Freeform 475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39" name="Freeform 476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3" name="Group 477"/>
              <p:cNvGrpSpPr>
                <a:grpSpLocks/>
              </p:cNvGrpSpPr>
              <p:nvPr/>
            </p:nvGrpSpPr>
            <p:grpSpPr bwMode="auto">
              <a:xfrm>
                <a:off x="95" y="3107"/>
                <a:ext cx="104" cy="52"/>
                <a:chOff x="2199" y="3091"/>
                <a:chExt cx="432" cy="140"/>
              </a:xfrm>
            </p:grpSpPr>
            <p:sp>
              <p:nvSpPr>
                <p:cNvPr id="236" name="Freeform 478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37" name="Freeform 479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4" name="Group 480"/>
              <p:cNvGrpSpPr>
                <a:grpSpLocks/>
              </p:cNvGrpSpPr>
              <p:nvPr/>
            </p:nvGrpSpPr>
            <p:grpSpPr bwMode="auto">
              <a:xfrm>
                <a:off x="79" y="3003"/>
                <a:ext cx="104" cy="52"/>
                <a:chOff x="2199" y="3091"/>
                <a:chExt cx="432" cy="140"/>
              </a:xfrm>
            </p:grpSpPr>
            <p:sp>
              <p:nvSpPr>
                <p:cNvPr id="234" name="Freeform 481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35" name="Freeform 482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5" name="Group 483"/>
              <p:cNvGrpSpPr>
                <a:grpSpLocks/>
              </p:cNvGrpSpPr>
              <p:nvPr/>
            </p:nvGrpSpPr>
            <p:grpSpPr bwMode="auto">
              <a:xfrm>
                <a:off x="127" y="2979"/>
                <a:ext cx="104" cy="52"/>
                <a:chOff x="2199" y="3091"/>
                <a:chExt cx="432" cy="140"/>
              </a:xfrm>
            </p:grpSpPr>
            <p:sp>
              <p:nvSpPr>
                <p:cNvPr id="232" name="Freeform 484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33" name="Freeform 485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6" name="Group 486"/>
              <p:cNvGrpSpPr>
                <a:grpSpLocks/>
              </p:cNvGrpSpPr>
              <p:nvPr/>
            </p:nvGrpSpPr>
            <p:grpSpPr bwMode="auto">
              <a:xfrm>
                <a:off x="255" y="2931"/>
                <a:ext cx="104" cy="52"/>
                <a:chOff x="2199" y="3091"/>
                <a:chExt cx="432" cy="140"/>
              </a:xfrm>
            </p:grpSpPr>
            <p:sp>
              <p:nvSpPr>
                <p:cNvPr id="230" name="Freeform 487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31" name="Freeform 488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7" name="Group 489"/>
              <p:cNvGrpSpPr>
                <a:grpSpLocks/>
              </p:cNvGrpSpPr>
              <p:nvPr/>
            </p:nvGrpSpPr>
            <p:grpSpPr bwMode="auto">
              <a:xfrm>
                <a:off x="847" y="3067"/>
                <a:ext cx="104" cy="52"/>
                <a:chOff x="2199" y="3091"/>
                <a:chExt cx="432" cy="140"/>
              </a:xfrm>
            </p:grpSpPr>
            <p:sp>
              <p:nvSpPr>
                <p:cNvPr id="228" name="Freeform 490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29" name="Freeform 491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8" name="Group 492"/>
              <p:cNvGrpSpPr>
                <a:grpSpLocks/>
              </p:cNvGrpSpPr>
              <p:nvPr/>
            </p:nvGrpSpPr>
            <p:grpSpPr bwMode="auto">
              <a:xfrm>
                <a:off x="703" y="3099"/>
                <a:ext cx="104" cy="52"/>
                <a:chOff x="2199" y="3091"/>
                <a:chExt cx="432" cy="140"/>
              </a:xfrm>
            </p:grpSpPr>
            <p:sp>
              <p:nvSpPr>
                <p:cNvPr id="226" name="Freeform 493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27" name="Freeform 494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19" name="Group 495"/>
              <p:cNvGrpSpPr>
                <a:grpSpLocks/>
              </p:cNvGrpSpPr>
              <p:nvPr/>
            </p:nvGrpSpPr>
            <p:grpSpPr bwMode="auto">
              <a:xfrm>
                <a:off x="599" y="3115"/>
                <a:ext cx="104" cy="52"/>
                <a:chOff x="2199" y="3091"/>
                <a:chExt cx="432" cy="140"/>
              </a:xfrm>
            </p:grpSpPr>
            <p:sp>
              <p:nvSpPr>
                <p:cNvPr id="224" name="Freeform 496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25" name="Freeform 497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20" name="Group 498"/>
              <p:cNvGrpSpPr>
                <a:grpSpLocks/>
              </p:cNvGrpSpPr>
              <p:nvPr/>
            </p:nvGrpSpPr>
            <p:grpSpPr bwMode="auto">
              <a:xfrm>
                <a:off x="599" y="3051"/>
                <a:ext cx="104" cy="52"/>
                <a:chOff x="2199" y="3091"/>
                <a:chExt cx="432" cy="140"/>
              </a:xfrm>
            </p:grpSpPr>
            <p:sp>
              <p:nvSpPr>
                <p:cNvPr id="222" name="Freeform 499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23" name="Freeform 500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21" name="Group 501"/>
              <p:cNvGrpSpPr>
                <a:grpSpLocks/>
              </p:cNvGrpSpPr>
              <p:nvPr/>
            </p:nvGrpSpPr>
            <p:grpSpPr bwMode="auto">
              <a:xfrm>
                <a:off x="647" y="3011"/>
                <a:ext cx="104" cy="52"/>
                <a:chOff x="2199" y="3091"/>
                <a:chExt cx="432" cy="140"/>
              </a:xfrm>
            </p:grpSpPr>
            <p:sp>
              <p:nvSpPr>
                <p:cNvPr id="220" name="Freeform 502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21" name="Freeform 503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22" name="Group 504"/>
              <p:cNvGrpSpPr>
                <a:grpSpLocks/>
              </p:cNvGrpSpPr>
              <p:nvPr/>
            </p:nvGrpSpPr>
            <p:grpSpPr bwMode="auto">
              <a:xfrm>
                <a:off x="687" y="2995"/>
                <a:ext cx="104" cy="52"/>
                <a:chOff x="2199" y="3091"/>
                <a:chExt cx="432" cy="140"/>
              </a:xfrm>
            </p:grpSpPr>
            <p:sp>
              <p:nvSpPr>
                <p:cNvPr id="218" name="Freeform 505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19" name="Freeform 506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23" name="Group 507"/>
              <p:cNvGrpSpPr>
                <a:grpSpLocks/>
              </p:cNvGrpSpPr>
              <p:nvPr/>
            </p:nvGrpSpPr>
            <p:grpSpPr bwMode="auto">
              <a:xfrm>
                <a:off x="735" y="2971"/>
                <a:ext cx="104" cy="52"/>
                <a:chOff x="2199" y="3091"/>
                <a:chExt cx="432" cy="140"/>
              </a:xfrm>
            </p:grpSpPr>
            <p:sp>
              <p:nvSpPr>
                <p:cNvPr id="216" name="Freeform 508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17" name="Freeform 509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24" name="Group 510"/>
              <p:cNvGrpSpPr>
                <a:grpSpLocks/>
              </p:cNvGrpSpPr>
              <p:nvPr/>
            </p:nvGrpSpPr>
            <p:grpSpPr bwMode="auto">
              <a:xfrm>
                <a:off x="863" y="2923"/>
                <a:ext cx="104" cy="52"/>
                <a:chOff x="2199" y="3091"/>
                <a:chExt cx="432" cy="140"/>
              </a:xfrm>
            </p:grpSpPr>
            <p:sp>
              <p:nvSpPr>
                <p:cNvPr id="214" name="Freeform 511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15" name="Freeform 512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25" name="Group 513"/>
              <p:cNvGrpSpPr>
                <a:grpSpLocks/>
              </p:cNvGrpSpPr>
              <p:nvPr/>
            </p:nvGrpSpPr>
            <p:grpSpPr bwMode="auto">
              <a:xfrm>
                <a:off x="807" y="2947"/>
                <a:ext cx="432" cy="140"/>
                <a:chOff x="2199" y="3091"/>
                <a:chExt cx="432" cy="140"/>
              </a:xfrm>
            </p:grpSpPr>
            <p:sp>
              <p:nvSpPr>
                <p:cNvPr id="212" name="Freeform 514"/>
                <p:cNvSpPr>
                  <a:spLocks/>
                </p:cNvSpPr>
                <p:nvPr/>
              </p:nvSpPr>
              <p:spPr bwMode="auto">
                <a:xfrm>
                  <a:off x="2199" y="3091"/>
                  <a:ext cx="204" cy="140"/>
                </a:xfrm>
                <a:custGeom>
                  <a:avLst/>
                  <a:gdLst/>
                  <a:ahLst/>
                  <a:cxnLst>
                    <a:cxn ang="0">
                      <a:pos x="17" y="157"/>
                    </a:cxn>
                    <a:cxn ang="0">
                      <a:pos x="225" y="13"/>
                    </a:cxn>
                    <a:cxn ang="0">
                      <a:pos x="353" y="77"/>
                    </a:cxn>
                    <a:cxn ang="0">
                      <a:pos x="241" y="117"/>
                    </a:cxn>
                    <a:cxn ang="0">
                      <a:pos x="121" y="221"/>
                    </a:cxn>
                    <a:cxn ang="0">
                      <a:pos x="17" y="157"/>
                    </a:cxn>
                  </a:cxnLst>
                  <a:rect l="0" t="0" r="r" b="b"/>
                  <a:pathLst>
                    <a:path w="356" h="228">
                      <a:moveTo>
                        <a:pt x="17" y="157"/>
                      </a:moveTo>
                      <a:cubicBezTo>
                        <a:pt x="34" y="122"/>
                        <a:pt x="169" y="26"/>
                        <a:pt x="225" y="13"/>
                      </a:cubicBezTo>
                      <a:cubicBezTo>
                        <a:pt x="281" y="0"/>
                        <a:pt x="350" y="60"/>
                        <a:pt x="353" y="77"/>
                      </a:cubicBezTo>
                      <a:cubicBezTo>
                        <a:pt x="356" y="94"/>
                        <a:pt x="280" y="93"/>
                        <a:pt x="241" y="117"/>
                      </a:cubicBezTo>
                      <a:cubicBezTo>
                        <a:pt x="202" y="141"/>
                        <a:pt x="154" y="214"/>
                        <a:pt x="121" y="221"/>
                      </a:cubicBezTo>
                      <a:cubicBezTo>
                        <a:pt x="88" y="228"/>
                        <a:pt x="0" y="192"/>
                        <a:pt x="17" y="157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13" name="Freeform 515"/>
                <p:cNvSpPr>
                  <a:spLocks/>
                </p:cNvSpPr>
                <p:nvPr/>
              </p:nvSpPr>
              <p:spPr bwMode="auto">
                <a:xfrm>
                  <a:off x="2420" y="3092"/>
                  <a:ext cx="211" cy="119"/>
                </a:xfrm>
                <a:custGeom>
                  <a:avLst/>
                  <a:gdLst/>
                  <a:ahLst/>
                  <a:cxnLst>
                    <a:cxn ang="0">
                      <a:pos x="67" y="19"/>
                    </a:cxn>
                    <a:cxn ang="0">
                      <a:pos x="19" y="139"/>
                    </a:cxn>
                    <a:cxn ang="0">
                      <a:pos x="179" y="131"/>
                    </a:cxn>
                    <a:cxn ang="0">
                      <a:pos x="315" y="131"/>
                    </a:cxn>
                    <a:cxn ang="0">
                      <a:pos x="267" y="51"/>
                    </a:cxn>
                    <a:cxn ang="0">
                      <a:pos x="203" y="27"/>
                    </a:cxn>
                    <a:cxn ang="0">
                      <a:pos x="67" y="19"/>
                    </a:cxn>
                  </a:cxnLst>
                  <a:rect l="0" t="0" r="r" b="b"/>
                  <a:pathLst>
                    <a:path w="330" h="158">
                      <a:moveTo>
                        <a:pt x="67" y="19"/>
                      </a:moveTo>
                      <a:cubicBezTo>
                        <a:pt x="36" y="38"/>
                        <a:pt x="0" y="120"/>
                        <a:pt x="19" y="139"/>
                      </a:cubicBezTo>
                      <a:cubicBezTo>
                        <a:pt x="38" y="158"/>
                        <a:pt x="130" y="132"/>
                        <a:pt x="179" y="131"/>
                      </a:cubicBezTo>
                      <a:cubicBezTo>
                        <a:pt x="228" y="130"/>
                        <a:pt x="300" y="144"/>
                        <a:pt x="315" y="131"/>
                      </a:cubicBezTo>
                      <a:cubicBezTo>
                        <a:pt x="330" y="118"/>
                        <a:pt x="286" y="68"/>
                        <a:pt x="267" y="51"/>
                      </a:cubicBezTo>
                      <a:cubicBezTo>
                        <a:pt x="248" y="34"/>
                        <a:pt x="234" y="30"/>
                        <a:pt x="203" y="27"/>
                      </a:cubicBezTo>
                      <a:cubicBezTo>
                        <a:pt x="172" y="24"/>
                        <a:pt x="98" y="0"/>
                        <a:pt x="67" y="19"/>
                      </a:cubicBezTo>
                      <a:close/>
                    </a:path>
                  </a:pathLst>
                </a:custGeom>
                <a:solidFill>
                  <a:srgbClr val="777777"/>
                </a:solidFill>
                <a:ln w="3175" cap="flat" cmpd="sng">
                  <a:solidFill>
                    <a:srgbClr val="4D4D4D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26" name="Group 516"/>
              <p:cNvGrpSpPr>
                <a:grpSpLocks/>
              </p:cNvGrpSpPr>
              <p:nvPr/>
            </p:nvGrpSpPr>
            <p:grpSpPr bwMode="auto">
              <a:xfrm>
                <a:off x="1248" y="3264"/>
                <a:ext cx="1021" cy="296"/>
                <a:chOff x="3353" y="4024"/>
                <a:chExt cx="1021" cy="296"/>
              </a:xfrm>
            </p:grpSpPr>
            <p:grpSp>
              <p:nvGrpSpPr>
                <p:cNvPr id="170" name="Group 517"/>
                <p:cNvGrpSpPr>
                  <a:grpSpLocks/>
                </p:cNvGrpSpPr>
                <p:nvPr/>
              </p:nvGrpSpPr>
              <p:grpSpPr bwMode="auto">
                <a:xfrm rot="464866">
                  <a:off x="3353" y="4024"/>
                  <a:ext cx="538" cy="296"/>
                  <a:chOff x="4649" y="2704"/>
                  <a:chExt cx="538" cy="296"/>
                </a:xfrm>
              </p:grpSpPr>
              <p:grpSp>
                <p:nvGrpSpPr>
                  <p:cNvPr id="192" name="Group 518"/>
                  <p:cNvGrpSpPr>
                    <a:grpSpLocks/>
                  </p:cNvGrpSpPr>
                  <p:nvPr/>
                </p:nvGrpSpPr>
                <p:grpSpPr bwMode="auto">
                  <a:xfrm rot="20634609" flipH="1">
                    <a:off x="4649" y="2795"/>
                    <a:ext cx="272" cy="205"/>
                    <a:chOff x="4694" y="3475"/>
                    <a:chExt cx="363" cy="432"/>
                  </a:xfrm>
                </p:grpSpPr>
                <p:grpSp>
                  <p:nvGrpSpPr>
                    <p:cNvPr id="203" name="Group 51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694" y="3475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210" name="Freeform 52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11" name="Freeform 52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204" name="Group 522"/>
                    <p:cNvGrpSpPr>
                      <a:grpSpLocks/>
                    </p:cNvGrpSpPr>
                    <p:nvPr/>
                  </p:nvGrpSpPr>
                  <p:grpSpPr bwMode="auto">
                    <a:xfrm rot="451181">
                      <a:off x="4785" y="3521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208" name="Freeform 52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09" name="Freeform 52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205" name="Group 525"/>
                    <p:cNvGrpSpPr>
                      <a:grpSpLocks/>
                    </p:cNvGrpSpPr>
                    <p:nvPr/>
                  </p:nvGrpSpPr>
                  <p:grpSpPr bwMode="auto">
                    <a:xfrm rot="1557406">
                      <a:off x="4921" y="3566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206" name="Freeform 52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07" name="Freeform 52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93" name="Group 528"/>
                  <p:cNvGrpSpPr>
                    <a:grpSpLocks/>
                  </p:cNvGrpSpPr>
                  <p:nvPr/>
                </p:nvGrpSpPr>
                <p:grpSpPr bwMode="auto">
                  <a:xfrm rot="-519260">
                    <a:off x="4915" y="2704"/>
                    <a:ext cx="272" cy="205"/>
                    <a:chOff x="4694" y="3475"/>
                    <a:chExt cx="363" cy="432"/>
                  </a:xfrm>
                </p:grpSpPr>
                <p:grpSp>
                  <p:nvGrpSpPr>
                    <p:cNvPr id="194" name="Group 52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694" y="3475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201" name="Freeform 53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02" name="Freeform 53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95" name="Group 532"/>
                    <p:cNvGrpSpPr>
                      <a:grpSpLocks/>
                    </p:cNvGrpSpPr>
                    <p:nvPr/>
                  </p:nvGrpSpPr>
                  <p:grpSpPr bwMode="auto">
                    <a:xfrm rot="451181">
                      <a:off x="4785" y="3521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99" name="Freeform 53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00" name="Freeform 53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96" name="Group 535"/>
                    <p:cNvGrpSpPr>
                      <a:grpSpLocks/>
                    </p:cNvGrpSpPr>
                    <p:nvPr/>
                  </p:nvGrpSpPr>
                  <p:grpSpPr bwMode="auto">
                    <a:xfrm rot="1557406">
                      <a:off x="4921" y="3566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97" name="Freeform 53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98" name="Freeform 53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  <p:grpSp>
              <p:nvGrpSpPr>
                <p:cNvPr id="171" name="Group 538"/>
                <p:cNvGrpSpPr>
                  <a:grpSpLocks/>
                </p:cNvGrpSpPr>
                <p:nvPr/>
              </p:nvGrpSpPr>
              <p:grpSpPr bwMode="auto">
                <a:xfrm rot="21135134" flipH="1">
                  <a:off x="3836" y="4024"/>
                  <a:ext cx="538" cy="296"/>
                  <a:chOff x="4649" y="2704"/>
                  <a:chExt cx="538" cy="296"/>
                </a:xfrm>
              </p:grpSpPr>
              <p:grpSp>
                <p:nvGrpSpPr>
                  <p:cNvPr id="172" name="Group 539"/>
                  <p:cNvGrpSpPr>
                    <a:grpSpLocks/>
                  </p:cNvGrpSpPr>
                  <p:nvPr/>
                </p:nvGrpSpPr>
                <p:grpSpPr bwMode="auto">
                  <a:xfrm rot="20634609" flipH="1">
                    <a:off x="4649" y="2795"/>
                    <a:ext cx="272" cy="205"/>
                    <a:chOff x="4694" y="3475"/>
                    <a:chExt cx="363" cy="432"/>
                  </a:xfrm>
                </p:grpSpPr>
                <p:grpSp>
                  <p:nvGrpSpPr>
                    <p:cNvPr id="183" name="Group 54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694" y="3475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90" name="Freeform 54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91" name="Freeform 54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84" name="Group 543"/>
                    <p:cNvGrpSpPr>
                      <a:grpSpLocks/>
                    </p:cNvGrpSpPr>
                    <p:nvPr/>
                  </p:nvGrpSpPr>
                  <p:grpSpPr bwMode="auto">
                    <a:xfrm rot="451181">
                      <a:off x="4785" y="3521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88" name="Freeform 54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9" name="Freeform 54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85" name="Group 546"/>
                    <p:cNvGrpSpPr>
                      <a:grpSpLocks/>
                    </p:cNvGrpSpPr>
                    <p:nvPr/>
                  </p:nvGrpSpPr>
                  <p:grpSpPr bwMode="auto">
                    <a:xfrm rot="1557406">
                      <a:off x="4921" y="3566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86" name="Freeform 54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7" name="Freeform 54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73" name="Group 549"/>
                  <p:cNvGrpSpPr>
                    <a:grpSpLocks/>
                  </p:cNvGrpSpPr>
                  <p:nvPr/>
                </p:nvGrpSpPr>
                <p:grpSpPr bwMode="auto">
                  <a:xfrm rot="-519260">
                    <a:off x="4915" y="2704"/>
                    <a:ext cx="272" cy="205"/>
                    <a:chOff x="4694" y="3475"/>
                    <a:chExt cx="363" cy="432"/>
                  </a:xfrm>
                </p:grpSpPr>
                <p:grpSp>
                  <p:nvGrpSpPr>
                    <p:cNvPr id="174" name="Group 55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694" y="3475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81" name="Freeform 55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2" name="Freeform 55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75" name="Group 553"/>
                    <p:cNvGrpSpPr>
                      <a:grpSpLocks/>
                    </p:cNvGrpSpPr>
                    <p:nvPr/>
                  </p:nvGrpSpPr>
                  <p:grpSpPr bwMode="auto">
                    <a:xfrm rot="451181">
                      <a:off x="4785" y="3521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79" name="Freeform 55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80" name="Freeform 55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76" name="Group 556"/>
                    <p:cNvGrpSpPr>
                      <a:grpSpLocks/>
                    </p:cNvGrpSpPr>
                    <p:nvPr/>
                  </p:nvGrpSpPr>
                  <p:grpSpPr bwMode="auto">
                    <a:xfrm rot="1557406">
                      <a:off x="4921" y="3566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77" name="Freeform 55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78" name="Freeform 55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</p:grpSp>
          <p:grpSp>
            <p:nvGrpSpPr>
              <p:cNvPr id="127" name="Group 559"/>
              <p:cNvGrpSpPr>
                <a:grpSpLocks/>
              </p:cNvGrpSpPr>
              <p:nvPr/>
            </p:nvGrpSpPr>
            <p:grpSpPr bwMode="auto">
              <a:xfrm>
                <a:off x="4055" y="2976"/>
                <a:ext cx="1021" cy="296"/>
                <a:chOff x="3353" y="4024"/>
                <a:chExt cx="1021" cy="296"/>
              </a:xfrm>
            </p:grpSpPr>
            <p:grpSp>
              <p:nvGrpSpPr>
                <p:cNvPr id="128" name="Group 560"/>
                <p:cNvGrpSpPr>
                  <a:grpSpLocks/>
                </p:cNvGrpSpPr>
                <p:nvPr/>
              </p:nvGrpSpPr>
              <p:grpSpPr bwMode="auto">
                <a:xfrm rot="464866">
                  <a:off x="3353" y="4024"/>
                  <a:ext cx="538" cy="296"/>
                  <a:chOff x="4649" y="2704"/>
                  <a:chExt cx="538" cy="296"/>
                </a:xfrm>
              </p:grpSpPr>
              <p:grpSp>
                <p:nvGrpSpPr>
                  <p:cNvPr id="150" name="Group 561"/>
                  <p:cNvGrpSpPr>
                    <a:grpSpLocks/>
                  </p:cNvGrpSpPr>
                  <p:nvPr/>
                </p:nvGrpSpPr>
                <p:grpSpPr bwMode="auto">
                  <a:xfrm rot="20634609" flipH="1">
                    <a:off x="4649" y="2795"/>
                    <a:ext cx="272" cy="205"/>
                    <a:chOff x="4694" y="3475"/>
                    <a:chExt cx="363" cy="432"/>
                  </a:xfrm>
                </p:grpSpPr>
                <p:grpSp>
                  <p:nvGrpSpPr>
                    <p:cNvPr id="161" name="Group 56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694" y="3475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68" name="Freeform 56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9" name="Freeform 56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62" name="Group 565"/>
                    <p:cNvGrpSpPr>
                      <a:grpSpLocks/>
                    </p:cNvGrpSpPr>
                    <p:nvPr/>
                  </p:nvGrpSpPr>
                  <p:grpSpPr bwMode="auto">
                    <a:xfrm rot="451181">
                      <a:off x="4785" y="3521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66" name="Freeform 56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7" name="Freeform 56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63" name="Group 568"/>
                    <p:cNvGrpSpPr>
                      <a:grpSpLocks/>
                    </p:cNvGrpSpPr>
                    <p:nvPr/>
                  </p:nvGrpSpPr>
                  <p:grpSpPr bwMode="auto">
                    <a:xfrm rot="1557406">
                      <a:off x="4921" y="3566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64" name="Freeform 569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5" name="Freeform 57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51" name="Group 571"/>
                  <p:cNvGrpSpPr>
                    <a:grpSpLocks/>
                  </p:cNvGrpSpPr>
                  <p:nvPr/>
                </p:nvGrpSpPr>
                <p:grpSpPr bwMode="auto">
                  <a:xfrm rot="-519260">
                    <a:off x="4915" y="2704"/>
                    <a:ext cx="272" cy="205"/>
                    <a:chOff x="4694" y="3475"/>
                    <a:chExt cx="363" cy="432"/>
                  </a:xfrm>
                </p:grpSpPr>
                <p:grpSp>
                  <p:nvGrpSpPr>
                    <p:cNvPr id="152" name="Group 57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694" y="3475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59" name="Freeform 57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60" name="Freeform 57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53" name="Group 575"/>
                    <p:cNvGrpSpPr>
                      <a:grpSpLocks/>
                    </p:cNvGrpSpPr>
                    <p:nvPr/>
                  </p:nvGrpSpPr>
                  <p:grpSpPr bwMode="auto">
                    <a:xfrm rot="451181">
                      <a:off x="4785" y="3521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57" name="Freeform 57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8" name="Freeform 57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54" name="Group 578"/>
                    <p:cNvGrpSpPr>
                      <a:grpSpLocks/>
                    </p:cNvGrpSpPr>
                    <p:nvPr/>
                  </p:nvGrpSpPr>
                  <p:grpSpPr bwMode="auto">
                    <a:xfrm rot="1557406">
                      <a:off x="4921" y="3566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55" name="Freeform 579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56" name="Freeform 58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  <p:grpSp>
              <p:nvGrpSpPr>
                <p:cNvPr id="129" name="Group 581"/>
                <p:cNvGrpSpPr>
                  <a:grpSpLocks/>
                </p:cNvGrpSpPr>
                <p:nvPr/>
              </p:nvGrpSpPr>
              <p:grpSpPr bwMode="auto">
                <a:xfrm rot="21135134" flipH="1">
                  <a:off x="3836" y="4024"/>
                  <a:ext cx="538" cy="296"/>
                  <a:chOff x="4649" y="2704"/>
                  <a:chExt cx="538" cy="296"/>
                </a:xfrm>
              </p:grpSpPr>
              <p:grpSp>
                <p:nvGrpSpPr>
                  <p:cNvPr id="130" name="Group 582"/>
                  <p:cNvGrpSpPr>
                    <a:grpSpLocks/>
                  </p:cNvGrpSpPr>
                  <p:nvPr/>
                </p:nvGrpSpPr>
                <p:grpSpPr bwMode="auto">
                  <a:xfrm rot="20634609" flipH="1">
                    <a:off x="4649" y="2795"/>
                    <a:ext cx="272" cy="205"/>
                    <a:chOff x="4694" y="3475"/>
                    <a:chExt cx="363" cy="432"/>
                  </a:xfrm>
                </p:grpSpPr>
                <p:grpSp>
                  <p:nvGrpSpPr>
                    <p:cNvPr id="141" name="Group 58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694" y="3475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48" name="Freeform 58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49" name="Freeform 58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42" name="Group 586"/>
                    <p:cNvGrpSpPr>
                      <a:grpSpLocks/>
                    </p:cNvGrpSpPr>
                    <p:nvPr/>
                  </p:nvGrpSpPr>
                  <p:grpSpPr bwMode="auto">
                    <a:xfrm rot="451181">
                      <a:off x="4785" y="3521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46" name="Freeform 58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47" name="Freeform 58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43" name="Group 589"/>
                    <p:cNvGrpSpPr>
                      <a:grpSpLocks/>
                    </p:cNvGrpSpPr>
                    <p:nvPr/>
                  </p:nvGrpSpPr>
                  <p:grpSpPr bwMode="auto">
                    <a:xfrm rot="1557406">
                      <a:off x="4921" y="3566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44" name="Freeform 59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45" name="Freeform 59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31" name="Group 592"/>
                  <p:cNvGrpSpPr>
                    <a:grpSpLocks/>
                  </p:cNvGrpSpPr>
                  <p:nvPr/>
                </p:nvGrpSpPr>
                <p:grpSpPr bwMode="auto">
                  <a:xfrm rot="-519260">
                    <a:off x="4915" y="2704"/>
                    <a:ext cx="272" cy="205"/>
                    <a:chOff x="4694" y="3475"/>
                    <a:chExt cx="363" cy="432"/>
                  </a:xfrm>
                </p:grpSpPr>
                <p:grpSp>
                  <p:nvGrpSpPr>
                    <p:cNvPr id="132" name="Group 593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4694" y="3475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39" name="Freeform 59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40" name="Freeform 59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33" name="Group 596"/>
                    <p:cNvGrpSpPr>
                      <a:grpSpLocks/>
                    </p:cNvGrpSpPr>
                    <p:nvPr/>
                  </p:nvGrpSpPr>
                  <p:grpSpPr bwMode="auto">
                    <a:xfrm rot="451181">
                      <a:off x="4785" y="3521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37" name="Freeform 59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38" name="Freeform 59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34" name="Group 599"/>
                    <p:cNvGrpSpPr>
                      <a:grpSpLocks/>
                    </p:cNvGrpSpPr>
                    <p:nvPr/>
                  </p:nvGrpSpPr>
                  <p:grpSpPr bwMode="auto">
                    <a:xfrm rot="1557406">
                      <a:off x="4921" y="3566"/>
                      <a:ext cx="136" cy="341"/>
                      <a:chOff x="4694" y="3475"/>
                      <a:chExt cx="136" cy="341"/>
                    </a:xfrm>
                  </p:grpSpPr>
                  <p:sp>
                    <p:nvSpPr>
                      <p:cNvPr id="135" name="Freeform 60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694" y="3475"/>
                        <a:ext cx="136" cy="31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6" y="0"/>
                          </a:cxn>
                          <a:cxn ang="0">
                            <a:pos x="46" y="137"/>
                          </a:cxn>
                          <a:cxn ang="0">
                            <a:pos x="0" y="318"/>
                          </a:cxn>
                        </a:cxnLst>
                        <a:rect l="0" t="0" r="r" b="b"/>
                        <a:pathLst>
                          <a:path w="136" h="318">
                            <a:moveTo>
                              <a:pt x="136" y="0"/>
                            </a:moveTo>
                            <a:cubicBezTo>
                              <a:pt x="102" y="42"/>
                              <a:pt x="69" y="84"/>
                              <a:pt x="46" y="137"/>
                            </a:cubicBezTo>
                            <a:cubicBezTo>
                              <a:pt x="23" y="190"/>
                              <a:pt x="11" y="254"/>
                              <a:pt x="0" y="318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136" name="Freeform 60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4736" y="3480"/>
                        <a:ext cx="88" cy="33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8" y="0"/>
                          </a:cxn>
                          <a:cxn ang="0">
                            <a:pos x="16" y="200"/>
                          </a:cxn>
                          <a:cxn ang="0">
                            <a:pos x="0" y="336"/>
                          </a:cxn>
                        </a:cxnLst>
                        <a:rect l="0" t="0" r="r" b="b"/>
                        <a:pathLst>
                          <a:path w="88" h="336">
                            <a:moveTo>
                              <a:pt x="88" y="0"/>
                            </a:moveTo>
                            <a:cubicBezTo>
                              <a:pt x="76" y="33"/>
                              <a:pt x="31" y="144"/>
                              <a:pt x="16" y="200"/>
                            </a:cubicBezTo>
                            <a:cubicBezTo>
                              <a:pt x="1" y="256"/>
                              <a:pt x="3" y="308"/>
                              <a:pt x="0" y="336"/>
                            </a:cubicBezTo>
                          </a:path>
                        </a:pathLst>
                      </a:custGeom>
                      <a:solidFill>
                        <a:srgbClr val="66FF66"/>
                      </a:solidFill>
                      <a:ln w="28575" cap="flat" cmpd="sng">
                        <a:solidFill>
                          <a:srgbClr val="33CC33"/>
                        </a:solidFill>
                        <a:prstDash val="solid"/>
                        <a:round/>
                        <a:headEnd type="none" w="sm" len="sm"/>
                        <a:tailEnd type="none" w="sm" len="sm"/>
                      </a:ln>
                      <a:effectLst/>
                    </p:spPr>
                    <p:txBody>
                      <a:bodyPr wrap="none"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</p:grpSp>
        </p:grpSp>
      </p:grpSp>
      <p:sp>
        <p:nvSpPr>
          <p:cNvPr id="606" name="TextBox 605"/>
          <p:cNvSpPr txBox="1"/>
          <p:nvPr/>
        </p:nvSpPr>
        <p:spPr>
          <a:xfrm>
            <a:off x="0" y="4572008"/>
            <a:ext cx="9144000" cy="1323439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pPr algn="ctr"/>
            <a:r>
              <a:rPr lang="ru-RU" sz="4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Римский крестьянин, возделывающий земельный участок. 1 в до н.э.</a:t>
            </a:r>
          </a:p>
        </p:txBody>
      </p:sp>
      <p:sp>
        <p:nvSpPr>
          <p:cNvPr id="607" name="Управляющая кнопка: фильм 606">
            <a:hlinkClick r:id="rId5" action="ppaction://hlinkpres?slideindex=1&amp;slidetitle=Слайд 1" highlightClick="1"/>
          </p:cNvPr>
          <p:cNvSpPr/>
          <p:nvPr/>
        </p:nvSpPr>
        <p:spPr>
          <a:xfrm>
            <a:off x="8429652" y="5857892"/>
            <a:ext cx="714348" cy="571504"/>
          </a:xfrm>
          <a:prstGeom prst="actionButtonMovie">
            <a:avLst/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Рисунок 24" descr="Точечный рисунок.bmp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00034" y="428604"/>
            <a:ext cx="7839075" cy="5476875"/>
          </a:xfrm>
          <a:prstGeom prst="rect">
            <a:avLst/>
          </a:prstGeom>
        </p:spPr>
      </p:pic>
      <p:pic>
        <p:nvPicPr>
          <p:cNvPr id="4" name="Picture 9" descr="Рисунок"/>
          <p:cNvPicPr>
            <a:picLocks noChangeAspect="1" noChangeArrowheads="1"/>
          </p:cNvPicPr>
          <p:nvPr/>
        </p:nvPicPr>
        <p:blipFill>
          <a:blip r:embed="rId3" cstate="email">
            <a:duotone>
              <a:prstClr val="black"/>
              <a:schemeClr val="accent1">
                <a:tint val="45000"/>
                <a:satMod val="400000"/>
              </a:schemeClr>
            </a:duotone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6429396"/>
            <a:ext cx="9144000" cy="4571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9" descr="Рисунок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rot="10800000">
            <a:off x="0" y="0"/>
            <a:ext cx="9144000" cy="500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Прямая соединительная линия 7"/>
          <p:cNvCxnSpPr/>
          <p:nvPr/>
        </p:nvCxnSpPr>
        <p:spPr>
          <a:xfrm flipV="1">
            <a:off x="1071538" y="642918"/>
            <a:ext cx="1928826" cy="71438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rot="16200000" flipV="1">
            <a:off x="5357818" y="571480"/>
            <a:ext cx="2643206" cy="2643206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642910" y="3786190"/>
            <a:ext cx="3214710" cy="1714512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rot="5400000">
            <a:off x="-357222" y="2357430"/>
            <a:ext cx="2428892" cy="42862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rot="5400000">
            <a:off x="6715140" y="3357562"/>
            <a:ext cx="1428760" cy="114300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flipV="1">
            <a:off x="3857620" y="4643446"/>
            <a:ext cx="3000396" cy="857256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 flipV="1">
            <a:off x="2928926" y="571480"/>
            <a:ext cx="2428892" cy="7143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Овал 32"/>
          <p:cNvSpPr/>
          <p:nvPr/>
        </p:nvSpPr>
        <p:spPr>
          <a:xfrm>
            <a:off x="3929058" y="2571744"/>
            <a:ext cx="142876" cy="142876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4" name="Прямая соединительная линия 33"/>
          <p:cNvCxnSpPr>
            <a:endCxn id="33" idx="0"/>
          </p:cNvCxnSpPr>
          <p:nvPr/>
        </p:nvCxnSpPr>
        <p:spPr>
          <a:xfrm>
            <a:off x="1000100" y="1357298"/>
            <a:ext cx="3000396" cy="1214446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>
            <a:endCxn id="33" idx="7"/>
          </p:cNvCxnSpPr>
          <p:nvPr/>
        </p:nvCxnSpPr>
        <p:spPr>
          <a:xfrm rot="16200000" flipH="1">
            <a:off x="2515093" y="1056751"/>
            <a:ext cx="1949750" cy="1122084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>
            <a:endCxn id="33" idx="7"/>
          </p:cNvCxnSpPr>
          <p:nvPr/>
        </p:nvCxnSpPr>
        <p:spPr>
          <a:xfrm rot="5400000">
            <a:off x="3693820" y="928670"/>
            <a:ext cx="2021188" cy="130680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>
            <a:endCxn id="33" idx="6"/>
          </p:cNvCxnSpPr>
          <p:nvPr/>
        </p:nvCxnSpPr>
        <p:spPr>
          <a:xfrm rot="10800000">
            <a:off x="4071934" y="2643182"/>
            <a:ext cx="3857652" cy="571504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>
            <a:endCxn id="33" idx="5"/>
          </p:cNvCxnSpPr>
          <p:nvPr/>
        </p:nvCxnSpPr>
        <p:spPr>
          <a:xfrm rot="10800000">
            <a:off x="4051010" y="2693696"/>
            <a:ext cx="2807006" cy="194975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>
            <a:endCxn id="33" idx="5"/>
          </p:cNvCxnSpPr>
          <p:nvPr/>
        </p:nvCxnSpPr>
        <p:spPr>
          <a:xfrm rot="5400000" flipH="1" flipV="1">
            <a:off x="2550812" y="4000504"/>
            <a:ext cx="2807006" cy="19339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>
            <a:endCxn id="33" idx="6"/>
          </p:cNvCxnSpPr>
          <p:nvPr/>
        </p:nvCxnSpPr>
        <p:spPr>
          <a:xfrm flipV="1">
            <a:off x="714348" y="2643182"/>
            <a:ext cx="3357586" cy="1143008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Прямая соединительная линия 66"/>
          <p:cNvCxnSpPr/>
          <p:nvPr/>
        </p:nvCxnSpPr>
        <p:spPr>
          <a:xfrm rot="5400000" flipH="1" flipV="1">
            <a:off x="214282" y="1071546"/>
            <a:ext cx="3143272" cy="2286016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Прямая соединительная линия 69"/>
          <p:cNvCxnSpPr/>
          <p:nvPr/>
        </p:nvCxnSpPr>
        <p:spPr>
          <a:xfrm flipV="1">
            <a:off x="642910" y="571480"/>
            <a:ext cx="4714908" cy="321471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Прямая соединительная линия 72"/>
          <p:cNvCxnSpPr/>
          <p:nvPr/>
        </p:nvCxnSpPr>
        <p:spPr>
          <a:xfrm flipV="1">
            <a:off x="714348" y="3214686"/>
            <a:ext cx="7215238" cy="500066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Прямая соединительная линия 75"/>
          <p:cNvCxnSpPr/>
          <p:nvPr/>
        </p:nvCxnSpPr>
        <p:spPr>
          <a:xfrm>
            <a:off x="714348" y="3786190"/>
            <a:ext cx="6143668" cy="857256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000"/>
                            </p:stCondLst>
                            <p:childTnLst>
                              <p:par>
                                <p:cTn id="4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500"/>
                            </p:stCondLst>
                            <p:childTnLst>
                              <p:par>
                                <p:cTn id="4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000"/>
                            </p:stCondLst>
                            <p:childTnLst>
                              <p:par>
                                <p:cTn id="5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7500"/>
                            </p:stCondLst>
                            <p:childTnLst>
                              <p:par>
                                <p:cTn id="5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8000"/>
                            </p:stCondLst>
                            <p:childTnLst>
                              <p:par>
                                <p:cTn id="5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8500"/>
                            </p:stCondLst>
                            <p:childTnLst>
                              <p:par>
                                <p:cTn id="6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"/>
                            </p:stCondLst>
                            <p:childTnLst>
                              <p:par>
                                <p:cTn id="9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500"/>
                            </p:stCondLst>
                            <p:childTnLst>
                              <p:par>
                                <p:cTn id="10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Рисунок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6429396"/>
            <a:ext cx="9144000" cy="4571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9" descr="Рисунок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rot="10800000">
            <a:off x="0" y="0"/>
            <a:ext cx="9144000" cy="500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Горизонтальный свиток 5"/>
          <p:cNvSpPr/>
          <p:nvPr/>
        </p:nvSpPr>
        <p:spPr>
          <a:xfrm>
            <a:off x="285720" y="571480"/>
            <a:ext cx="8643998" cy="5429288"/>
          </a:xfrm>
          <a:prstGeom prst="horizontalScroll">
            <a:avLst/>
          </a:prstGeom>
          <a:solidFill>
            <a:srgbClr val="FED4B4"/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50800" dist="38100" dir="13500000" algn="br" rotWithShape="0">
                    <a:prstClr val="black">
                      <a:alpha val="40000"/>
                    </a:prstClr>
                  </a:outerShdw>
                  <a:reflection blurRad="6350" stA="55000" endA="300" endPos="45500" dir="5400000" sy="-100000" algn="bl" rotWithShape="0"/>
                </a:effectLst>
                <a:latin typeface="Monotype Corsiva" pitchFamily="66" charset="0"/>
              </a:rPr>
              <a:t>Пусть ни одна семья не пользуется более чем 1000 югеров государственной земли. Да будут отобраны ее излишки и небольшими участками без права продажи розданы беднякам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Рисунок 39" descr="Точечный рисунок.bmp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786" y="500042"/>
            <a:ext cx="7696199" cy="5377053"/>
          </a:xfrm>
          <a:prstGeom prst="rect">
            <a:avLst/>
          </a:prstGeom>
        </p:spPr>
      </p:pic>
      <p:pic>
        <p:nvPicPr>
          <p:cNvPr id="5" name="Picture 9" descr="Рисунок"/>
          <p:cNvPicPr>
            <a:picLocks noChangeAspect="1" noChangeArrowheads="1"/>
          </p:cNvPicPr>
          <p:nvPr/>
        </p:nvPicPr>
        <p:blipFill>
          <a:blip r:embed="rId3" cstate="email">
            <a:duotone>
              <a:prstClr val="black"/>
              <a:schemeClr val="accent1">
                <a:tint val="45000"/>
                <a:satMod val="400000"/>
              </a:schemeClr>
            </a:duotone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0800000">
            <a:off x="0" y="0"/>
            <a:ext cx="9144000" cy="500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9" descr="Рисунок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6400821"/>
            <a:ext cx="9144000" cy="4571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0" name="Прямая соединительная линия 9"/>
          <p:cNvCxnSpPr/>
          <p:nvPr/>
        </p:nvCxnSpPr>
        <p:spPr>
          <a:xfrm>
            <a:off x="2571736" y="857232"/>
            <a:ext cx="3286148" cy="1588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1500166" y="1357298"/>
            <a:ext cx="4857784" cy="71438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1428728" y="2285992"/>
            <a:ext cx="6000792" cy="71438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1285852" y="1857364"/>
            <a:ext cx="5572164" cy="1588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1285852" y="2786058"/>
            <a:ext cx="6572296" cy="1588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1142976" y="3286124"/>
            <a:ext cx="7000924" cy="73026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2000232" y="4357694"/>
            <a:ext cx="5286412" cy="1588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1000100" y="3857628"/>
            <a:ext cx="6786610" cy="1588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2857488" y="4857760"/>
            <a:ext cx="3571900" cy="1588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rot="5400000">
            <a:off x="285720" y="2643182"/>
            <a:ext cx="2786082" cy="71438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rot="5400000">
            <a:off x="606397" y="2750339"/>
            <a:ext cx="3286942" cy="72232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 rot="5400000">
            <a:off x="1286646" y="2999578"/>
            <a:ext cx="4572032" cy="1588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rot="5400000">
            <a:off x="2715406" y="2999578"/>
            <a:ext cx="4714908" cy="1588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 rot="16200000" flipH="1">
            <a:off x="5180017" y="3108323"/>
            <a:ext cx="3143272" cy="6985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rot="16200000" flipH="1">
            <a:off x="3857620" y="3000372"/>
            <a:ext cx="4071966" cy="71438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 rot="5400000">
            <a:off x="822299" y="2820983"/>
            <a:ext cx="4071966" cy="1588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rot="5400000">
            <a:off x="1928794" y="3000372"/>
            <a:ext cx="4714908" cy="1588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 rot="16200000" flipH="1">
            <a:off x="6679421" y="3178967"/>
            <a:ext cx="1714512" cy="71438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1" name="Прямоугольник 50"/>
          <p:cNvSpPr/>
          <p:nvPr/>
        </p:nvSpPr>
        <p:spPr>
          <a:xfrm>
            <a:off x="4286248" y="2786058"/>
            <a:ext cx="785818" cy="50006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46" name="Группа 45"/>
          <p:cNvGrpSpPr/>
          <p:nvPr/>
        </p:nvGrpSpPr>
        <p:grpSpPr>
          <a:xfrm>
            <a:off x="5003541" y="401359"/>
            <a:ext cx="3450720" cy="1853040"/>
            <a:chOff x="5003541" y="401359"/>
            <a:chExt cx="3450720" cy="1853040"/>
          </a:xfrm>
        </p:grpSpPr>
        <p:sp>
          <p:nvSpPr>
            <p:cNvPr id="52" name="Стрелка влево 51"/>
            <p:cNvSpPr/>
            <p:nvPr/>
          </p:nvSpPr>
          <p:spPr>
            <a:xfrm rot="19468754">
              <a:off x="5003541" y="401359"/>
              <a:ext cx="3450720" cy="1853040"/>
            </a:xfrm>
            <a:prstGeom prst="leftArrow">
              <a:avLst/>
            </a:prstGeom>
            <a:gradFill flip="none" rotWithShape="1">
              <a:gsLst>
                <a:gs pos="0">
                  <a:srgbClr val="C00000">
                    <a:tint val="66000"/>
                    <a:satMod val="160000"/>
                  </a:srgbClr>
                </a:gs>
                <a:gs pos="50000">
                  <a:srgbClr val="C00000">
                    <a:tint val="44500"/>
                    <a:satMod val="160000"/>
                  </a:srgbClr>
                </a:gs>
                <a:gs pos="100000">
                  <a:srgbClr val="C00000">
                    <a:tint val="23500"/>
                    <a:satMod val="16000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4000" b="1" dirty="0" smtClean="0">
                  <a:solidFill>
                    <a:schemeClr val="tx1"/>
                  </a:solidFill>
                </a:rPr>
                <a:t>        часть</a:t>
              </a:r>
              <a:endParaRPr lang="ru-RU" sz="4000" b="1" dirty="0">
                <a:solidFill>
                  <a:schemeClr val="tx1"/>
                </a:solidFill>
              </a:endParaRPr>
            </a:p>
          </p:txBody>
        </p:sp>
        <p:grpSp>
          <p:nvGrpSpPr>
            <p:cNvPr id="57" name="Группа 56"/>
            <p:cNvGrpSpPr/>
            <p:nvPr/>
          </p:nvGrpSpPr>
          <p:grpSpPr>
            <a:xfrm rot="19689936">
              <a:off x="6092681" y="963520"/>
              <a:ext cx="809837" cy="1013403"/>
              <a:chOff x="6929454" y="5572140"/>
              <a:chExt cx="809837" cy="1013403"/>
            </a:xfrm>
          </p:grpSpPr>
          <p:sp>
            <p:nvSpPr>
              <p:cNvPr id="53" name="TextBox 52"/>
              <p:cNvSpPr txBox="1"/>
              <p:nvPr/>
            </p:nvSpPr>
            <p:spPr>
              <a:xfrm>
                <a:off x="7072330" y="5572140"/>
                <a:ext cx="393056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3200" b="1" dirty="0" smtClean="0"/>
                  <a:t>1</a:t>
                </a:r>
                <a:endParaRPr lang="ru-RU" sz="3200" b="1" dirty="0"/>
              </a:p>
            </p:txBody>
          </p:sp>
          <p:sp>
            <p:nvSpPr>
              <p:cNvPr id="54" name="TextBox 53"/>
              <p:cNvSpPr txBox="1"/>
              <p:nvPr/>
            </p:nvSpPr>
            <p:spPr>
              <a:xfrm>
                <a:off x="6929454" y="6000768"/>
                <a:ext cx="809837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ru-RU" sz="3200" b="1" dirty="0" smtClean="0"/>
                  <a:t>100</a:t>
                </a:r>
                <a:endParaRPr lang="ru-RU" sz="3200" b="1" dirty="0"/>
              </a:p>
            </p:txBody>
          </p:sp>
          <p:cxnSp>
            <p:nvCxnSpPr>
              <p:cNvPr id="56" name="Прямая соединительная линия 55"/>
              <p:cNvCxnSpPr/>
              <p:nvPr/>
            </p:nvCxnSpPr>
            <p:spPr>
              <a:xfrm>
                <a:off x="7000892" y="6072206"/>
                <a:ext cx="571504" cy="1588"/>
              </a:xfrm>
              <a:prstGeom prst="line">
                <a:avLst/>
              </a:prstGeom>
              <a:ln w="28575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sp>
        <p:nvSpPr>
          <p:cNvPr id="59" name="TextBox 58"/>
          <p:cNvSpPr txBox="1"/>
          <p:nvPr/>
        </p:nvSpPr>
        <p:spPr>
          <a:xfrm>
            <a:off x="0" y="5643578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solidFill>
                  <a:srgbClr val="C00000"/>
                </a:solidFill>
              </a:rPr>
              <a:t>Pro centum </a:t>
            </a:r>
            <a:r>
              <a:rPr lang="en-US" sz="4400" b="1" dirty="0" smtClean="0"/>
              <a:t>– </a:t>
            </a:r>
            <a:r>
              <a:rPr lang="ru-RU" sz="4400" b="1" dirty="0" smtClean="0"/>
              <a:t>на сто</a:t>
            </a:r>
            <a:endParaRPr lang="ru-RU" sz="4400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0" y="357166"/>
            <a:ext cx="318612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1 процент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714744" y="2928934"/>
            <a:ext cx="15472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reflection blurRad="12700" stA="28000" endPos="45000" dist="1000" dir="5400000" sy="-100000" algn="bl" rotWithShape="0"/>
                </a:effectLst>
              </a:rPr>
              <a:t>1 процент = 0,01</a:t>
            </a:r>
            <a:endParaRPr lang="ru-RU" sz="1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55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000"/>
                            </p:stCondLst>
                            <p:childTnLst>
                              <p:par>
                                <p:cTn id="76" presetID="55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7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9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0"/>
                            </p:stCondLst>
                            <p:childTnLst>
                              <p:par>
                                <p:cTn id="82" presetID="1" presetClass="entr" presetSubtype="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0" presetClass="path" presetSubtype="0" accel="50000" decel="50000" fill="hold" grpId="1" nodeType="withEffect">
                                  <p:stCondLst>
                                    <p:cond delay="5000"/>
                                  </p:stCondLst>
                                  <p:childTnLst>
                                    <p:animMotion origin="layout" path="M -1.94444E-6 -4.44444E-6 L 0.26285 0.28612 " pathEditMode="relative" rAng="0" ptsTypes="AA">
                                      <p:cBhvr>
                                        <p:cTn id="85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" y="143"/>
                                    </p:animMotion>
                                  </p:childTnLst>
                                </p:cTn>
                              </p:par>
                              <p:par>
                                <p:cTn id="86" presetID="6" presetClass="emph" presetSubtype="0" fill="hold" grpId="2" nodeType="withEffect">
                                  <p:stCondLst>
                                    <p:cond delay="5000"/>
                                  </p:stCondLst>
                                  <p:childTnLst>
                                    <p:animScale>
                                      <p:cBhvr>
                                        <p:cTn id="87" dur="2000" fill="hold"/>
                                        <p:tgtEl>
                                          <p:spTgt spid="31"/>
                                        </p:tgtEl>
                                      </p:cBhvr>
                                      <p:by x="25000" y="2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2000"/>
                            </p:stCondLst>
                            <p:childTnLst>
                              <p:par>
                                <p:cTn id="89" presetID="1" presetClass="exit" presetSubtype="0" fill="hold" grpId="3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3000"/>
                            </p:stCondLst>
                            <p:childTnLst>
                              <p:par>
                                <p:cTn id="92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3000"/>
                            </p:stCondLst>
                            <p:childTnLst>
                              <p:par>
                                <p:cTn id="1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3000"/>
                            </p:stCondLst>
                            <p:childTnLst>
                              <p:par>
                                <p:cTn id="120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1" dur="2000" fill="hold"/>
                                        <p:tgtEl>
                                          <p:spTgt spid="41"/>
                                        </p:tgtEl>
                                      </p:cBhvr>
                                      <p:by x="400000" y="400000"/>
                                    </p:animScale>
                                  </p:childTnLst>
                                </p:cTn>
                              </p:par>
                              <p:par>
                                <p:cTn id="122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3386 -0.2625 " pathEditMode="relative" ptsTypes="AA">
                                      <p:cBhvr>
                                        <p:cTn id="123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59" grpId="0"/>
      <p:bldP spid="31" grpId="0"/>
      <p:bldP spid="31" grpId="1"/>
      <p:bldP spid="31" grpId="2"/>
      <p:bldP spid="31" grpId="3"/>
      <p:bldP spid="41" grpId="0"/>
      <p:bldP spid="41" grpId="1"/>
      <p:bldP spid="41" grpId="2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Рисунок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6429396"/>
            <a:ext cx="9144000" cy="4571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9" descr="Рисунок"/>
          <p:cNvPicPr>
            <a:picLocks noChangeAspect="1" noChangeArrowheads="1"/>
          </p:cNvPicPr>
          <p:nvPr/>
        </p:nvPicPr>
        <p:blipFill>
          <a:blip r:embed="rId3" cstate="email">
            <a:duotone>
              <a:prstClr val="black"/>
              <a:schemeClr val="accent1">
                <a:tint val="45000"/>
                <a:satMod val="400000"/>
              </a:schemeClr>
            </a:duotone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0800000">
            <a:off x="0" y="0"/>
            <a:ext cx="9144000" cy="500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0" y="285728"/>
            <a:ext cx="91440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Руководство по коммерческой арифметике</a:t>
            </a:r>
            <a:r>
              <a:rPr lang="ru-RU" sz="4800" b="1" dirty="0" smtClean="0">
                <a:solidFill>
                  <a:srgbClr val="C00000"/>
                </a:solidFill>
              </a:rPr>
              <a:t>.</a:t>
            </a:r>
          </a:p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Париж, 1685 год </a:t>
            </a:r>
          </a:p>
          <a:p>
            <a:pPr algn="ctr"/>
            <a:endParaRPr lang="ru-RU" sz="4800" b="1" dirty="0"/>
          </a:p>
        </p:txBody>
      </p:sp>
      <p:sp>
        <p:nvSpPr>
          <p:cNvPr id="9" name="Овал 8"/>
          <p:cNvSpPr/>
          <p:nvPr/>
        </p:nvSpPr>
        <p:spPr>
          <a:xfrm>
            <a:off x="2714612" y="2786058"/>
            <a:ext cx="1428760" cy="1571636"/>
          </a:xfrm>
          <a:prstGeom prst="ellipse">
            <a:avLst/>
          </a:prstGeom>
          <a:solidFill>
            <a:srgbClr val="68F8AD"/>
          </a:solidFill>
          <a:ln w="76200">
            <a:solidFill>
              <a:srgbClr val="00206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4071934" y="1357298"/>
            <a:ext cx="1258678" cy="39395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5000" dirty="0" smtClean="0">
                <a:solidFill>
                  <a:srgbClr val="002060"/>
                </a:solidFill>
              </a:rPr>
              <a:t>t</a:t>
            </a:r>
            <a:endParaRPr lang="ru-RU" sz="25000" dirty="0">
              <a:solidFill>
                <a:srgbClr val="002060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5286380" y="2786058"/>
            <a:ext cx="1428760" cy="1571636"/>
          </a:xfrm>
          <a:prstGeom prst="ellipse">
            <a:avLst/>
          </a:prstGeom>
          <a:solidFill>
            <a:srgbClr val="68F8AD"/>
          </a:solidFill>
          <a:ln w="76200">
            <a:solidFill>
              <a:srgbClr val="00206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 rot="5400000">
            <a:off x="2786050" y="3786190"/>
            <a:ext cx="3643338" cy="71438"/>
          </a:xfrm>
          <a:prstGeom prst="line">
            <a:avLst/>
          </a:prstGeom>
          <a:ln w="762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Арка 12"/>
          <p:cNvSpPr/>
          <p:nvPr/>
        </p:nvSpPr>
        <p:spPr>
          <a:xfrm rot="16200000">
            <a:off x="2821769" y="2607463"/>
            <a:ext cx="1714512" cy="1928826"/>
          </a:xfrm>
          <a:prstGeom prst="blockArc">
            <a:avLst>
              <a:gd name="adj1" fmla="val 8701373"/>
              <a:gd name="adj2" fmla="val 1503579"/>
              <a:gd name="adj3" fmla="val 22402"/>
            </a:avLst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mph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18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-1.52636E-6 L 0.03837 -0.15726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" y="-79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-1.52636E-6 L -0.05382 0.17854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" y="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 animBg="1"/>
      <p:bldP spid="9" grpId="1" animBg="1"/>
      <p:bldP spid="11" grpId="0"/>
      <p:bldP spid="11" grpId="1"/>
      <p:bldP spid="10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Рисунок"/>
          <p:cNvPicPr>
            <a:picLocks noChangeAspect="1" noChangeArrowheads="1"/>
          </p:cNvPicPr>
          <p:nvPr/>
        </p:nvPicPr>
        <p:blipFill>
          <a:blip r:embed="rId2" cstate="email">
            <a:duotone>
              <a:prstClr val="black"/>
              <a:schemeClr val="accent1">
                <a:tint val="45000"/>
                <a:satMod val="400000"/>
              </a:schemeClr>
            </a:duotone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6429396"/>
            <a:ext cx="9144000" cy="4571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9" descr="Рисунок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rot="10800000">
            <a:off x="0" y="0"/>
            <a:ext cx="9144000" cy="500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0" y="500042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36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Перевод десятичной дроби в проценты.</a:t>
            </a:r>
            <a:endParaRPr lang="ru-RU" sz="36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57290" y="1643051"/>
            <a:ext cx="1285884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дробь</a:t>
            </a:r>
            <a:endParaRPr lang="ru-RU" sz="32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9" name="Стрелка вправо 8"/>
          <p:cNvSpPr/>
          <p:nvPr/>
        </p:nvSpPr>
        <p:spPr>
          <a:xfrm>
            <a:off x="2714612" y="1500174"/>
            <a:ext cx="3429024" cy="928694"/>
          </a:xfrm>
          <a:prstGeom prst="rightArrow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lin ang="10800000" scaled="1"/>
            <a:tileRect/>
          </a:gra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· 100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286512" y="1643050"/>
            <a:ext cx="2000264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процент</a:t>
            </a:r>
            <a:endParaRPr lang="ru-RU" sz="32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0" y="2643182"/>
            <a:ext cx="2857488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ru-RU" sz="32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   </a:t>
            </a:r>
            <a:r>
              <a:rPr lang="ru-RU" sz="36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1,24                                                    </a:t>
            </a:r>
            <a:endParaRPr lang="ru-RU" sz="36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3357562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Перевод процентов в десятичную дробь.</a:t>
            </a:r>
            <a:endParaRPr lang="ru-RU" sz="36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428728" y="4286257"/>
            <a:ext cx="1285884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дробь</a:t>
            </a:r>
            <a:endParaRPr lang="ru-RU" sz="32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357950" y="4286256"/>
            <a:ext cx="2000264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32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процент</a:t>
            </a:r>
            <a:endParaRPr lang="ru-RU" sz="32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6" name="Стрелка влево 15"/>
          <p:cNvSpPr/>
          <p:nvPr/>
        </p:nvSpPr>
        <p:spPr>
          <a:xfrm>
            <a:off x="2857488" y="4143380"/>
            <a:ext cx="3214710" cy="928694"/>
          </a:xfrm>
          <a:prstGeom prst="leftArrow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lin ang="10800000" scaled="1"/>
            <a:tileRect/>
          </a:gra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002060"/>
                </a:solidFill>
              </a:rPr>
              <a:t>: 100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715140" y="4714884"/>
            <a:ext cx="2000264" cy="120032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ru-RU" sz="32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   </a:t>
            </a:r>
            <a:r>
              <a:rPr lang="ru-RU" sz="36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                                72 %        </a:t>
            </a:r>
            <a:endParaRPr lang="ru-RU" sz="36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cxnSp>
        <p:nvCxnSpPr>
          <p:cNvPr id="20" name="Прямая со стрелкой 19"/>
          <p:cNvCxnSpPr/>
          <p:nvPr/>
        </p:nvCxnSpPr>
        <p:spPr>
          <a:xfrm>
            <a:off x="2357422" y="2928934"/>
            <a:ext cx="4357718" cy="1588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rot="10800000">
            <a:off x="2357422" y="5643578"/>
            <a:ext cx="4286280" cy="1588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6858016" y="2571744"/>
            <a:ext cx="1562080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ru-RU" sz="36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124 %        </a:t>
            </a:r>
            <a:endParaRPr lang="ru-RU" sz="36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357290" y="4786322"/>
            <a:ext cx="1357322" cy="113877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ru-RU" sz="32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</a:t>
            </a:r>
            <a:r>
              <a:rPr lang="ru-RU" sz="3600" b="1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0,72                                                   </a:t>
            </a:r>
            <a:endParaRPr lang="ru-RU" sz="3600" b="1" dirty="0">
              <a:ln w="11430"/>
              <a:solidFill>
                <a:srgbClr val="00206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35" presetClass="emph" presetSubtype="0" repeatCount="200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35" presetClass="emph" presetSubtype="0" repeatCount="200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5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  <p:bldP spid="9" grpId="1" animBg="1"/>
      <p:bldP spid="10" grpId="0"/>
      <p:bldP spid="11" grpId="0"/>
      <p:bldP spid="12" grpId="0"/>
      <p:bldP spid="13" grpId="0"/>
      <p:bldP spid="15" grpId="0"/>
      <p:bldP spid="16" grpId="0" animBg="1"/>
      <p:bldP spid="16" grpId="1" animBg="1"/>
      <p:bldP spid="17" grpId="0"/>
      <p:bldP spid="25" grpId="0"/>
      <p:bldP spid="2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285720" y="1000108"/>
            <a:ext cx="3571900" cy="371477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Picture 9" descr="Рисунок"/>
          <p:cNvPicPr>
            <a:picLocks noChangeAspect="1" noChangeArrowheads="1"/>
          </p:cNvPicPr>
          <p:nvPr/>
        </p:nvPicPr>
        <p:blipFill>
          <a:blip r:embed="rId2" cstate="email">
            <a:duotone>
              <a:prstClr val="black"/>
              <a:schemeClr val="accent1">
                <a:tint val="45000"/>
                <a:satMod val="400000"/>
              </a:schemeClr>
            </a:duotone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6429396"/>
            <a:ext cx="9144000" cy="4571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9" descr="Рисунок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rot="10800000">
            <a:off x="0" y="0"/>
            <a:ext cx="9144000" cy="500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85720" y="1000108"/>
          <a:ext cx="3571900" cy="3657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57190"/>
                <a:gridCol w="357190"/>
                <a:gridCol w="357190"/>
                <a:gridCol w="357190"/>
                <a:gridCol w="357190"/>
                <a:gridCol w="357190"/>
                <a:gridCol w="357190"/>
                <a:gridCol w="357190"/>
                <a:gridCol w="357190"/>
                <a:gridCol w="357190"/>
              </a:tblGrid>
              <a:tr h="35004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004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004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5004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5004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004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5004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0046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004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5004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500562" y="500042"/>
            <a:ext cx="4643438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Найти несколько процентов от заданной величины.</a:t>
            </a:r>
            <a:endParaRPr lang="ru-RU" sz="32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85720" y="428605"/>
            <a:ext cx="3571900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32 </a:t>
            </a:r>
            <a:endParaRPr lang="ru-RU" sz="32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000496" y="1928802"/>
            <a:ext cx="5143504" cy="95410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ru-RU" sz="2800" b="1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заданную величину разделить на  100 и умножить на  число %</a:t>
            </a:r>
            <a:endParaRPr lang="ru-RU" sz="28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143372" y="2857496"/>
            <a:ext cx="4643438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32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или </a:t>
            </a:r>
            <a:endParaRPr lang="ru-RU" sz="3200" b="1" dirty="0">
              <a:ln w="11430"/>
              <a:solidFill>
                <a:srgbClr val="0000FF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071934" y="3357562"/>
            <a:ext cx="5072066" cy="95410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ru-RU" sz="2800" b="1" dirty="0" smtClean="0">
                <a:ln w="11430"/>
                <a:solidFill>
                  <a:schemeClr val="tx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умножить на десятичную дробь, равную  «числу %»</a:t>
            </a:r>
            <a:endParaRPr lang="ru-RU" sz="28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0" y="4714884"/>
            <a:ext cx="4643438" cy="58477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ru-RU" sz="32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28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Найти 8 % от 32.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42844" y="5214951"/>
            <a:ext cx="9001156" cy="64294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ru-RU" sz="3600" b="1" dirty="0" smtClean="0">
                <a:ln w="11430"/>
                <a:solidFill>
                  <a:srgbClr val="0000FF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32 : 100 · 8 = 32 · 8 : 100 = 32 · 0,08 = 2,56  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285720" y="4286256"/>
            <a:ext cx="357190" cy="42862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285720" y="3929066"/>
            <a:ext cx="357190" cy="42862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642910" y="4286256"/>
            <a:ext cx="357190" cy="42862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642910" y="3929066"/>
            <a:ext cx="357190" cy="42862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1000100" y="4286256"/>
            <a:ext cx="357190" cy="42862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1000100" y="3929066"/>
            <a:ext cx="357190" cy="42862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1357290" y="4286256"/>
            <a:ext cx="357190" cy="42862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1357290" y="3929066"/>
            <a:ext cx="357190" cy="42862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8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800"/>
                            </p:stCondLst>
                            <p:childTnLst>
                              <p:par>
                                <p:cTn id="14" presetID="40" presetClass="entr" presetSubtype="0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97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20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40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600"/>
                            </p:stCondLst>
                            <p:childTnLst>
                              <p:par>
                                <p:cTn id="48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800"/>
                            </p:stCondLst>
                            <p:childTnLst>
                              <p:par>
                                <p:cTn id="51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200"/>
                            </p:stCondLst>
                            <p:childTnLst>
                              <p:par>
                                <p:cTn id="57" presetID="1" presetClass="entr" presetSubtype="0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0" grpId="1" animBg="1"/>
      <p:bldP spid="8" grpId="0"/>
      <p:bldP spid="12" grpId="0"/>
      <p:bldP spid="13" grpId="0"/>
      <p:bldP spid="15" grpId="0"/>
      <p:bldP spid="16" grpId="0"/>
      <p:bldP spid="17" grpId="0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1107</TotalTime>
  <Words>861</Words>
  <PresentationFormat>Экран (4:3)</PresentationFormat>
  <Paragraphs>92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19</vt:i4>
      </vt:variant>
    </vt:vector>
  </HeadingPairs>
  <TitlesOfParts>
    <vt:vector size="21" baseType="lpstr">
      <vt:lpstr>Тема Office</vt:lpstr>
      <vt:lpstr>1_Тема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Ирина</cp:lastModifiedBy>
  <cp:revision>197</cp:revision>
  <dcterms:modified xsi:type="dcterms:W3CDTF">2010-05-10T06:15:06Z</dcterms:modified>
</cp:coreProperties>
</file>