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2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38F49A"/>
    <a:srgbClr val="37E5F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04.05.2010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7E5F7">
                <a:alpha val="66000"/>
              </a:srgbClr>
            </a:gs>
            <a:gs pos="50000">
              <a:srgbClr val="38F49A">
                <a:alpha val="62000"/>
              </a:srgbClr>
            </a:gs>
            <a:gs pos="100000">
              <a:schemeClr val="accent1">
                <a:tint val="23500"/>
                <a:satMod val="160000"/>
              </a:schemeClr>
            </a:gs>
            <a:gs pos="100000">
              <a:schemeClr val="accent1">
                <a:lumMod val="40000"/>
                <a:lumOff val="60000"/>
              </a:schemeClr>
            </a:gs>
            <a:gs pos="100000">
              <a:srgbClr val="00B0F0">
                <a:alpha val="50000"/>
              </a:srgbClr>
            </a:gs>
            <a:gs pos="100000">
              <a:schemeClr val="accent1">
                <a:lumMod val="40000"/>
                <a:lumOff val="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04.05.2010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F:\&#1080;&#1085;&#1090;&#1077;&#1075;&#1088;&#1080;&#1088;&#1086;&#1074;%20&#1091;&#1088;&#1086;&#1082;\&#1087;&#1088;&#1086;&#1094;&#1077;&#1085;&#1090;&#1099;.&#1047;&#1077;&#1084;&#1077;&#1083;&#1100;&#1085;&#1099;&#1081;%20&#1079;&#1072;&#1082;&#1086;&#1085;%20&#1073;&#1088;&#1072;&#1090;&#1100;&#1077;&#1074;%20&#1043;&#1088;&#1072;&#1082;&#1093;&#1072;\s0032.mp3" TargetMode="Externa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file:///F:\&#1080;&#1085;&#1090;&#1077;&#1075;&#1088;&#1080;&#1088;&#1086;&#1074;%20&#1091;&#1088;&#1086;&#1082;\&#1087;&#1088;&#1086;&#1094;&#1077;&#1085;&#1090;&#1099;.&#1047;&#1077;&#1084;&#1077;&#1083;&#1100;&#1085;&#1099;&#1081;%20&#1079;&#1072;&#1082;&#1086;&#1085;%20&#1073;&#1088;&#1072;&#1090;&#1100;&#1077;&#1074;%20&#1043;&#1088;&#1072;&#1082;&#1093;&#1072;\&#1091;&#1088;&#1086;&#1082;.pptx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37E5F7">
                <a:alpha val="66000"/>
              </a:srgbClr>
            </a:gs>
            <a:gs pos="50000">
              <a:srgbClr val="38F49A">
                <a:alpha val="62000"/>
              </a:srgbClr>
            </a:gs>
            <a:gs pos="100000">
              <a:schemeClr val="accent1">
                <a:tint val="23500"/>
                <a:satMod val="160000"/>
              </a:schemeClr>
            </a:gs>
            <a:gs pos="100000">
              <a:schemeClr val="accent1">
                <a:lumMod val="40000"/>
                <a:lumOff val="60000"/>
              </a:schemeClr>
            </a:gs>
            <a:gs pos="100000">
              <a:srgbClr val="00B0F0">
                <a:alpha val="50000"/>
              </a:srgbClr>
            </a:gs>
            <a:gs pos="100000">
              <a:schemeClr val="accent1">
                <a:lumMod val="40000"/>
                <a:lumOff val="60000"/>
              </a:scheme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Рисунок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Рисунок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Точечный рисунок.bmp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>
            <a:off x="3929058" y="428604"/>
            <a:ext cx="5360956" cy="4429156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8" name="TextBox 7"/>
          <p:cNvSpPr txBox="1"/>
          <p:nvPr/>
        </p:nvSpPr>
        <p:spPr>
          <a:xfrm>
            <a:off x="0" y="571481"/>
            <a:ext cx="4071934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Легионер</a:t>
            </a:r>
          </a:p>
          <a:p>
            <a:pPr algn="just"/>
            <a:r>
              <a:rPr lang="ru-RU" sz="4000" b="1" dirty="0" smtClean="0">
                <a:solidFill>
                  <a:srgbClr val="002060"/>
                </a:solidFill>
              </a:rPr>
              <a:t>Воин, входящий в состав легиона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9058" y="4714884"/>
            <a:ext cx="5214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Римская семья периода республики. 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Барельеф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1" name="s0032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advTm="2395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Точечный рисунок (17).bmp"/>
          <p:cNvPicPr>
            <a:picLocks noChangeAspect="1"/>
          </p:cNvPicPr>
          <p:nvPr/>
        </p:nvPicPr>
        <p:blipFill>
          <a:blip r:embed="rId3"/>
          <a:srcRect l="42188" t="27083" r="11718" b="31369"/>
          <a:stretch>
            <a:fillRect/>
          </a:stretch>
        </p:blipFill>
        <p:spPr>
          <a:xfrm>
            <a:off x="571472" y="357166"/>
            <a:ext cx="8143900" cy="550551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1000100" y="5572140"/>
            <a:ext cx="71437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Римский крестьянин с коровой. Мраморный рельеф . 1в. До н.э.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30015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Точечный рисунок (18).bmp"/>
          <p:cNvPicPr>
            <a:picLocks noChangeAspect="1"/>
          </p:cNvPicPr>
          <p:nvPr/>
        </p:nvPicPr>
        <p:blipFill>
          <a:blip r:embed="rId3"/>
          <a:srcRect l="41407" t="26041" r="10156" b="31250"/>
          <a:stretch>
            <a:fillRect/>
          </a:stretch>
        </p:blipFill>
        <p:spPr>
          <a:xfrm>
            <a:off x="2512062" y="0"/>
            <a:ext cx="6989160" cy="4929198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3071802" y="5000636"/>
            <a:ext cx="6072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Древние римляне. Барельеф 1в. До н.э.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57166"/>
            <a:ext cx="2857488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Гражданские войны в Римской Республике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Войны в Древнем Риме между знатными сенаторами и разбогатевшими всадниками, которые хотели принимать участие в управлении государством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30188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Точечный рисунок (25).bmp"/>
          <p:cNvPicPr>
            <a:picLocks noChangeAspect="1"/>
          </p:cNvPicPr>
          <p:nvPr/>
        </p:nvPicPr>
        <p:blipFill>
          <a:blip r:embed="rId3"/>
          <a:srcRect l="55469" t="25000" r="24999" b="30208"/>
          <a:stretch>
            <a:fillRect/>
          </a:stretch>
        </p:blipFill>
        <p:spPr>
          <a:xfrm>
            <a:off x="5357818" y="214290"/>
            <a:ext cx="3286116" cy="565212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3500430" y="5572140"/>
            <a:ext cx="56435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Статуя римского патриция в тоге и со свитком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57166"/>
            <a:ext cx="5429256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Капитолий (капитолийский холм)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Капитолий один из холмов, на котором был основан Рим. Политический и культурный центр города. Еще во времена этрусков на холме был построен храм, позднее посвященный богу Юпитеру.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10141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Точечный рисунок (19).bmp"/>
          <p:cNvPicPr>
            <a:picLocks noChangeAspect="1"/>
          </p:cNvPicPr>
          <p:nvPr/>
        </p:nvPicPr>
        <p:blipFill>
          <a:blip r:embed="rId3"/>
          <a:srcRect l="44532" t="25000" r="14062" b="29166"/>
          <a:stretch>
            <a:fillRect/>
          </a:stretch>
        </p:blipFill>
        <p:spPr>
          <a:xfrm>
            <a:off x="3836513" y="357166"/>
            <a:ext cx="5593271" cy="4643470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0" y="357166"/>
            <a:ext cx="4143372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0000"/>
                </a:solidFill>
              </a:rPr>
              <a:t>Гракх</a:t>
            </a:r>
            <a:r>
              <a:rPr lang="ru-RU" sz="3200" b="1" dirty="0" smtClean="0">
                <a:solidFill>
                  <a:srgbClr val="FF0000"/>
                </a:solidFill>
              </a:rPr>
              <a:t> Гай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Римский политический деятель. Младший брат Тиберия </a:t>
            </a:r>
            <a:r>
              <a:rPr lang="ru-RU" sz="2400" b="1" dirty="0" err="1" smtClean="0">
                <a:solidFill>
                  <a:srgbClr val="002060"/>
                </a:solidFill>
              </a:rPr>
              <a:t>Гракха</a:t>
            </a:r>
            <a:r>
              <a:rPr lang="ru-RU" sz="2400" b="1" dirty="0" smtClean="0">
                <a:solidFill>
                  <a:srgbClr val="002060"/>
                </a:solidFill>
              </a:rPr>
              <a:t>. Возобновил земельную реформу, начатую братом. В своих реформах Гай в основном опирался на сословие всадников, которым он представил большие права. Его реформы не вызвали поддержки в обществе. Многочисленные сторонники </a:t>
            </a:r>
            <a:r>
              <a:rPr lang="ru-RU" sz="2400" b="1" dirty="0" err="1" smtClean="0">
                <a:solidFill>
                  <a:srgbClr val="002060"/>
                </a:solidFill>
              </a:rPr>
              <a:t>Гракха</a:t>
            </a:r>
            <a:r>
              <a:rPr lang="ru-RU" sz="2400" b="1" dirty="0" smtClean="0">
                <a:solidFill>
                  <a:srgbClr val="002060"/>
                </a:solidFill>
              </a:rPr>
              <a:t> были убиты, а сам он совершил самоубийство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71934" y="4643447"/>
            <a:ext cx="50720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002060"/>
                </a:solidFill>
              </a:rPr>
              <a:t>Гракх</a:t>
            </a:r>
            <a:r>
              <a:rPr lang="ru-RU" sz="2400" b="1" dirty="0" smtClean="0">
                <a:solidFill>
                  <a:srgbClr val="002060"/>
                </a:solidFill>
              </a:rPr>
              <a:t> – народный трибун. Современный рисунок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2075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Точечный рисунок (20).bmp"/>
          <p:cNvPicPr>
            <a:picLocks noChangeAspect="1"/>
          </p:cNvPicPr>
          <p:nvPr/>
        </p:nvPicPr>
        <p:blipFill>
          <a:blip r:embed="rId3"/>
          <a:srcRect l="52344" t="23958" r="21484" b="29167"/>
          <a:stretch>
            <a:fillRect/>
          </a:stretch>
        </p:blipFill>
        <p:spPr>
          <a:xfrm>
            <a:off x="5357818" y="285728"/>
            <a:ext cx="3964809" cy="503797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5572132" y="5000636"/>
            <a:ext cx="357186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Вооружение римского кавалериста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57166"/>
            <a:ext cx="485775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smtClean="0">
                <a:solidFill>
                  <a:srgbClr val="FF0000"/>
                </a:solidFill>
              </a:rPr>
              <a:t>Всадники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В Древнем Риме первоначально группа воинов, служивших в коннице. Затем всадники образовали особую группу населения. Реформы Гая </a:t>
            </a:r>
            <a:r>
              <a:rPr lang="ru-RU" sz="2400" b="1" dirty="0" err="1" smtClean="0">
                <a:solidFill>
                  <a:srgbClr val="002060"/>
                </a:solidFill>
              </a:rPr>
              <a:t>Гракха</a:t>
            </a:r>
            <a:r>
              <a:rPr lang="ru-RU" sz="2400" b="1" dirty="0" smtClean="0">
                <a:solidFill>
                  <a:srgbClr val="002060"/>
                </a:solidFill>
              </a:rPr>
              <a:t> сделали эту группу одной из самых влиятельных в государстве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20469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Точечный рисунок (21).bmp"/>
          <p:cNvPicPr>
            <a:picLocks noChangeAspect="1"/>
          </p:cNvPicPr>
          <p:nvPr/>
        </p:nvPicPr>
        <p:blipFill>
          <a:blip r:embed="rId3"/>
          <a:srcRect l="42969" t="23958" r="12499" b="29167"/>
          <a:stretch>
            <a:fillRect/>
          </a:stretch>
        </p:blipFill>
        <p:spPr>
          <a:xfrm>
            <a:off x="3857620" y="-1"/>
            <a:ext cx="5553114" cy="4384037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0" y="357166"/>
            <a:ext cx="4143372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Провинция в Древнем Риме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Территории, завоеванные римлянами. Управлялись наместниками. Жители этих территорий не имели римского гражданства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28604"/>
            <a:ext cx="414337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Колония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1. Страна или территория, находящаяся под властью иностранного государства (метрополии), лишенная политической и экономической самостоятельности и </a:t>
            </a:r>
            <a:r>
              <a:rPr lang="ru-RU" sz="2400" b="1" dirty="0" err="1" smtClean="0">
                <a:solidFill>
                  <a:srgbClr val="002060"/>
                </a:solidFill>
              </a:rPr>
              <a:t>управляемпя</a:t>
            </a:r>
            <a:r>
              <a:rPr lang="ru-RU" sz="2400" b="1" dirty="0" smtClean="0">
                <a:solidFill>
                  <a:srgbClr val="002060"/>
                </a:solidFill>
              </a:rPr>
              <a:t> на основе специального режима.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2. Поселение выходцев, переселенцев из другой страны, области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57686" y="4000504"/>
            <a:ext cx="47863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Руины римских бань. Карфаген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3026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5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Точечный рисунок (23).bmp"/>
          <p:cNvPicPr>
            <a:picLocks noChangeAspect="1"/>
          </p:cNvPicPr>
          <p:nvPr/>
        </p:nvPicPr>
        <p:blipFill>
          <a:blip r:embed="rId3"/>
          <a:srcRect l="57813" t="25000" r="26562" b="29166"/>
          <a:stretch>
            <a:fillRect/>
          </a:stretch>
        </p:blipFill>
        <p:spPr>
          <a:xfrm>
            <a:off x="6286480" y="285728"/>
            <a:ext cx="2857520" cy="6000864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5" name="TextBox 4"/>
          <p:cNvSpPr txBox="1"/>
          <p:nvPr/>
        </p:nvSpPr>
        <p:spPr>
          <a:xfrm>
            <a:off x="3929058" y="5500702"/>
            <a:ext cx="52149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Молодой </a:t>
            </a:r>
            <a:r>
              <a:rPr lang="ru-RU" sz="2400" b="1" dirty="0" err="1" smtClean="0"/>
              <a:t>римлянен</a:t>
            </a:r>
            <a:r>
              <a:rPr lang="ru-RU" sz="2400" b="1" dirty="0" smtClean="0"/>
              <a:t> в тунике и тоге. Древнеримская статуя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0" y="357166"/>
            <a:ext cx="642938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Первая Пуническая война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Первая война Рима с Карфагеном. Войска Карфагена в этой войне потерпели сокрушительное поражение. За </a:t>
            </a:r>
            <a:r>
              <a:rPr lang="ru-RU" sz="2400" b="1" dirty="0" err="1" smtClean="0">
                <a:solidFill>
                  <a:srgbClr val="002060"/>
                </a:solidFill>
              </a:rPr>
              <a:t>превой</a:t>
            </a:r>
            <a:r>
              <a:rPr lang="ru-RU" sz="2400" b="1" dirty="0" smtClean="0">
                <a:solidFill>
                  <a:srgbClr val="002060"/>
                </a:solidFill>
              </a:rPr>
              <a:t> Пунической войной последовали Вторая и Третья.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30547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0" y="500042"/>
            <a:ext cx="6143636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Консулы в Древнем Риме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В Римской республике 2 высших должностных лица. Эта должность возникла в период ранней республики. Консулы избирались на народном собрании в количестве 2 человека на один год, сначала только из патрициев. С 367 г. До н.э. один из консулов стал избираться из плебеев. Им принадлежала вся полнота гражданской и военной власти. Они проводили набор в войска, собирали народное собрание.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Точечный рисунок (24).bmp"/>
          <p:cNvPicPr>
            <a:picLocks noChangeAspect="1"/>
          </p:cNvPicPr>
          <p:nvPr/>
        </p:nvPicPr>
        <p:blipFill>
          <a:blip r:embed="rId3"/>
          <a:srcRect l="55469" t="26041" r="24609" b="30208"/>
          <a:stretch>
            <a:fillRect/>
          </a:stretch>
        </p:blipFill>
        <p:spPr>
          <a:xfrm>
            <a:off x="6000761" y="428603"/>
            <a:ext cx="3143240" cy="5177101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6143636" y="5429264"/>
            <a:ext cx="300036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Статуя римского оратора. 80 г.н.э.</a:t>
            </a:r>
            <a:endParaRPr lang="ru-RU" sz="2400" b="1" dirty="0"/>
          </a:p>
        </p:txBody>
      </p:sp>
      <p:sp>
        <p:nvSpPr>
          <p:cNvPr id="7" name="Управляющая кнопка: домой 6">
            <a:hlinkClick r:id="rId4" action="ppaction://hlinkpres?slideindex=3&amp;slidetitle=Слайд 3" highlightClick="1"/>
          </p:cNvPr>
          <p:cNvSpPr/>
          <p:nvPr/>
        </p:nvSpPr>
        <p:spPr>
          <a:xfrm>
            <a:off x="142844" y="5572140"/>
            <a:ext cx="857256" cy="857256"/>
          </a:xfrm>
          <a:prstGeom prst="actionButtonHom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Tm="27015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Точечный рисунок (2)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000100" y="357166"/>
            <a:ext cx="7358114" cy="528830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6" name="TextBox 5"/>
          <p:cNvSpPr txBox="1"/>
          <p:nvPr/>
        </p:nvSpPr>
        <p:spPr>
          <a:xfrm>
            <a:off x="1214414" y="5429265"/>
            <a:ext cx="68580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Легионеры. Деталь рельефа арки Константина. Рим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24266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Точечный рисунок (3).bmp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476251"/>
            <a:ext cx="4750595" cy="316706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4500562" y="571481"/>
            <a:ext cx="4643438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Знать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Богатые люди, занимающие высокое положение в племени, городе, государстве. Знатность передавалась по наследству от отца к сыновьям и дочерям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3357562"/>
            <a:ext cx="5000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Рабы, собирающие виноград. Древнеримская мозаика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00562" y="500042"/>
            <a:ext cx="464343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Римское войско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Основную массу воинов составляли земледельцы: бедняков, не владевших землей, на военную службу не брали.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Войско перед боем строилось не сплошной массой, а в три линии. Каждая линия состояла из десяти отрядов, между которыми сохранялись промежутки. Все тридцать отрядов были построены в шахматном порядке.</a:t>
            </a:r>
          </a:p>
        </p:txBody>
      </p:sp>
    </p:spTree>
  </p:cSld>
  <p:clrMapOvr>
    <a:masterClrMapping/>
  </p:clrMapOvr>
  <p:transition advTm="3337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afterEffect">
                                  <p:stCondLst>
                                    <p:cond delay="1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4500"/>
                            </p:stCondLst>
                            <p:childTnLst>
                              <p:par>
                                <p:cTn id="9" presetID="40" presetClass="entr" presetSubtype="0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0" y="428604"/>
            <a:ext cx="464343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0000"/>
                </a:solidFill>
              </a:rPr>
              <a:t>Гракх</a:t>
            </a:r>
            <a:r>
              <a:rPr lang="ru-RU" sz="3200" b="1" dirty="0" smtClean="0">
                <a:solidFill>
                  <a:srgbClr val="FF0000"/>
                </a:solidFill>
              </a:rPr>
              <a:t> Тиберий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Римский политический деятель. Старший брат Гая </a:t>
            </a:r>
            <a:r>
              <a:rPr lang="ru-RU" sz="2400" b="1" dirty="0" err="1" smtClean="0">
                <a:solidFill>
                  <a:srgbClr val="002060"/>
                </a:solidFill>
              </a:rPr>
              <a:t>Гракха</a:t>
            </a:r>
            <a:r>
              <a:rPr lang="ru-RU" sz="2400" b="1" dirty="0" smtClean="0">
                <a:solidFill>
                  <a:srgbClr val="002060"/>
                </a:solidFill>
              </a:rPr>
              <a:t>. Предложил проект земельной реформы, по которому часть земель римских богачей должна была быть передана неимущим земледельцам. Это вызвало сопротивление римской знати и во время выборов в народные трибуны Тиберий </a:t>
            </a:r>
            <a:r>
              <a:rPr lang="ru-RU" sz="2400" b="1" dirty="0" err="1" smtClean="0">
                <a:solidFill>
                  <a:srgbClr val="002060"/>
                </a:solidFill>
              </a:rPr>
              <a:t>Гракх</a:t>
            </a:r>
            <a:r>
              <a:rPr lang="ru-RU" sz="2400" b="1" dirty="0" smtClean="0">
                <a:solidFill>
                  <a:srgbClr val="002060"/>
                </a:solidFill>
              </a:rPr>
              <a:t> был убит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6" name="Рисунок 5" descr="Точечный рисунок (6).bmp"/>
          <p:cNvPicPr>
            <a:picLocks noChangeAspect="1"/>
          </p:cNvPicPr>
          <p:nvPr/>
        </p:nvPicPr>
        <p:blipFill>
          <a:blip r:embed="rId3"/>
          <a:srcRect l="51563" t="25000" r="20312" b="30208"/>
          <a:stretch>
            <a:fillRect/>
          </a:stretch>
        </p:blipFill>
        <p:spPr>
          <a:xfrm>
            <a:off x="4500562" y="214290"/>
            <a:ext cx="4643438" cy="554632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7" name="TextBox 6"/>
          <p:cNvSpPr txBox="1"/>
          <p:nvPr/>
        </p:nvSpPr>
        <p:spPr>
          <a:xfrm>
            <a:off x="4143372" y="5715016"/>
            <a:ext cx="50006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Статуя Тиберия </a:t>
            </a:r>
            <a:r>
              <a:rPr lang="ru-RU" sz="2400" b="1" dirty="0" err="1" smtClean="0">
                <a:solidFill>
                  <a:srgbClr val="002060"/>
                </a:solidFill>
              </a:rPr>
              <a:t>Гракха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71480"/>
            <a:ext cx="464343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0000"/>
                </a:solidFill>
              </a:rPr>
              <a:t>Сципион</a:t>
            </a:r>
            <a:r>
              <a:rPr lang="ru-RU" sz="3200" b="1" dirty="0" smtClean="0">
                <a:solidFill>
                  <a:srgbClr val="FF0000"/>
                </a:solidFill>
              </a:rPr>
              <a:t> Африканский Старший, </a:t>
            </a:r>
            <a:r>
              <a:rPr lang="ru-RU" sz="3200" b="1" dirty="0" err="1" smtClean="0">
                <a:solidFill>
                  <a:srgbClr val="FF0000"/>
                </a:solidFill>
              </a:rPr>
              <a:t>Публий</a:t>
            </a:r>
            <a:r>
              <a:rPr lang="ru-RU" sz="3200" b="1" dirty="0" smtClean="0">
                <a:solidFill>
                  <a:srgbClr val="FF0000"/>
                </a:solidFill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</a:rPr>
              <a:t>Корнелий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Один из величайших полководцев древнего Рима. Под его руководством войску римлян удалось одержать победу над Карфагеном во </a:t>
            </a:r>
            <a:r>
              <a:rPr lang="en-US" sz="2400" b="1" dirty="0" smtClean="0">
                <a:solidFill>
                  <a:srgbClr val="002060"/>
                </a:solidFill>
              </a:rPr>
              <a:t>II</a:t>
            </a:r>
            <a:r>
              <a:rPr lang="ru-RU" sz="2400" b="1" dirty="0" smtClean="0">
                <a:solidFill>
                  <a:srgbClr val="002060"/>
                </a:solidFill>
              </a:rPr>
              <a:t> Пунической войне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500042"/>
            <a:ext cx="4643438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Ганнибал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Величайший полководец древности. Командовал войсками Карфагена во </a:t>
            </a:r>
            <a:r>
              <a:rPr lang="en-US" sz="2400" b="1" dirty="0" smtClean="0">
                <a:solidFill>
                  <a:srgbClr val="002060"/>
                </a:solidFill>
              </a:rPr>
              <a:t>II</a:t>
            </a:r>
            <a:r>
              <a:rPr lang="ru-RU" sz="2400" b="1" dirty="0" smtClean="0">
                <a:solidFill>
                  <a:srgbClr val="002060"/>
                </a:solidFill>
              </a:rPr>
              <a:t> Пунической войне. Войска Карфагена под его командованием сумели нанести несколько сокрушительных поражений римлянам, однако, решающую битву при Заме Ганнибал проиграл. Впоследствии сограждане предали его и он умер в изгнании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4484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after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500"/>
                            </p:stCondLst>
                            <p:childTnLst>
                              <p:par>
                                <p:cTn id="12" presetID="9" presetClass="exit" presetSubtype="0" fill="hold" grpId="1" nodeType="afterEffect">
                                  <p:stCondLst>
                                    <p:cond delay="15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9" grpId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Точечный рисунок (9).bmp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500430" y="357165"/>
            <a:ext cx="5801430" cy="4714909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0" y="428604"/>
            <a:ext cx="3714744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Плебеи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В Древнем Риме одно из сословий свободного населения. До начала 3 в. До н.э. не входили в состав Римского народа, не могли занимать государственные должности, но владели наделами земли и занимались ремеслом и торговлей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714744" y="4714884"/>
            <a:ext cx="54292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Воздержанность </a:t>
            </a:r>
            <a:r>
              <a:rPr lang="ru-RU" sz="2400" b="1" dirty="0" err="1" smtClean="0">
                <a:solidFill>
                  <a:srgbClr val="002060"/>
                </a:solidFill>
              </a:rPr>
              <a:t>Сципиона</a:t>
            </a:r>
            <a:r>
              <a:rPr lang="ru-RU" sz="2400" b="1" dirty="0" smtClean="0">
                <a:solidFill>
                  <a:srgbClr val="002060"/>
                </a:solidFill>
              </a:rPr>
              <a:t> Африканского</a:t>
            </a:r>
          </a:p>
          <a:p>
            <a:pPr algn="ctr"/>
            <a:r>
              <a:rPr lang="ru-RU" sz="2400" b="1" dirty="0" err="1" smtClean="0">
                <a:solidFill>
                  <a:srgbClr val="002060"/>
                </a:solidFill>
              </a:rPr>
              <a:t>Ок</a:t>
            </a:r>
            <a:r>
              <a:rPr lang="ru-RU" sz="2400" b="1" dirty="0" smtClean="0">
                <a:solidFill>
                  <a:srgbClr val="002060"/>
                </a:solidFill>
              </a:rPr>
              <a:t> 1771-1772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(</a:t>
            </a:r>
            <a:r>
              <a:rPr lang="ru-RU" sz="2400" b="1" dirty="0" err="1" smtClean="0">
                <a:solidFill>
                  <a:srgbClr val="002060"/>
                </a:solidFill>
              </a:rPr>
              <a:t>П.Батони</a:t>
            </a:r>
            <a:r>
              <a:rPr lang="ru-RU" sz="2400" b="1" dirty="0" smtClean="0">
                <a:solidFill>
                  <a:srgbClr val="002060"/>
                </a:solidFill>
              </a:rPr>
              <a:t>)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1636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Точечный рисунок (11).bmp"/>
          <p:cNvPicPr>
            <a:picLocks noChangeAspect="1"/>
          </p:cNvPicPr>
          <p:nvPr/>
        </p:nvPicPr>
        <p:blipFill>
          <a:blip r:embed="rId3"/>
          <a:srcRect l="53907" t="25000" r="23437" b="30208"/>
          <a:stretch>
            <a:fillRect/>
          </a:stretch>
        </p:blipFill>
        <p:spPr>
          <a:xfrm>
            <a:off x="5572132" y="428604"/>
            <a:ext cx="3571868" cy="5296218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5643570" y="5572140"/>
            <a:ext cx="3500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Статуя Тиберия </a:t>
            </a:r>
            <a:r>
              <a:rPr lang="ru-RU" sz="2400" b="1" dirty="0" err="1" smtClean="0">
                <a:solidFill>
                  <a:srgbClr val="002060"/>
                </a:solidFill>
              </a:rPr>
              <a:t>Гракха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428604"/>
            <a:ext cx="5643570" cy="3908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Сенат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В Древнем Риме – один из высших государственных органов, главный государственный совет при царе. В период республики имел необычайную власть и был оплотом патрициев, позже – </a:t>
            </a:r>
            <a:r>
              <a:rPr lang="ru-RU" sz="2400" b="1" dirty="0" err="1" smtClean="0">
                <a:solidFill>
                  <a:srgbClr val="002060"/>
                </a:solidFill>
              </a:rPr>
              <a:t>нобилетета</a:t>
            </a:r>
            <a:r>
              <a:rPr lang="ru-RU" sz="2400" b="1" dirty="0" smtClean="0">
                <a:solidFill>
                  <a:srgbClr val="002060"/>
                </a:solidFill>
              </a:rPr>
              <a:t>. Патрицианский сенат состоял из 300 членов, при Цезаре доходил до 1000 человек, при Августе уменьшился до 600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500042"/>
            <a:ext cx="5857884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Земельный закон </a:t>
            </a:r>
            <a:r>
              <a:rPr lang="ru-RU" sz="3200" b="1" dirty="0" err="1" smtClean="0">
                <a:solidFill>
                  <a:srgbClr val="FF0000"/>
                </a:solidFill>
              </a:rPr>
              <a:t>Гракха</a:t>
            </a:r>
            <a:endParaRPr lang="ru-RU" sz="3200" b="1" dirty="0" smtClean="0">
              <a:solidFill>
                <a:srgbClr val="FF0000"/>
              </a:solidFill>
            </a:endParaRP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Земельная реформа была предложена Тиберием </a:t>
            </a:r>
            <a:r>
              <a:rPr lang="ru-RU" sz="2400" b="1" dirty="0" err="1" smtClean="0">
                <a:solidFill>
                  <a:srgbClr val="002060"/>
                </a:solidFill>
              </a:rPr>
              <a:t>Гракхом</a:t>
            </a:r>
            <a:r>
              <a:rPr lang="ru-RU" sz="2400" b="1" dirty="0" smtClean="0">
                <a:solidFill>
                  <a:srgbClr val="002060"/>
                </a:solidFill>
              </a:rPr>
              <a:t> в 133 г. До н.э. По этой реформе каждой семье разрешалось иметь не более 1000 югеров земли. Излишки государственной земли передавались в казну и распределялись между неимущими гражданами. Продажа этих участков категорически запрещалась. Для проведения реформы Тиберий создал специальную комиссию из 3 человек.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3039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afterEffect">
                                  <p:stCondLst>
                                    <p:cond delay="10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Точечный рисунок (13).bmp"/>
          <p:cNvPicPr>
            <a:picLocks noChangeAspect="1"/>
          </p:cNvPicPr>
          <p:nvPr/>
        </p:nvPicPr>
        <p:blipFill>
          <a:blip r:embed="rId3"/>
          <a:srcRect l="42188" t="26041" r="11718" b="31250"/>
          <a:stretch>
            <a:fillRect/>
          </a:stretch>
        </p:blipFill>
        <p:spPr>
          <a:xfrm>
            <a:off x="2928926" y="357165"/>
            <a:ext cx="6215074" cy="431898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0" y="428604"/>
            <a:ext cx="3143240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err="1" smtClean="0">
                <a:solidFill>
                  <a:srgbClr val="FF0000"/>
                </a:solidFill>
              </a:rPr>
              <a:t>Октавий</a:t>
            </a:r>
            <a:r>
              <a:rPr lang="ru-RU" sz="3200" b="1" dirty="0" smtClean="0">
                <a:solidFill>
                  <a:srgbClr val="FF0000"/>
                </a:solidFill>
              </a:rPr>
              <a:t> Марк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Народный трибун, противник Тиберия </a:t>
            </a:r>
            <a:r>
              <a:rPr lang="ru-RU" sz="2400" b="1" dirty="0" err="1" smtClean="0">
                <a:solidFill>
                  <a:srgbClr val="002060"/>
                </a:solidFill>
              </a:rPr>
              <a:t>Гракха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214678" y="4572008"/>
            <a:ext cx="59293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 smtClean="0">
                <a:solidFill>
                  <a:srgbClr val="002060"/>
                </a:solidFill>
              </a:rPr>
              <a:t>Поцессия</a:t>
            </a:r>
            <a:r>
              <a:rPr lang="ru-RU" sz="2400" b="1" dirty="0" smtClean="0">
                <a:solidFill>
                  <a:srgbClr val="002060"/>
                </a:solidFill>
              </a:rPr>
              <a:t> сенаторов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Барельеф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357430"/>
            <a:ext cx="314324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Право Вето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Право на запрет решения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20313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Точечный рисунок (15).bmp"/>
          <p:cNvPicPr>
            <a:picLocks noChangeAspect="1"/>
          </p:cNvPicPr>
          <p:nvPr/>
        </p:nvPicPr>
        <p:blipFill>
          <a:blip r:embed="rId3"/>
          <a:srcRect l="42188" t="31250" r="10937" b="35416"/>
          <a:stretch>
            <a:fillRect/>
          </a:stretch>
        </p:blipFill>
        <p:spPr>
          <a:xfrm>
            <a:off x="3786182" y="500041"/>
            <a:ext cx="5500726" cy="3143273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0" y="428604"/>
            <a:ext cx="392905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Народное собрание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В древнегреческих полисах на Народном собрании, куда приглашались все полноправные граждане города-государства, решались вопросы о том как управлять государством, принимались законы, избирались граждане, которым предстояло занять важные должности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00496" y="3571876"/>
            <a:ext cx="51435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Монеты периода пребывания Тиберия </a:t>
            </a:r>
            <a:r>
              <a:rPr lang="ru-RU" sz="2400" b="1" dirty="0" err="1" smtClean="0">
                <a:solidFill>
                  <a:srgbClr val="002060"/>
                </a:solidFill>
              </a:rPr>
              <a:t>Гракха</a:t>
            </a:r>
            <a:r>
              <a:rPr lang="ru-RU" sz="2400" b="1" dirty="0" smtClean="0">
                <a:solidFill>
                  <a:srgbClr val="002060"/>
                </a:solidFill>
              </a:rPr>
              <a:t> в должности народного трибуна. Рим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41984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 rot="10800000">
            <a:off x="0" y="0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9" descr="Рисунок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6357958"/>
            <a:ext cx="9144000" cy="500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Точечный рисунок (16).bmp"/>
          <p:cNvPicPr>
            <a:picLocks noChangeAspect="1"/>
          </p:cNvPicPr>
          <p:nvPr/>
        </p:nvPicPr>
        <p:blipFill>
          <a:blip r:embed="rId3"/>
          <a:srcRect l="42188" t="28125" r="11718" b="33333"/>
          <a:stretch>
            <a:fillRect/>
          </a:stretch>
        </p:blipFill>
        <p:spPr>
          <a:xfrm>
            <a:off x="2714612" y="357166"/>
            <a:ext cx="6572296" cy="412161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5" name="TextBox 4"/>
          <p:cNvSpPr txBox="1"/>
          <p:nvPr/>
        </p:nvSpPr>
        <p:spPr>
          <a:xfrm>
            <a:off x="0" y="357166"/>
            <a:ext cx="2857488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Патриции в древнем Риме </a:t>
            </a:r>
          </a:p>
          <a:p>
            <a:pPr algn="just"/>
            <a:r>
              <a:rPr lang="ru-RU" sz="2400" b="1" dirty="0" smtClean="0">
                <a:solidFill>
                  <a:srgbClr val="002060"/>
                </a:solidFill>
              </a:rPr>
              <a:t>Высшее сословие в Древнем Риме. Патриции были потомками древних родов, были основной частью Римского народа и пользовались правом занимать все правительственные должности.</a:t>
            </a:r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071802" y="4286256"/>
            <a:ext cx="6072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Древние римляне. Барельеф 1в. До н.э.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advTm="3025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360</TotalTime>
  <Words>847</Words>
  <PresentationFormat>Экран (4:3)</PresentationFormat>
  <Paragraphs>65</Paragraphs>
  <Slides>17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203</cp:lastModifiedBy>
  <cp:revision>75</cp:revision>
  <dcterms:modified xsi:type="dcterms:W3CDTF">2010-05-04T03:41:38Z</dcterms:modified>
</cp:coreProperties>
</file>