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67" r:id="rId4"/>
    <p:sldId id="268" r:id="rId5"/>
    <p:sldId id="269" r:id="rId6"/>
    <p:sldId id="273" r:id="rId7"/>
    <p:sldId id="274" r:id="rId8"/>
    <p:sldId id="275" r:id="rId9"/>
    <p:sldId id="276" r:id="rId10"/>
    <p:sldId id="27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5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B32970-143E-49C0-9815-12817523FB8B}" type="doc">
      <dgm:prSet loTypeId="urn:microsoft.com/office/officeart/2005/8/layout/hierarchy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05657A-F9C7-4026-922C-BD90154D6B22}">
      <dgm:prSet phldrT="[Текст]" custT="1"/>
      <dgm:spPr/>
      <dgm:t>
        <a:bodyPr/>
        <a:lstStyle/>
        <a:p>
          <a:r>
            <a:rPr lang="ru-RU" sz="3200" b="1" dirty="0" smtClean="0"/>
            <a:t>Способы задания числовых последовательностей</a:t>
          </a:r>
          <a:endParaRPr lang="ru-RU" sz="3200" b="1" dirty="0"/>
        </a:p>
      </dgm:t>
    </dgm:pt>
    <dgm:pt modelId="{A925BDC8-1F4B-4A34-94E0-AA3F34B64018}" type="parTrans" cxnId="{3BDD24DE-FFE9-42E6-B601-19C57E394486}">
      <dgm:prSet/>
      <dgm:spPr/>
      <dgm:t>
        <a:bodyPr/>
        <a:lstStyle/>
        <a:p>
          <a:endParaRPr lang="ru-RU"/>
        </a:p>
      </dgm:t>
    </dgm:pt>
    <dgm:pt modelId="{60581ACF-0832-4830-B309-5E9A719C844E}" type="sibTrans" cxnId="{3BDD24DE-FFE9-42E6-B601-19C57E394486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8D056DC2-C063-4F24-872B-5054953D62A2}">
          <dgm:prSet phldrT="[Текст]" custT="1"/>
          <dgm:spPr/>
          <dgm:t>
            <a:bodyPr/>
            <a:lstStyle/>
            <a:p>
              <a:r>
                <a:rPr lang="ru-RU" sz="2000" b="1" dirty="0" smtClean="0"/>
                <a:t>Аналитический</a:t>
              </a:r>
            </a:p>
            <a:p>
              <a:r>
                <a:rPr lang="ru-RU" sz="2000" dirty="0" smtClean="0"/>
                <a:t>с помощью формулы </a:t>
              </a:r>
              <a:r>
                <a:rPr lang="en-US" sz="2000" dirty="0" smtClean="0"/>
                <a:t>n-</a:t>
              </a:r>
              <a:r>
                <a:rPr lang="ru-RU" sz="2000" dirty="0" err="1" smtClean="0"/>
                <a:t>го</a:t>
              </a:r>
              <a:r>
                <a:rPr lang="ru-RU" sz="2000" dirty="0" smtClean="0"/>
                <a:t> члена</a:t>
              </a:r>
            </a:p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=2</m:t>
                    </m:r>
                    <m:sSup>
                      <m:sSup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m:oMathPara>
              </a14:m>
              <a:endParaRPr lang="en-US" sz="2200" dirty="0" smtClean="0"/>
            </a:p>
            <a:p>
              <a:r>
                <a:rPr lang="en-US" sz="2000" dirty="0" smtClean="0"/>
                <a:t>2</a:t>
              </a:r>
              <a:r>
                <a:rPr lang="ru-RU" sz="2000" dirty="0" smtClean="0"/>
                <a:t>, 8, 18, 32, …</a:t>
              </a:r>
            </a:p>
            <a:p>
              <a:endParaRPr lang="ru-RU" sz="2200" dirty="0" smtClean="0"/>
            </a:p>
            <a:p>
              <a:endParaRPr lang="ru-RU" sz="2200" dirty="0" smtClean="0"/>
            </a:p>
            <a:p>
              <a:endParaRPr lang="ru-RU" sz="2200" dirty="0"/>
            </a:p>
          </dgm:t>
        </dgm:pt>
      </mc:Choice>
      <mc:Fallback xmlns="">
        <dgm:pt modelId="{8D056DC2-C063-4F24-872B-5054953D62A2}">
          <dgm:prSet phldrT="[Текст]" custT="1"/>
          <dgm:spPr/>
          <dgm:t>
            <a:bodyPr/>
            <a:lstStyle/>
            <a:p>
              <a:r>
                <a:rPr lang="ru-RU" sz="2000" b="1" dirty="0" smtClean="0"/>
                <a:t>Аналитический</a:t>
              </a:r>
            </a:p>
            <a:p>
              <a:r>
                <a:rPr lang="ru-RU" sz="2000" dirty="0" smtClean="0"/>
                <a:t>с помощью формулы </a:t>
              </a:r>
              <a:r>
                <a:rPr lang="en-US" sz="2000" dirty="0" smtClean="0"/>
                <a:t>n-</a:t>
              </a:r>
              <a:r>
                <a:rPr lang="ru-RU" sz="2000" dirty="0" err="1" smtClean="0"/>
                <a:t>го</a:t>
              </a:r>
              <a:r>
                <a:rPr lang="ru-RU" sz="2000" dirty="0" smtClean="0"/>
                <a:t> члена</a:t>
              </a:r>
            </a:p>
            <a:p>
              <a:r>
                <a:rPr lang="en-US" sz="2000" b="0" i="0" smtClean="0">
                  <a:latin typeface="Cambria Math"/>
                </a:rPr>
                <a:t>𝑦</a:t>
              </a:r>
              <a:r>
                <a:rPr lang="ru-RU" sz="2000" b="0" i="0" smtClean="0">
                  <a:latin typeface="Cambria Math"/>
                </a:rPr>
                <a:t>_</a:t>
              </a:r>
              <a:r>
                <a:rPr lang="en-US" sz="2000" b="0" i="0" smtClean="0">
                  <a:latin typeface="Cambria Math"/>
                </a:rPr>
                <a:t>𝑛=2𝑛^2</a:t>
              </a:r>
              <a:endParaRPr lang="en-US" sz="2200" dirty="0" smtClean="0"/>
            </a:p>
            <a:p>
              <a:r>
                <a:rPr lang="en-US" sz="2000" dirty="0" smtClean="0"/>
                <a:t>2</a:t>
              </a:r>
              <a:r>
                <a:rPr lang="ru-RU" sz="2000" dirty="0" smtClean="0"/>
                <a:t>, 8, 18, 32, …</a:t>
              </a:r>
            </a:p>
            <a:p>
              <a:endParaRPr lang="ru-RU" sz="2200" dirty="0" smtClean="0"/>
            </a:p>
            <a:p>
              <a:endParaRPr lang="ru-RU" sz="2200" dirty="0" smtClean="0"/>
            </a:p>
            <a:p>
              <a:endParaRPr lang="ru-RU" sz="2200" dirty="0"/>
            </a:p>
          </dgm:t>
        </dgm:pt>
      </mc:Fallback>
    </mc:AlternateContent>
    <dgm:pt modelId="{ED521B04-ED24-45DE-BEF8-64C51D556C50}" type="parTrans" cxnId="{C57E3DB3-A640-4DC2-9811-93CA22848B31}">
      <dgm:prSet/>
      <dgm:spPr/>
      <dgm:t>
        <a:bodyPr/>
        <a:lstStyle/>
        <a:p>
          <a:endParaRPr lang="ru-RU"/>
        </a:p>
      </dgm:t>
    </dgm:pt>
    <dgm:pt modelId="{D09848E1-FC7A-4B1C-9601-08279235EF27}" type="sibTrans" cxnId="{C57E3DB3-A640-4DC2-9811-93CA22848B31}">
      <dgm:prSet/>
      <dgm:spPr/>
      <dgm:t>
        <a:bodyPr/>
        <a:lstStyle/>
        <a:p>
          <a:endParaRPr lang="ru-RU"/>
        </a:p>
      </dgm:t>
    </dgm:pt>
    <dgm:pt modelId="{E9DA0002-7FDD-402B-830D-B8BE77296D0A}">
      <dgm:prSet phldrT="[Текст]" custT="1"/>
      <dgm:spPr/>
      <dgm:t>
        <a:bodyPr/>
        <a:lstStyle/>
        <a:p>
          <a:pPr algn="ctr"/>
          <a:r>
            <a:rPr lang="ru-RU" sz="2000" b="1" dirty="0" smtClean="0"/>
            <a:t>Словесный</a:t>
          </a:r>
        </a:p>
        <a:p>
          <a:pPr algn="ctr"/>
          <a:endParaRPr lang="ru-RU" sz="2000" dirty="0" smtClean="0"/>
        </a:p>
        <a:p>
          <a:pPr algn="just"/>
          <a:r>
            <a:rPr lang="ru-RU" sz="2000" dirty="0" smtClean="0"/>
            <a:t>Последовательность чисел, кратных 5.</a:t>
          </a:r>
        </a:p>
        <a:p>
          <a:pPr algn="ctr"/>
          <a:endParaRPr lang="ru-RU" sz="2000" dirty="0" smtClean="0"/>
        </a:p>
        <a:p>
          <a:pPr algn="ctr"/>
          <a:endParaRPr lang="ru-RU" sz="2200" dirty="0" smtClean="0"/>
        </a:p>
        <a:p>
          <a:pPr algn="ctr"/>
          <a:endParaRPr lang="ru-RU" sz="2200" dirty="0" smtClean="0"/>
        </a:p>
        <a:p>
          <a:pPr algn="ctr"/>
          <a:endParaRPr lang="ru-RU" sz="1900" dirty="0" smtClean="0"/>
        </a:p>
        <a:p>
          <a:pPr algn="ctr"/>
          <a:r>
            <a:rPr lang="ru-RU" sz="1900" dirty="0" smtClean="0"/>
            <a:t> </a:t>
          </a:r>
          <a:endParaRPr lang="ru-RU" sz="1900" dirty="0"/>
        </a:p>
      </dgm:t>
    </dgm:pt>
    <dgm:pt modelId="{F4AB79BF-7CB2-414E-AD01-86C82C3FE0B1}" type="parTrans" cxnId="{BE8E7E66-A62C-4A96-BFE3-7F65A71CE64B}">
      <dgm:prSet/>
      <dgm:spPr/>
      <dgm:t>
        <a:bodyPr/>
        <a:lstStyle/>
        <a:p>
          <a:endParaRPr lang="ru-RU"/>
        </a:p>
      </dgm:t>
    </dgm:pt>
    <dgm:pt modelId="{0ADB9F5A-D6D0-45DF-928B-29D2728A4CA2}" type="sibTrans" cxnId="{BE8E7E66-A62C-4A96-BFE3-7F65A71CE64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>
      <mc:Choice xmlns:a14="http://schemas.microsoft.com/office/drawing/2010/main" Requires="a14">
        <dgm:pt modelId="{53C2A790-CD08-4074-A01F-9652C86DD135}">
          <dgm:prSet phldrT="[Текст]" custT="1"/>
          <dgm:spPr/>
          <dgm:t>
            <a:bodyPr/>
            <a:lstStyle/>
            <a:p>
              <a:pPr algn="ctr"/>
              <a:r>
                <a:rPr lang="ru-RU" sz="2000" b="1" dirty="0" smtClean="0"/>
                <a:t>Реккурентный</a:t>
              </a:r>
            </a:p>
            <a:p>
              <a:pPr algn="just"/>
              <a:r>
                <a:rPr lang="ru-RU" sz="1700" dirty="0" smtClean="0"/>
                <a:t>(от латинского</a:t>
              </a:r>
              <a:r>
                <a:rPr lang="en-US" sz="1700" dirty="0" smtClean="0"/>
                <a:t>  </a:t>
              </a:r>
              <a:r>
                <a:rPr lang="en-US" sz="1700" dirty="0" err="1" smtClean="0"/>
                <a:t>recurrere</a:t>
              </a:r>
              <a:r>
                <a:rPr lang="en-US" sz="1700" dirty="0" smtClean="0"/>
                <a:t> – </a:t>
              </a:r>
              <a:r>
                <a:rPr lang="ru-RU" sz="1700" dirty="0" smtClean="0"/>
                <a:t>возвращаться)</a:t>
              </a:r>
            </a:p>
            <a:p>
              <a:pPr algn="just"/>
              <a:r>
                <a:rPr lang="ru-RU" sz="2000" dirty="0" smtClean="0"/>
                <a:t>Указана </a:t>
              </a:r>
              <a:r>
                <a:rPr lang="ru-RU" sz="2000" dirty="0" err="1" smtClean="0"/>
                <a:t>зависи</a:t>
              </a:r>
              <a:r>
                <a:rPr lang="en-US" sz="2000" dirty="0" smtClean="0"/>
                <a:t>-</a:t>
              </a:r>
              <a:r>
                <a:rPr lang="ru-RU" sz="2000" dirty="0" err="1" smtClean="0"/>
                <a:t>мость</a:t>
              </a:r>
              <a:r>
                <a:rPr lang="ru-RU" sz="2000" dirty="0" smtClean="0"/>
                <a:t> каждого </a:t>
              </a:r>
              <a:r>
                <a:rPr lang="ru-RU" sz="2000" dirty="0" err="1" smtClean="0"/>
                <a:t>чле</a:t>
              </a:r>
              <a:r>
                <a:rPr lang="en-US" sz="2000" dirty="0" smtClean="0"/>
                <a:t>-</a:t>
              </a:r>
              <a:r>
                <a:rPr lang="ru-RU" sz="2000" dirty="0" smtClean="0"/>
                <a:t>на последователь</a:t>
              </a:r>
              <a:r>
                <a:rPr lang="en-US" sz="2000" dirty="0" smtClean="0"/>
                <a:t>-</a:t>
              </a:r>
              <a:r>
                <a:rPr lang="ru-RU" sz="2000" dirty="0" err="1" smtClean="0"/>
                <a:t>ности</a:t>
              </a:r>
              <a:r>
                <a:rPr lang="ru-RU" sz="2000" dirty="0" smtClean="0"/>
                <a:t> от </a:t>
              </a:r>
              <a:r>
                <a:rPr lang="ru-RU" sz="2000" dirty="0" smtClean="0"/>
                <a:t>других ее членов</a:t>
              </a:r>
              <a:endParaRPr lang="ru-RU" sz="2000" dirty="0" smtClean="0"/>
            </a:p>
            <a:p>
              <a:pPr algn="ctr"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=1, </m:t>
                    </m:r>
                  </m:oMath>
                </m:oMathPara>
              </a14:m>
              <a:endParaRPr lang="en-US" sz="2000" b="0" i="1" dirty="0" smtClean="0">
                <a:latin typeface="Cambria Math"/>
              </a:endParaRPr>
            </a:p>
            <a:p>
              <a:pPr algn="ctr"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=2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  <a:ea typeface="Cambria Math"/>
                      </a:rPr>
                      <m:t>+1</m:t>
                    </m:r>
                  </m:oMath>
                </m:oMathPara>
              </a14:m>
              <a:endParaRPr lang="en-US" sz="2000" b="0" dirty="0" smtClean="0">
                <a:ea typeface="Cambria Math"/>
              </a:endParaRPr>
            </a:p>
            <a:p>
              <a:pPr algn="ctr"/>
              <a:r>
                <a:rPr lang="ru-RU" sz="2000" dirty="0" smtClean="0"/>
                <a:t>1</a:t>
              </a:r>
              <a:r>
                <a:rPr lang="en-US" sz="2000" dirty="0" smtClean="0"/>
                <a:t>,</a:t>
              </a:r>
              <a:r>
                <a:rPr lang="ru-RU" sz="2000" dirty="0" smtClean="0"/>
                <a:t> 3, 7, 15, … </a:t>
              </a:r>
              <a:endParaRPr lang="ru-RU" sz="2000" dirty="0"/>
            </a:p>
          </dgm:t>
        </dgm:pt>
      </mc:Choice>
      <mc:Fallback>
        <dgm:pt modelId="{53C2A790-CD08-4074-A01F-9652C86DD135}">
          <dgm:prSet phldrT="[Текст]" custT="1"/>
          <dgm:spPr/>
          <dgm:t>
            <a:bodyPr/>
            <a:lstStyle/>
            <a:p>
              <a:pPr algn="ctr"/>
              <a:r>
                <a:rPr lang="ru-RU" sz="2000" b="1" dirty="0" smtClean="0"/>
                <a:t>Реккурентный</a:t>
              </a:r>
            </a:p>
            <a:p>
              <a:pPr algn="just"/>
              <a:r>
                <a:rPr lang="ru-RU" sz="1700" dirty="0" smtClean="0"/>
                <a:t>(от латинского</a:t>
              </a:r>
              <a:r>
                <a:rPr lang="en-US" sz="1700" dirty="0" smtClean="0"/>
                <a:t>  </a:t>
              </a:r>
              <a:r>
                <a:rPr lang="en-US" sz="1700" dirty="0" err="1" smtClean="0"/>
                <a:t>recurrere</a:t>
              </a:r>
              <a:r>
                <a:rPr lang="en-US" sz="1700" dirty="0" smtClean="0"/>
                <a:t> – </a:t>
              </a:r>
              <a:r>
                <a:rPr lang="ru-RU" sz="1700" dirty="0" smtClean="0"/>
                <a:t>возвращаться)</a:t>
              </a:r>
            </a:p>
            <a:p>
              <a:pPr algn="just"/>
              <a:r>
                <a:rPr lang="ru-RU" sz="2000" dirty="0" smtClean="0"/>
                <a:t>Указана </a:t>
              </a:r>
              <a:r>
                <a:rPr lang="ru-RU" sz="2000" dirty="0" err="1" smtClean="0"/>
                <a:t>зависи</a:t>
              </a:r>
              <a:r>
                <a:rPr lang="en-US" sz="2000" dirty="0" smtClean="0"/>
                <a:t>-</a:t>
              </a:r>
              <a:r>
                <a:rPr lang="ru-RU" sz="2000" dirty="0" err="1" smtClean="0"/>
                <a:t>мость</a:t>
              </a:r>
              <a:r>
                <a:rPr lang="ru-RU" sz="2000" dirty="0" smtClean="0"/>
                <a:t> каждого </a:t>
              </a:r>
              <a:r>
                <a:rPr lang="ru-RU" sz="2000" dirty="0" err="1" smtClean="0"/>
                <a:t>чле</a:t>
              </a:r>
              <a:r>
                <a:rPr lang="en-US" sz="2000" dirty="0" smtClean="0"/>
                <a:t>-</a:t>
              </a:r>
              <a:r>
                <a:rPr lang="ru-RU" sz="2000" dirty="0" smtClean="0"/>
                <a:t>на последователь</a:t>
              </a:r>
              <a:r>
                <a:rPr lang="en-US" sz="2000" dirty="0" smtClean="0"/>
                <a:t>-</a:t>
              </a:r>
              <a:r>
                <a:rPr lang="ru-RU" sz="2000" dirty="0" err="1" smtClean="0"/>
                <a:t>ности</a:t>
              </a:r>
              <a:r>
                <a:rPr lang="ru-RU" sz="2000" dirty="0" smtClean="0"/>
                <a:t> от </a:t>
              </a:r>
              <a:r>
                <a:rPr lang="ru-RU" sz="2000" dirty="0" smtClean="0"/>
                <a:t>других ее членов</a:t>
              </a:r>
              <a:endParaRPr lang="ru-RU" sz="2000" dirty="0" smtClean="0"/>
            </a:p>
            <a:p>
              <a:pPr algn="ctr"/>
              <a:r>
                <a:rPr lang="en-US" sz="2000" b="0" i="0" smtClean="0">
                  <a:latin typeface="Cambria Math"/>
                </a:rPr>
                <a:t>𝑦</a:t>
              </a:r>
              <a:r>
                <a:rPr lang="ru-RU" sz="2000" b="0" i="0" smtClean="0">
                  <a:latin typeface="Cambria Math"/>
                </a:rPr>
                <a:t>_</a:t>
              </a:r>
              <a:r>
                <a:rPr lang="en-US" sz="2000" b="0" i="0" smtClean="0">
                  <a:latin typeface="Cambria Math"/>
                </a:rPr>
                <a:t>1=1, </a:t>
              </a:r>
              <a:endParaRPr lang="en-US" sz="2000" b="0" i="1" dirty="0" smtClean="0">
                <a:latin typeface="Cambria Math"/>
              </a:endParaRPr>
            </a:p>
            <a:p>
              <a:pPr algn="ctr"/>
              <a:r>
                <a:rPr lang="en-US" sz="2000" b="0" i="0" smtClean="0">
                  <a:latin typeface="Cambria Math"/>
                </a:rPr>
                <a:t>𝑦</a:t>
              </a:r>
              <a:r>
                <a:rPr lang="ru-RU" sz="2000" b="0" i="0" smtClean="0">
                  <a:latin typeface="Cambria Math"/>
                </a:rPr>
                <a:t>_(</a:t>
              </a:r>
              <a:r>
                <a:rPr lang="en-US" sz="2000" b="0" i="0" smtClean="0">
                  <a:latin typeface="Cambria Math"/>
                </a:rPr>
                <a:t>𝑛+1</a:t>
              </a:r>
              <a:r>
                <a:rPr lang="ru-RU" sz="2000" b="0" i="0" smtClean="0">
                  <a:latin typeface="Cambria Math"/>
                </a:rPr>
                <a:t>)</a:t>
              </a:r>
              <a:r>
                <a:rPr lang="en-US" sz="2000" b="0" i="0" smtClean="0">
                  <a:latin typeface="Cambria Math"/>
                </a:rPr>
                <a:t>=2</a:t>
              </a:r>
              <a:r>
                <a:rPr lang="en-US" sz="2000" b="0" i="0" smtClean="0">
                  <a:latin typeface="Cambria Math"/>
                  <a:ea typeface="Cambria Math"/>
                </a:rPr>
                <a:t>∙𝑦_𝑛+1</a:t>
              </a:r>
              <a:endParaRPr lang="en-US" sz="2000" b="0" dirty="0" smtClean="0">
                <a:ea typeface="Cambria Math"/>
              </a:endParaRPr>
            </a:p>
            <a:p>
              <a:pPr algn="ctr"/>
              <a:r>
                <a:rPr lang="ru-RU" sz="2000" dirty="0" smtClean="0"/>
                <a:t>1</a:t>
              </a:r>
              <a:r>
                <a:rPr lang="en-US" sz="2000" dirty="0" smtClean="0"/>
                <a:t>,</a:t>
              </a:r>
              <a:r>
                <a:rPr lang="ru-RU" sz="2000" dirty="0" smtClean="0"/>
                <a:t> 3, 7, 15, … </a:t>
              </a:r>
              <a:endParaRPr lang="ru-RU" sz="2000" dirty="0"/>
            </a:p>
          </dgm:t>
        </dgm:pt>
      </mc:Fallback>
    </mc:AlternateContent>
    <dgm:pt modelId="{B7F4B63E-B5BD-440A-BCE1-94B30339F82E}" type="parTrans" cxnId="{1692FEC3-8AA6-49CC-97D2-85C340D14C68}">
      <dgm:prSet/>
      <dgm:spPr/>
      <dgm:t>
        <a:bodyPr/>
        <a:lstStyle/>
        <a:p>
          <a:endParaRPr lang="ru-RU"/>
        </a:p>
      </dgm:t>
    </dgm:pt>
    <dgm:pt modelId="{30FB0610-A433-4F37-85E4-B60C1405EF2D}" type="sibTrans" cxnId="{1692FEC3-8AA6-49CC-97D2-85C340D14C68}">
      <dgm:prSet/>
      <dgm:spPr/>
      <dgm:t>
        <a:bodyPr/>
        <a:lstStyle/>
        <a:p>
          <a:endParaRPr lang="ru-RU"/>
        </a:p>
      </dgm:t>
    </dgm:pt>
    <dgm:pt modelId="{6AFAA71C-35F5-4583-A095-ED286EE060AD}" type="pres">
      <dgm:prSet presAssocID="{E0B32970-143E-49C0-9815-12817523FB8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1A920D8-0515-40AF-9EED-C5DD8D9C0CBB}" type="pres">
      <dgm:prSet presAssocID="{E005657A-F9C7-4026-922C-BD90154D6B22}" presName="hierRoot1" presStyleCnt="0"/>
      <dgm:spPr/>
    </dgm:pt>
    <dgm:pt modelId="{9BD7CB03-DB61-40C0-95B8-66774BB28747}" type="pres">
      <dgm:prSet presAssocID="{E005657A-F9C7-4026-922C-BD90154D6B22}" presName="composite" presStyleCnt="0"/>
      <dgm:spPr/>
    </dgm:pt>
    <dgm:pt modelId="{980F91EA-76BE-40D7-AE31-057CEC750F5E}" type="pres">
      <dgm:prSet presAssocID="{E005657A-F9C7-4026-922C-BD90154D6B22}" presName="background" presStyleLbl="node0" presStyleIdx="0" presStyleCnt="1"/>
      <dgm:spPr/>
    </dgm:pt>
    <dgm:pt modelId="{F0D754A8-B84B-40ED-958E-9768BEB07B6A}" type="pres">
      <dgm:prSet presAssocID="{E005657A-F9C7-4026-922C-BD90154D6B22}" presName="text" presStyleLbl="fgAcc0" presStyleIdx="0" presStyleCnt="1" custScaleX="3155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C6C8BFE-2B73-4ECC-92BD-51F5A56983AA}" type="pres">
      <dgm:prSet presAssocID="{E005657A-F9C7-4026-922C-BD90154D6B22}" presName="hierChild2" presStyleCnt="0"/>
      <dgm:spPr/>
    </dgm:pt>
    <dgm:pt modelId="{C471D84B-D971-48FB-BE85-03F5B21C4FB2}" type="pres">
      <dgm:prSet presAssocID="{ED521B04-ED24-45DE-BEF8-64C51D556C50}" presName="Name10" presStyleLbl="parChTrans1D2" presStyleIdx="0" presStyleCnt="3"/>
      <dgm:spPr/>
      <dgm:t>
        <a:bodyPr/>
        <a:lstStyle/>
        <a:p>
          <a:endParaRPr lang="ru-RU"/>
        </a:p>
      </dgm:t>
    </dgm:pt>
    <dgm:pt modelId="{25A15DEE-310E-47BD-97ED-DDD937DB7A9D}" type="pres">
      <dgm:prSet presAssocID="{8D056DC2-C063-4F24-872B-5054953D62A2}" presName="hierRoot2" presStyleCnt="0"/>
      <dgm:spPr/>
    </dgm:pt>
    <dgm:pt modelId="{70CD6351-673F-4D8E-8272-91D5FBCA7DD1}" type="pres">
      <dgm:prSet presAssocID="{8D056DC2-C063-4F24-872B-5054953D62A2}" presName="composite2" presStyleCnt="0"/>
      <dgm:spPr/>
    </dgm:pt>
    <dgm:pt modelId="{A230B192-0372-43BC-B51F-F1184282A2D5}" type="pres">
      <dgm:prSet presAssocID="{8D056DC2-C063-4F24-872B-5054953D62A2}" presName="background2" presStyleLbl="node2" presStyleIdx="0" presStyleCnt="3"/>
      <dgm:spPr/>
    </dgm:pt>
    <dgm:pt modelId="{E74FF208-3752-4F52-AA52-EB921EA254AD}" type="pres">
      <dgm:prSet presAssocID="{8D056DC2-C063-4F24-872B-5054953D62A2}" presName="text2" presStyleLbl="fgAcc2" presStyleIdx="0" presStyleCnt="3" custScaleY="252341" custLinFactNeighborY="45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DD67D97-1FCB-4E34-8C9F-964CB832CD69}" type="pres">
      <dgm:prSet presAssocID="{8D056DC2-C063-4F24-872B-5054953D62A2}" presName="hierChild3" presStyleCnt="0"/>
      <dgm:spPr/>
    </dgm:pt>
    <dgm:pt modelId="{2A33C973-90F4-4D2E-8DAC-01C5D646C6CE}" type="pres">
      <dgm:prSet presAssocID="{F4AB79BF-7CB2-414E-AD01-86C82C3FE0B1}" presName="Name10" presStyleLbl="parChTrans1D2" presStyleIdx="1" presStyleCnt="3"/>
      <dgm:spPr/>
      <dgm:t>
        <a:bodyPr/>
        <a:lstStyle/>
        <a:p>
          <a:endParaRPr lang="ru-RU"/>
        </a:p>
      </dgm:t>
    </dgm:pt>
    <dgm:pt modelId="{5629FE6F-93B3-413C-9568-3CB439BCE206}" type="pres">
      <dgm:prSet presAssocID="{E9DA0002-7FDD-402B-830D-B8BE77296D0A}" presName="hierRoot2" presStyleCnt="0"/>
      <dgm:spPr/>
    </dgm:pt>
    <dgm:pt modelId="{57AC1246-7409-4E5D-A031-12BC53FD43EB}" type="pres">
      <dgm:prSet presAssocID="{E9DA0002-7FDD-402B-830D-B8BE77296D0A}" presName="composite2" presStyleCnt="0"/>
      <dgm:spPr/>
    </dgm:pt>
    <dgm:pt modelId="{67430D2E-B11F-4181-80C9-C38F1A15D7AD}" type="pres">
      <dgm:prSet presAssocID="{E9DA0002-7FDD-402B-830D-B8BE77296D0A}" presName="background2" presStyleLbl="node2" presStyleIdx="1" presStyleCnt="3"/>
      <dgm:spPr/>
    </dgm:pt>
    <dgm:pt modelId="{574700EC-564C-4D41-B9CE-1EBA8F0B1384}" type="pres">
      <dgm:prSet presAssocID="{E9DA0002-7FDD-402B-830D-B8BE77296D0A}" presName="text2" presStyleLbl="fgAcc2" presStyleIdx="1" presStyleCnt="3" custScaleX="107408" custScaleY="252341" custLinFactNeighborY="45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B8E8F65-9B35-4E5C-9C8F-736007F8D38E}" type="pres">
      <dgm:prSet presAssocID="{E9DA0002-7FDD-402B-830D-B8BE77296D0A}" presName="hierChild3" presStyleCnt="0"/>
      <dgm:spPr/>
    </dgm:pt>
    <dgm:pt modelId="{9CE7B766-AC83-4A99-9FA9-75B6ECD49228}" type="pres">
      <dgm:prSet presAssocID="{B7F4B63E-B5BD-440A-BCE1-94B30339F82E}" presName="Name10" presStyleLbl="parChTrans1D2" presStyleIdx="2" presStyleCnt="3"/>
      <dgm:spPr/>
      <dgm:t>
        <a:bodyPr/>
        <a:lstStyle/>
        <a:p>
          <a:endParaRPr lang="ru-RU"/>
        </a:p>
      </dgm:t>
    </dgm:pt>
    <dgm:pt modelId="{CBD77A13-27BA-468F-9D1B-D8BE90D12A78}" type="pres">
      <dgm:prSet presAssocID="{53C2A790-CD08-4074-A01F-9652C86DD135}" presName="hierRoot2" presStyleCnt="0"/>
      <dgm:spPr/>
    </dgm:pt>
    <dgm:pt modelId="{3E492450-7111-47D4-AEE5-A636C81668C7}" type="pres">
      <dgm:prSet presAssocID="{53C2A790-CD08-4074-A01F-9652C86DD135}" presName="composite2" presStyleCnt="0"/>
      <dgm:spPr/>
    </dgm:pt>
    <dgm:pt modelId="{1C27B67D-B2B4-4F75-A74A-B0E22B089137}" type="pres">
      <dgm:prSet presAssocID="{53C2A790-CD08-4074-A01F-9652C86DD135}" presName="background2" presStyleLbl="node2" presStyleIdx="2" presStyleCnt="3"/>
      <dgm:spPr/>
    </dgm:pt>
    <dgm:pt modelId="{EE927B4C-241F-4C8B-8428-804D43C4F0DE}" type="pres">
      <dgm:prSet presAssocID="{53C2A790-CD08-4074-A01F-9652C86DD135}" presName="text2" presStyleLbl="fgAcc2" presStyleIdx="2" presStyleCnt="3" custScaleX="106330" custScaleY="252341" custLinFactNeighborY="45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0BBC0B-78A5-4408-A206-541D7636B5BC}" type="pres">
      <dgm:prSet presAssocID="{53C2A790-CD08-4074-A01F-9652C86DD135}" presName="hierChild3" presStyleCnt="0"/>
      <dgm:spPr/>
    </dgm:pt>
  </dgm:ptLst>
  <dgm:cxnLst>
    <dgm:cxn modelId="{B3710285-D53D-4953-9635-1100F49FD7B7}" type="presOf" srcId="{F4AB79BF-7CB2-414E-AD01-86C82C3FE0B1}" destId="{2A33C973-90F4-4D2E-8DAC-01C5D646C6CE}" srcOrd="0" destOrd="0" presId="urn:microsoft.com/office/officeart/2005/8/layout/hierarchy1"/>
    <dgm:cxn modelId="{E8434280-61AA-4981-80AA-8F06B45E373F}" type="presOf" srcId="{ED521B04-ED24-45DE-BEF8-64C51D556C50}" destId="{C471D84B-D971-48FB-BE85-03F5B21C4FB2}" srcOrd="0" destOrd="0" presId="urn:microsoft.com/office/officeart/2005/8/layout/hierarchy1"/>
    <dgm:cxn modelId="{E64E7203-3D25-4835-842D-351454C9C0AF}" type="presOf" srcId="{B7F4B63E-B5BD-440A-BCE1-94B30339F82E}" destId="{9CE7B766-AC83-4A99-9FA9-75B6ECD49228}" srcOrd="0" destOrd="0" presId="urn:microsoft.com/office/officeart/2005/8/layout/hierarchy1"/>
    <dgm:cxn modelId="{DDDFC8E3-0209-4ED0-86BE-39D79995AD33}" type="presOf" srcId="{53C2A790-CD08-4074-A01F-9652C86DD135}" destId="{EE927B4C-241F-4C8B-8428-804D43C4F0DE}" srcOrd="0" destOrd="0" presId="urn:microsoft.com/office/officeart/2005/8/layout/hierarchy1"/>
    <dgm:cxn modelId="{3BDD24DE-FFE9-42E6-B601-19C57E394486}" srcId="{E0B32970-143E-49C0-9815-12817523FB8B}" destId="{E005657A-F9C7-4026-922C-BD90154D6B22}" srcOrd="0" destOrd="0" parTransId="{A925BDC8-1F4B-4A34-94E0-AA3F34B64018}" sibTransId="{60581ACF-0832-4830-B309-5E9A719C844E}"/>
    <dgm:cxn modelId="{1692FEC3-8AA6-49CC-97D2-85C340D14C68}" srcId="{E005657A-F9C7-4026-922C-BD90154D6B22}" destId="{53C2A790-CD08-4074-A01F-9652C86DD135}" srcOrd="2" destOrd="0" parTransId="{B7F4B63E-B5BD-440A-BCE1-94B30339F82E}" sibTransId="{30FB0610-A433-4F37-85E4-B60C1405EF2D}"/>
    <dgm:cxn modelId="{C57E3DB3-A640-4DC2-9811-93CA22848B31}" srcId="{E005657A-F9C7-4026-922C-BD90154D6B22}" destId="{8D056DC2-C063-4F24-872B-5054953D62A2}" srcOrd="0" destOrd="0" parTransId="{ED521B04-ED24-45DE-BEF8-64C51D556C50}" sibTransId="{D09848E1-FC7A-4B1C-9601-08279235EF27}"/>
    <dgm:cxn modelId="{B973270B-E20C-46FE-9D64-EA837B5F23CD}" type="presOf" srcId="{E9DA0002-7FDD-402B-830D-B8BE77296D0A}" destId="{574700EC-564C-4D41-B9CE-1EBA8F0B1384}" srcOrd="0" destOrd="0" presId="urn:microsoft.com/office/officeart/2005/8/layout/hierarchy1"/>
    <dgm:cxn modelId="{0D32A242-7017-4AAF-A12D-FC1DF8232681}" type="presOf" srcId="{E0B32970-143E-49C0-9815-12817523FB8B}" destId="{6AFAA71C-35F5-4583-A095-ED286EE060AD}" srcOrd="0" destOrd="0" presId="urn:microsoft.com/office/officeart/2005/8/layout/hierarchy1"/>
    <dgm:cxn modelId="{FC1D97E7-CD5F-4216-B511-C052A191505A}" type="presOf" srcId="{E005657A-F9C7-4026-922C-BD90154D6B22}" destId="{F0D754A8-B84B-40ED-958E-9768BEB07B6A}" srcOrd="0" destOrd="0" presId="urn:microsoft.com/office/officeart/2005/8/layout/hierarchy1"/>
    <dgm:cxn modelId="{261184DF-8150-4F05-8291-62E31F320941}" type="presOf" srcId="{8D056DC2-C063-4F24-872B-5054953D62A2}" destId="{E74FF208-3752-4F52-AA52-EB921EA254AD}" srcOrd="0" destOrd="0" presId="urn:microsoft.com/office/officeart/2005/8/layout/hierarchy1"/>
    <dgm:cxn modelId="{BE8E7E66-A62C-4A96-BFE3-7F65A71CE64B}" srcId="{E005657A-F9C7-4026-922C-BD90154D6B22}" destId="{E9DA0002-7FDD-402B-830D-B8BE77296D0A}" srcOrd="1" destOrd="0" parTransId="{F4AB79BF-7CB2-414E-AD01-86C82C3FE0B1}" sibTransId="{0ADB9F5A-D6D0-45DF-928B-29D2728A4CA2}"/>
    <dgm:cxn modelId="{72F96125-FE0F-4899-97E1-CFBE5EC876D4}" type="presParOf" srcId="{6AFAA71C-35F5-4583-A095-ED286EE060AD}" destId="{81A920D8-0515-40AF-9EED-C5DD8D9C0CBB}" srcOrd="0" destOrd="0" presId="urn:microsoft.com/office/officeart/2005/8/layout/hierarchy1"/>
    <dgm:cxn modelId="{AF3CF789-9024-47CD-AC41-59A81F743902}" type="presParOf" srcId="{81A920D8-0515-40AF-9EED-C5DD8D9C0CBB}" destId="{9BD7CB03-DB61-40C0-95B8-66774BB28747}" srcOrd="0" destOrd="0" presId="urn:microsoft.com/office/officeart/2005/8/layout/hierarchy1"/>
    <dgm:cxn modelId="{DA1359CB-E412-47B0-B016-B35C8F2FD1BB}" type="presParOf" srcId="{9BD7CB03-DB61-40C0-95B8-66774BB28747}" destId="{980F91EA-76BE-40D7-AE31-057CEC750F5E}" srcOrd="0" destOrd="0" presId="urn:microsoft.com/office/officeart/2005/8/layout/hierarchy1"/>
    <dgm:cxn modelId="{632B80AC-1971-47C5-B3F6-DE9CC4D513BE}" type="presParOf" srcId="{9BD7CB03-DB61-40C0-95B8-66774BB28747}" destId="{F0D754A8-B84B-40ED-958E-9768BEB07B6A}" srcOrd="1" destOrd="0" presId="urn:microsoft.com/office/officeart/2005/8/layout/hierarchy1"/>
    <dgm:cxn modelId="{51BCCA79-D741-4D76-BE78-C72CA525030A}" type="presParOf" srcId="{81A920D8-0515-40AF-9EED-C5DD8D9C0CBB}" destId="{2C6C8BFE-2B73-4ECC-92BD-51F5A56983AA}" srcOrd="1" destOrd="0" presId="urn:microsoft.com/office/officeart/2005/8/layout/hierarchy1"/>
    <dgm:cxn modelId="{ECCBBDB1-CF78-46DB-A6CE-AEC8F89AB44D}" type="presParOf" srcId="{2C6C8BFE-2B73-4ECC-92BD-51F5A56983AA}" destId="{C471D84B-D971-48FB-BE85-03F5B21C4FB2}" srcOrd="0" destOrd="0" presId="urn:microsoft.com/office/officeart/2005/8/layout/hierarchy1"/>
    <dgm:cxn modelId="{AE9C70D5-26F1-4FD2-9CD5-F31A64800EA9}" type="presParOf" srcId="{2C6C8BFE-2B73-4ECC-92BD-51F5A56983AA}" destId="{25A15DEE-310E-47BD-97ED-DDD937DB7A9D}" srcOrd="1" destOrd="0" presId="urn:microsoft.com/office/officeart/2005/8/layout/hierarchy1"/>
    <dgm:cxn modelId="{8C8EC9E0-B0DE-464F-98D9-BD45401B1350}" type="presParOf" srcId="{25A15DEE-310E-47BD-97ED-DDD937DB7A9D}" destId="{70CD6351-673F-4D8E-8272-91D5FBCA7DD1}" srcOrd="0" destOrd="0" presId="urn:microsoft.com/office/officeart/2005/8/layout/hierarchy1"/>
    <dgm:cxn modelId="{1D624181-06ED-44A3-A0BF-359EA45151ED}" type="presParOf" srcId="{70CD6351-673F-4D8E-8272-91D5FBCA7DD1}" destId="{A230B192-0372-43BC-B51F-F1184282A2D5}" srcOrd="0" destOrd="0" presId="urn:microsoft.com/office/officeart/2005/8/layout/hierarchy1"/>
    <dgm:cxn modelId="{0508AE56-7AEA-48F6-AECA-3B214717D373}" type="presParOf" srcId="{70CD6351-673F-4D8E-8272-91D5FBCA7DD1}" destId="{E74FF208-3752-4F52-AA52-EB921EA254AD}" srcOrd="1" destOrd="0" presId="urn:microsoft.com/office/officeart/2005/8/layout/hierarchy1"/>
    <dgm:cxn modelId="{D384ACC3-7200-4C6F-BD88-3CF6E584DC49}" type="presParOf" srcId="{25A15DEE-310E-47BD-97ED-DDD937DB7A9D}" destId="{BDD67D97-1FCB-4E34-8C9F-964CB832CD69}" srcOrd="1" destOrd="0" presId="urn:microsoft.com/office/officeart/2005/8/layout/hierarchy1"/>
    <dgm:cxn modelId="{51E79437-48B8-4164-9AFF-290225CDFDEB}" type="presParOf" srcId="{2C6C8BFE-2B73-4ECC-92BD-51F5A56983AA}" destId="{2A33C973-90F4-4D2E-8DAC-01C5D646C6CE}" srcOrd="2" destOrd="0" presId="urn:microsoft.com/office/officeart/2005/8/layout/hierarchy1"/>
    <dgm:cxn modelId="{47046EC4-B069-4179-8497-1C3E95321667}" type="presParOf" srcId="{2C6C8BFE-2B73-4ECC-92BD-51F5A56983AA}" destId="{5629FE6F-93B3-413C-9568-3CB439BCE206}" srcOrd="3" destOrd="0" presId="urn:microsoft.com/office/officeart/2005/8/layout/hierarchy1"/>
    <dgm:cxn modelId="{6B1FC676-E367-4B8B-816C-ECC59C86F0B1}" type="presParOf" srcId="{5629FE6F-93B3-413C-9568-3CB439BCE206}" destId="{57AC1246-7409-4E5D-A031-12BC53FD43EB}" srcOrd="0" destOrd="0" presId="urn:microsoft.com/office/officeart/2005/8/layout/hierarchy1"/>
    <dgm:cxn modelId="{771D10D6-E1BD-47E2-8124-83673F69A6BE}" type="presParOf" srcId="{57AC1246-7409-4E5D-A031-12BC53FD43EB}" destId="{67430D2E-B11F-4181-80C9-C38F1A15D7AD}" srcOrd="0" destOrd="0" presId="urn:microsoft.com/office/officeart/2005/8/layout/hierarchy1"/>
    <dgm:cxn modelId="{54620792-753F-46F4-ACAF-DC61136AA273}" type="presParOf" srcId="{57AC1246-7409-4E5D-A031-12BC53FD43EB}" destId="{574700EC-564C-4D41-B9CE-1EBA8F0B1384}" srcOrd="1" destOrd="0" presId="urn:microsoft.com/office/officeart/2005/8/layout/hierarchy1"/>
    <dgm:cxn modelId="{6B533CB9-C718-4924-A55E-0512091A4706}" type="presParOf" srcId="{5629FE6F-93B3-413C-9568-3CB439BCE206}" destId="{8B8E8F65-9B35-4E5C-9C8F-736007F8D38E}" srcOrd="1" destOrd="0" presId="urn:microsoft.com/office/officeart/2005/8/layout/hierarchy1"/>
    <dgm:cxn modelId="{094D4F0C-9366-47CE-8773-0D451FBEF5BD}" type="presParOf" srcId="{2C6C8BFE-2B73-4ECC-92BD-51F5A56983AA}" destId="{9CE7B766-AC83-4A99-9FA9-75B6ECD49228}" srcOrd="4" destOrd="0" presId="urn:microsoft.com/office/officeart/2005/8/layout/hierarchy1"/>
    <dgm:cxn modelId="{A7D1256F-3976-4C45-B31D-1FC5DBA213E6}" type="presParOf" srcId="{2C6C8BFE-2B73-4ECC-92BD-51F5A56983AA}" destId="{CBD77A13-27BA-468F-9D1B-D8BE90D12A78}" srcOrd="5" destOrd="0" presId="urn:microsoft.com/office/officeart/2005/8/layout/hierarchy1"/>
    <dgm:cxn modelId="{3588B6CD-30FD-4700-8810-F5DE25BF8571}" type="presParOf" srcId="{CBD77A13-27BA-468F-9D1B-D8BE90D12A78}" destId="{3E492450-7111-47D4-AEE5-A636C81668C7}" srcOrd="0" destOrd="0" presId="urn:microsoft.com/office/officeart/2005/8/layout/hierarchy1"/>
    <dgm:cxn modelId="{DC7E53D0-7B83-47C3-83F4-B8CD2B17E273}" type="presParOf" srcId="{3E492450-7111-47D4-AEE5-A636C81668C7}" destId="{1C27B67D-B2B4-4F75-A74A-B0E22B089137}" srcOrd="0" destOrd="0" presId="urn:microsoft.com/office/officeart/2005/8/layout/hierarchy1"/>
    <dgm:cxn modelId="{2142220C-891E-49E7-A82A-08917504DD8D}" type="presParOf" srcId="{3E492450-7111-47D4-AEE5-A636C81668C7}" destId="{EE927B4C-241F-4C8B-8428-804D43C4F0DE}" srcOrd="1" destOrd="0" presId="urn:microsoft.com/office/officeart/2005/8/layout/hierarchy1"/>
    <dgm:cxn modelId="{6C3BB169-CC0B-4582-9A0E-52AF9B39678C}" type="presParOf" srcId="{CBD77A13-27BA-468F-9D1B-D8BE90D12A78}" destId="{360BBC0B-78A5-4408-A206-541D7636B5B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B32970-143E-49C0-9815-12817523FB8B}" type="doc">
      <dgm:prSet loTypeId="urn:microsoft.com/office/officeart/2005/8/layout/hierarchy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05657A-F9C7-4026-922C-BD90154D6B22}">
      <dgm:prSet phldrT="[Текст]" custT="1"/>
      <dgm:spPr/>
      <dgm:t>
        <a:bodyPr/>
        <a:lstStyle/>
        <a:p>
          <a:r>
            <a:rPr lang="ru-RU" sz="3200" b="1" dirty="0" smtClean="0"/>
            <a:t>Способы задания числовых последовательностей</a:t>
          </a:r>
          <a:endParaRPr lang="ru-RU" sz="3200" b="1" dirty="0"/>
        </a:p>
      </dgm:t>
    </dgm:pt>
    <dgm:pt modelId="{A925BDC8-1F4B-4A34-94E0-AA3F34B64018}" type="parTrans" cxnId="{3BDD24DE-FFE9-42E6-B601-19C57E394486}">
      <dgm:prSet/>
      <dgm:spPr/>
      <dgm:t>
        <a:bodyPr/>
        <a:lstStyle/>
        <a:p>
          <a:endParaRPr lang="ru-RU"/>
        </a:p>
      </dgm:t>
    </dgm:pt>
    <dgm:pt modelId="{60581ACF-0832-4830-B309-5E9A719C844E}" type="sibTrans" cxnId="{3BDD24DE-FFE9-42E6-B601-19C57E394486}">
      <dgm:prSet/>
      <dgm:spPr/>
      <dgm:t>
        <a:bodyPr/>
        <a:lstStyle/>
        <a:p>
          <a:endParaRPr lang="ru-RU"/>
        </a:p>
      </dgm:t>
    </dgm:pt>
    <dgm:pt modelId="{8D056DC2-C063-4F24-872B-5054953D62A2}">
      <dgm:prSet phldrT="[Текст]" cust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ED521B04-ED24-45DE-BEF8-64C51D556C50}" type="parTrans" cxnId="{C57E3DB3-A640-4DC2-9811-93CA22848B31}">
      <dgm:prSet/>
      <dgm:spPr/>
      <dgm:t>
        <a:bodyPr/>
        <a:lstStyle/>
        <a:p>
          <a:endParaRPr lang="ru-RU"/>
        </a:p>
      </dgm:t>
    </dgm:pt>
    <dgm:pt modelId="{D09848E1-FC7A-4B1C-9601-08279235EF27}" type="sibTrans" cxnId="{C57E3DB3-A640-4DC2-9811-93CA22848B31}">
      <dgm:prSet/>
      <dgm:spPr/>
      <dgm:t>
        <a:bodyPr/>
        <a:lstStyle/>
        <a:p>
          <a:endParaRPr lang="ru-RU"/>
        </a:p>
      </dgm:t>
    </dgm:pt>
    <dgm:pt modelId="{E9DA0002-7FDD-402B-830D-B8BE77296D0A}">
      <dgm:prSet phldrT="[Текст]" custT="1"/>
      <dgm:spPr/>
      <dgm:t>
        <a:bodyPr/>
        <a:lstStyle/>
        <a:p>
          <a:pPr algn="ctr"/>
          <a:r>
            <a:rPr lang="ru-RU" sz="2000" b="1" dirty="0" smtClean="0"/>
            <a:t>Словесный</a:t>
          </a:r>
        </a:p>
        <a:p>
          <a:pPr algn="ctr"/>
          <a:endParaRPr lang="ru-RU" sz="2000" dirty="0" smtClean="0"/>
        </a:p>
        <a:p>
          <a:pPr algn="just"/>
          <a:r>
            <a:rPr lang="ru-RU" sz="2000" dirty="0" smtClean="0"/>
            <a:t>Последовательность чисел, кратных 5.</a:t>
          </a:r>
        </a:p>
        <a:p>
          <a:pPr algn="ctr"/>
          <a:endParaRPr lang="ru-RU" sz="2000" dirty="0" smtClean="0"/>
        </a:p>
        <a:p>
          <a:pPr algn="ctr"/>
          <a:endParaRPr lang="ru-RU" sz="2200" dirty="0" smtClean="0"/>
        </a:p>
        <a:p>
          <a:pPr algn="ctr"/>
          <a:endParaRPr lang="ru-RU" sz="2200" dirty="0" smtClean="0"/>
        </a:p>
        <a:p>
          <a:pPr algn="ctr"/>
          <a:endParaRPr lang="ru-RU" sz="1900" dirty="0" smtClean="0"/>
        </a:p>
        <a:p>
          <a:pPr algn="ctr"/>
          <a:r>
            <a:rPr lang="ru-RU" sz="1900" dirty="0" smtClean="0"/>
            <a:t> </a:t>
          </a:r>
          <a:endParaRPr lang="ru-RU" sz="1900" dirty="0"/>
        </a:p>
      </dgm:t>
    </dgm:pt>
    <dgm:pt modelId="{F4AB79BF-7CB2-414E-AD01-86C82C3FE0B1}" type="parTrans" cxnId="{BE8E7E66-A62C-4A96-BFE3-7F65A71CE64B}">
      <dgm:prSet/>
      <dgm:spPr/>
      <dgm:t>
        <a:bodyPr/>
        <a:lstStyle/>
        <a:p>
          <a:endParaRPr lang="ru-RU"/>
        </a:p>
      </dgm:t>
    </dgm:pt>
    <dgm:pt modelId="{0ADB9F5A-D6D0-45DF-928B-29D2728A4CA2}" type="sibTrans" cxnId="{BE8E7E66-A62C-4A96-BFE3-7F65A71CE64B}">
      <dgm:prSet/>
      <dgm:spPr/>
      <dgm:t>
        <a:bodyPr/>
        <a:lstStyle/>
        <a:p>
          <a:endParaRPr lang="ru-RU"/>
        </a:p>
      </dgm:t>
    </dgm:pt>
    <dgm:pt modelId="{53C2A790-CD08-4074-A01F-9652C86DD135}">
      <dgm:prSet phldrT="[Текст]" custT="1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B7F4B63E-B5BD-440A-BCE1-94B30339F82E}" type="parTrans" cxnId="{1692FEC3-8AA6-49CC-97D2-85C340D14C68}">
      <dgm:prSet/>
      <dgm:spPr/>
      <dgm:t>
        <a:bodyPr/>
        <a:lstStyle/>
        <a:p>
          <a:endParaRPr lang="ru-RU"/>
        </a:p>
      </dgm:t>
    </dgm:pt>
    <dgm:pt modelId="{30FB0610-A433-4F37-85E4-B60C1405EF2D}" type="sibTrans" cxnId="{1692FEC3-8AA6-49CC-97D2-85C340D14C68}">
      <dgm:prSet/>
      <dgm:spPr/>
      <dgm:t>
        <a:bodyPr/>
        <a:lstStyle/>
        <a:p>
          <a:endParaRPr lang="ru-RU"/>
        </a:p>
      </dgm:t>
    </dgm:pt>
    <dgm:pt modelId="{6AFAA71C-35F5-4583-A095-ED286EE060AD}" type="pres">
      <dgm:prSet presAssocID="{E0B32970-143E-49C0-9815-12817523FB8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1A920D8-0515-40AF-9EED-C5DD8D9C0CBB}" type="pres">
      <dgm:prSet presAssocID="{E005657A-F9C7-4026-922C-BD90154D6B22}" presName="hierRoot1" presStyleCnt="0"/>
      <dgm:spPr/>
    </dgm:pt>
    <dgm:pt modelId="{9BD7CB03-DB61-40C0-95B8-66774BB28747}" type="pres">
      <dgm:prSet presAssocID="{E005657A-F9C7-4026-922C-BD90154D6B22}" presName="composite" presStyleCnt="0"/>
      <dgm:spPr/>
    </dgm:pt>
    <dgm:pt modelId="{980F91EA-76BE-40D7-AE31-057CEC750F5E}" type="pres">
      <dgm:prSet presAssocID="{E005657A-F9C7-4026-922C-BD90154D6B22}" presName="background" presStyleLbl="node0" presStyleIdx="0" presStyleCnt="1"/>
      <dgm:spPr/>
    </dgm:pt>
    <dgm:pt modelId="{F0D754A8-B84B-40ED-958E-9768BEB07B6A}" type="pres">
      <dgm:prSet presAssocID="{E005657A-F9C7-4026-922C-BD90154D6B22}" presName="text" presStyleLbl="fgAcc0" presStyleIdx="0" presStyleCnt="1" custScaleX="3155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C6C8BFE-2B73-4ECC-92BD-51F5A56983AA}" type="pres">
      <dgm:prSet presAssocID="{E005657A-F9C7-4026-922C-BD90154D6B22}" presName="hierChild2" presStyleCnt="0"/>
      <dgm:spPr/>
    </dgm:pt>
    <dgm:pt modelId="{C471D84B-D971-48FB-BE85-03F5B21C4FB2}" type="pres">
      <dgm:prSet presAssocID="{ED521B04-ED24-45DE-BEF8-64C51D556C50}" presName="Name10" presStyleLbl="parChTrans1D2" presStyleIdx="0" presStyleCnt="3"/>
      <dgm:spPr/>
      <dgm:t>
        <a:bodyPr/>
        <a:lstStyle/>
        <a:p>
          <a:endParaRPr lang="ru-RU"/>
        </a:p>
      </dgm:t>
    </dgm:pt>
    <dgm:pt modelId="{25A15DEE-310E-47BD-97ED-DDD937DB7A9D}" type="pres">
      <dgm:prSet presAssocID="{8D056DC2-C063-4F24-872B-5054953D62A2}" presName="hierRoot2" presStyleCnt="0"/>
      <dgm:spPr/>
    </dgm:pt>
    <dgm:pt modelId="{70CD6351-673F-4D8E-8272-91D5FBCA7DD1}" type="pres">
      <dgm:prSet presAssocID="{8D056DC2-C063-4F24-872B-5054953D62A2}" presName="composite2" presStyleCnt="0"/>
      <dgm:spPr/>
    </dgm:pt>
    <dgm:pt modelId="{A230B192-0372-43BC-B51F-F1184282A2D5}" type="pres">
      <dgm:prSet presAssocID="{8D056DC2-C063-4F24-872B-5054953D62A2}" presName="background2" presStyleLbl="node2" presStyleIdx="0" presStyleCnt="3"/>
      <dgm:spPr/>
    </dgm:pt>
    <dgm:pt modelId="{E74FF208-3752-4F52-AA52-EB921EA254AD}" type="pres">
      <dgm:prSet presAssocID="{8D056DC2-C063-4F24-872B-5054953D62A2}" presName="text2" presStyleLbl="fgAcc2" presStyleIdx="0" presStyleCnt="3" custScaleY="252341" custLinFactNeighborY="45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DD67D97-1FCB-4E34-8C9F-964CB832CD69}" type="pres">
      <dgm:prSet presAssocID="{8D056DC2-C063-4F24-872B-5054953D62A2}" presName="hierChild3" presStyleCnt="0"/>
      <dgm:spPr/>
    </dgm:pt>
    <dgm:pt modelId="{2A33C973-90F4-4D2E-8DAC-01C5D646C6CE}" type="pres">
      <dgm:prSet presAssocID="{F4AB79BF-7CB2-414E-AD01-86C82C3FE0B1}" presName="Name10" presStyleLbl="parChTrans1D2" presStyleIdx="1" presStyleCnt="3"/>
      <dgm:spPr/>
      <dgm:t>
        <a:bodyPr/>
        <a:lstStyle/>
        <a:p>
          <a:endParaRPr lang="ru-RU"/>
        </a:p>
      </dgm:t>
    </dgm:pt>
    <dgm:pt modelId="{5629FE6F-93B3-413C-9568-3CB439BCE206}" type="pres">
      <dgm:prSet presAssocID="{E9DA0002-7FDD-402B-830D-B8BE77296D0A}" presName="hierRoot2" presStyleCnt="0"/>
      <dgm:spPr/>
    </dgm:pt>
    <dgm:pt modelId="{57AC1246-7409-4E5D-A031-12BC53FD43EB}" type="pres">
      <dgm:prSet presAssocID="{E9DA0002-7FDD-402B-830D-B8BE77296D0A}" presName="composite2" presStyleCnt="0"/>
      <dgm:spPr/>
    </dgm:pt>
    <dgm:pt modelId="{67430D2E-B11F-4181-80C9-C38F1A15D7AD}" type="pres">
      <dgm:prSet presAssocID="{E9DA0002-7FDD-402B-830D-B8BE77296D0A}" presName="background2" presStyleLbl="node2" presStyleIdx="1" presStyleCnt="3"/>
      <dgm:spPr/>
    </dgm:pt>
    <dgm:pt modelId="{574700EC-564C-4D41-B9CE-1EBA8F0B1384}" type="pres">
      <dgm:prSet presAssocID="{E9DA0002-7FDD-402B-830D-B8BE77296D0A}" presName="text2" presStyleLbl="fgAcc2" presStyleIdx="1" presStyleCnt="3" custScaleX="107408" custScaleY="252341" custLinFactNeighborY="45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B8E8F65-9B35-4E5C-9C8F-736007F8D38E}" type="pres">
      <dgm:prSet presAssocID="{E9DA0002-7FDD-402B-830D-B8BE77296D0A}" presName="hierChild3" presStyleCnt="0"/>
      <dgm:spPr/>
    </dgm:pt>
    <dgm:pt modelId="{9CE7B766-AC83-4A99-9FA9-75B6ECD49228}" type="pres">
      <dgm:prSet presAssocID="{B7F4B63E-B5BD-440A-BCE1-94B30339F82E}" presName="Name10" presStyleLbl="parChTrans1D2" presStyleIdx="2" presStyleCnt="3"/>
      <dgm:spPr/>
      <dgm:t>
        <a:bodyPr/>
        <a:lstStyle/>
        <a:p>
          <a:endParaRPr lang="ru-RU"/>
        </a:p>
      </dgm:t>
    </dgm:pt>
    <dgm:pt modelId="{CBD77A13-27BA-468F-9D1B-D8BE90D12A78}" type="pres">
      <dgm:prSet presAssocID="{53C2A790-CD08-4074-A01F-9652C86DD135}" presName="hierRoot2" presStyleCnt="0"/>
      <dgm:spPr/>
    </dgm:pt>
    <dgm:pt modelId="{3E492450-7111-47D4-AEE5-A636C81668C7}" type="pres">
      <dgm:prSet presAssocID="{53C2A790-CD08-4074-A01F-9652C86DD135}" presName="composite2" presStyleCnt="0"/>
      <dgm:spPr/>
    </dgm:pt>
    <dgm:pt modelId="{1C27B67D-B2B4-4F75-A74A-B0E22B089137}" type="pres">
      <dgm:prSet presAssocID="{53C2A790-CD08-4074-A01F-9652C86DD135}" presName="background2" presStyleLbl="node2" presStyleIdx="2" presStyleCnt="3"/>
      <dgm:spPr/>
    </dgm:pt>
    <dgm:pt modelId="{EE927B4C-241F-4C8B-8428-804D43C4F0DE}" type="pres">
      <dgm:prSet presAssocID="{53C2A790-CD08-4074-A01F-9652C86DD135}" presName="text2" presStyleLbl="fgAcc2" presStyleIdx="2" presStyleCnt="3" custScaleX="106330" custScaleY="252341" custLinFactNeighborY="45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0BBC0B-78A5-4408-A206-541D7636B5BC}" type="pres">
      <dgm:prSet presAssocID="{53C2A790-CD08-4074-A01F-9652C86DD135}" presName="hierChild3" presStyleCnt="0"/>
      <dgm:spPr/>
    </dgm:pt>
  </dgm:ptLst>
  <dgm:cxnLst>
    <dgm:cxn modelId="{B3710285-D53D-4953-9635-1100F49FD7B7}" type="presOf" srcId="{F4AB79BF-7CB2-414E-AD01-86C82C3FE0B1}" destId="{2A33C973-90F4-4D2E-8DAC-01C5D646C6CE}" srcOrd="0" destOrd="0" presId="urn:microsoft.com/office/officeart/2005/8/layout/hierarchy1"/>
    <dgm:cxn modelId="{E8434280-61AA-4981-80AA-8F06B45E373F}" type="presOf" srcId="{ED521B04-ED24-45DE-BEF8-64C51D556C50}" destId="{C471D84B-D971-48FB-BE85-03F5B21C4FB2}" srcOrd="0" destOrd="0" presId="urn:microsoft.com/office/officeart/2005/8/layout/hierarchy1"/>
    <dgm:cxn modelId="{E64E7203-3D25-4835-842D-351454C9C0AF}" type="presOf" srcId="{B7F4B63E-B5BD-440A-BCE1-94B30339F82E}" destId="{9CE7B766-AC83-4A99-9FA9-75B6ECD49228}" srcOrd="0" destOrd="0" presId="urn:microsoft.com/office/officeart/2005/8/layout/hierarchy1"/>
    <dgm:cxn modelId="{DDDFC8E3-0209-4ED0-86BE-39D79995AD33}" type="presOf" srcId="{53C2A790-CD08-4074-A01F-9652C86DD135}" destId="{EE927B4C-241F-4C8B-8428-804D43C4F0DE}" srcOrd="0" destOrd="0" presId="urn:microsoft.com/office/officeart/2005/8/layout/hierarchy1"/>
    <dgm:cxn modelId="{3BDD24DE-FFE9-42E6-B601-19C57E394486}" srcId="{E0B32970-143E-49C0-9815-12817523FB8B}" destId="{E005657A-F9C7-4026-922C-BD90154D6B22}" srcOrd="0" destOrd="0" parTransId="{A925BDC8-1F4B-4A34-94E0-AA3F34B64018}" sibTransId="{60581ACF-0832-4830-B309-5E9A719C844E}"/>
    <dgm:cxn modelId="{1692FEC3-8AA6-49CC-97D2-85C340D14C68}" srcId="{E005657A-F9C7-4026-922C-BD90154D6B22}" destId="{53C2A790-CD08-4074-A01F-9652C86DD135}" srcOrd="2" destOrd="0" parTransId="{B7F4B63E-B5BD-440A-BCE1-94B30339F82E}" sibTransId="{30FB0610-A433-4F37-85E4-B60C1405EF2D}"/>
    <dgm:cxn modelId="{C57E3DB3-A640-4DC2-9811-93CA22848B31}" srcId="{E005657A-F9C7-4026-922C-BD90154D6B22}" destId="{8D056DC2-C063-4F24-872B-5054953D62A2}" srcOrd="0" destOrd="0" parTransId="{ED521B04-ED24-45DE-BEF8-64C51D556C50}" sibTransId="{D09848E1-FC7A-4B1C-9601-08279235EF27}"/>
    <dgm:cxn modelId="{B973270B-E20C-46FE-9D64-EA837B5F23CD}" type="presOf" srcId="{E9DA0002-7FDD-402B-830D-B8BE77296D0A}" destId="{574700EC-564C-4D41-B9CE-1EBA8F0B1384}" srcOrd="0" destOrd="0" presId="urn:microsoft.com/office/officeart/2005/8/layout/hierarchy1"/>
    <dgm:cxn modelId="{0D32A242-7017-4AAF-A12D-FC1DF8232681}" type="presOf" srcId="{E0B32970-143E-49C0-9815-12817523FB8B}" destId="{6AFAA71C-35F5-4583-A095-ED286EE060AD}" srcOrd="0" destOrd="0" presId="urn:microsoft.com/office/officeart/2005/8/layout/hierarchy1"/>
    <dgm:cxn modelId="{FC1D97E7-CD5F-4216-B511-C052A191505A}" type="presOf" srcId="{E005657A-F9C7-4026-922C-BD90154D6B22}" destId="{F0D754A8-B84B-40ED-958E-9768BEB07B6A}" srcOrd="0" destOrd="0" presId="urn:microsoft.com/office/officeart/2005/8/layout/hierarchy1"/>
    <dgm:cxn modelId="{261184DF-8150-4F05-8291-62E31F320941}" type="presOf" srcId="{8D056DC2-C063-4F24-872B-5054953D62A2}" destId="{E74FF208-3752-4F52-AA52-EB921EA254AD}" srcOrd="0" destOrd="0" presId="urn:microsoft.com/office/officeart/2005/8/layout/hierarchy1"/>
    <dgm:cxn modelId="{BE8E7E66-A62C-4A96-BFE3-7F65A71CE64B}" srcId="{E005657A-F9C7-4026-922C-BD90154D6B22}" destId="{E9DA0002-7FDD-402B-830D-B8BE77296D0A}" srcOrd="1" destOrd="0" parTransId="{F4AB79BF-7CB2-414E-AD01-86C82C3FE0B1}" sibTransId="{0ADB9F5A-D6D0-45DF-928B-29D2728A4CA2}"/>
    <dgm:cxn modelId="{72F96125-FE0F-4899-97E1-CFBE5EC876D4}" type="presParOf" srcId="{6AFAA71C-35F5-4583-A095-ED286EE060AD}" destId="{81A920D8-0515-40AF-9EED-C5DD8D9C0CBB}" srcOrd="0" destOrd="0" presId="urn:microsoft.com/office/officeart/2005/8/layout/hierarchy1"/>
    <dgm:cxn modelId="{AF3CF789-9024-47CD-AC41-59A81F743902}" type="presParOf" srcId="{81A920D8-0515-40AF-9EED-C5DD8D9C0CBB}" destId="{9BD7CB03-DB61-40C0-95B8-66774BB28747}" srcOrd="0" destOrd="0" presId="urn:microsoft.com/office/officeart/2005/8/layout/hierarchy1"/>
    <dgm:cxn modelId="{DA1359CB-E412-47B0-B016-B35C8F2FD1BB}" type="presParOf" srcId="{9BD7CB03-DB61-40C0-95B8-66774BB28747}" destId="{980F91EA-76BE-40D7-AE31-057CEC750F5E}" srcOrd="0" destOrd="0" presId="urn:microsoft.com/office/officeart/2005/8/layout/hierarchy1"/>
    <dgm:cxn modelId="{632B80AC-1971-47C5-B3F6-DE9CC4D513BE}" type="presParOf" srcId="{9BD7CB03-DB61-40C0-95B8-66774BB28747}" destId="{F0D754A8-B84B-40ED-958E-9768BEB07B6A}" srcOrd="1" destOrd="0" presId="urn:microsoft.com/office/officeart/2005/8/layout/hierarchy1"/>
    <dgm:cxn modelId="{51BCCA79-D741-4D76-BE78-C72CA525030A}" type="presParOf" srcId="{81A920D8-0515-40AF-9EED-C5DD8D9C0CBB}" destId="{2C6C8BFE-2B73-4ECC-92BD-51F5A56983AA}" srcOrd="1" destOrd="0" presId="urn:microsoft.com/office/officeart/2005/8/layout/hierarchy1"/>
    <dgm:cxn modelId="{ECCBBDB1-CF78-46DB-A6CE-AEC8F89AB44D}" type="presParOf" srcId="{2C6C8BFE-2B73-4ECC-92BD-51F5A56983AA}" destId="{C471D84B-D971-48FB-BE85-03F5B21C4FB2}" srcOrd="0" destOrd="0" presId="urn:microsoft.com/office/officeart/2005/8/layout/hierarchy1"/>
    <dgm:cxn modelId="{AE9C70D5-26F1-4FD2-9CD5-F31A64800EA9}" type="presParOf" srcId="{2C6C8BFE-2B73-4ECC-92BD-51F5A56983AA}" destId="{25A15DEE-310E-47BD-97ED-DDD937DB7A9D}" srcOrd="1" destOrd="0" presId="urn:microsoft.com/office/officeart/2005/8/layout/hierarchy1"/>
    <dgm:cxn modelId="{8C8EC9E0-B0DE-464F-98D9-BD45401B1350}" type="presParOf" srcId="{25A15DEE-310E-47BD-97ED-DDD937DB7A9D}" destId="{70CD6351-673F-4D8E-8272-91D5FBCA7DD1}" srcOrd="0" destOrd="0" presId="urn:microsoft.com/office/officeart/2005/8/layout/hierarchy1"/>
    <dgm:cxn modelId="{1D624181-06ED-44A3-A0BF-359EA45151ED}" type="presParOf" srcId="{70CD6351-673F-4D8E-8272-91D5FBCA7DD1}" destId="{A230B192-0372-43BC-B51F-F1184282A2D5}" srcOrd="0" destOrd="0" presId="urn:microsoft.com/office/officeart/2005/8/layout/hierarchy1"/>
    <dgm:cxn modelId="{0508AE56-7AEA-48F6-AECA-3B214717D373}" type="presParOf" srcId="{70CD6351-673F-4D8E-8272-91D5FBCA7DD1}" destId="{E74FF208-3752-4F52-AA52-EB921EA254AD}" srcOrd="1" destOrd="0" presId="urn:microsoft.com/office/officeart/2005/8/layout/hierarchy1"/>
    <dgm:cxn modelId="{D384ACC3-7200-4C6F-BD88-3CF6E584DC49}" type="presParOf" srcId="{25A15DEE-310E-47BD-97ED-DDD937DB7A9D}" destId="{BDD67D97-1FCB-4E34-8C9F-964CB832CD69}" srcOrd="1" destOrd="0" presId="urn:microsoft.com/office/officeart/2005/8/layout/hierarchy1"/>
    <dgm:cxn modelId="{51E79437-48B8-4164-9AFF-290225CDFDEB}" type="presParOf" srcId="{2C6C8BFE-2B73-4ECC-92BD-51F5A56983AA}" destId="{2A33C973-90F4-4D2E-8DAC-01C5D646C6CE}" srcOrd="2" destOrd="0" presId="urn:microsoft.com/office/officeart/2005/8/layout/hierarchy1"/>
    <dgm:cxn modelId="{47046EC4-B069-4179-8497-1C3E95321667}" type="presParOf" srcId="{2C6C8BFE-2B73-4ECC-92BD-51F5A56983AA}" destId="{5629FE6F-93B3-413C-9568-3CB439BCE206}" srcOrd="3" destOrd="0" presId="urn:microsoft.com/office/officeart/2005/8/layout/hierarchy1"/>
    <dgm:cxn modelId="{6B1FC676-E367-4B8B-816C-ECC59C86F0B1}" type="presParOf" srcId="{5629FE6F-93B3-413C-9568-3CB439BCE206}" destId="{57AC1246-7409-4E5D-A031-12BC53FD43EB}" srcOrd="0" destOrd="0" presId="urn:microsoft.com/office/officeart/2005/8/layout/hierarchy1"/>
    <dgm:cxn modelId="{771D10D6-E1BD-47E2-8124-83673F69A6BE}" type="presParOf" srcId="{57AC1246-7409-4E5D-A031-12BC53FD43EB}" destId="{67430D2E-B11F-4181-80C9-C38F1A15D7AD}" srcOrd="0" destOrd="0" presId="urn:microsoft.com/office/officeart/2005/8/layout/hierarchy1"/>
    <dgm:cxn modelId="{54620792-753F-46F4-ACAF-DC61136AA273}" type="presParOf" srcId="{57AC1246-7409-4E5D-A031-12BC53FD43EB}" destId="{574700EC-564C-4D41-B9CE-1EBA8F0B1384}" srcOrd="1" destOrd="0" presId="urn:microsoft.com/office/officeart/2005/8/layout/hierarchy1"/>
    <dgm:cxn modelId="{6B533CB9-C718-4924-A55E-0512091A4706}" type="presParOf" srcId="{5629FE6F-93B3-413C-9568-3CB439BCE206}" destId="{8B8E8F65-9B35-4E5C-9C8F-736007F8D38E}" srcOrd="1" destOrd="0" presId="urn:microsoft.com/office/officeart/2005/8/layout/hierarchy1"/>
    <dgm:cxn modelId="{094D4F0C-9366-47CE-8773-0D451FBEF5BD}" type="presParOf" srcId="{2C6C8BFE-2B73-4ECC-92BD-51F5A56983AA}" destId="{9CE7B766-AC83-4A99-9FA9-75B6ECD49228}" srcOrd="4" destOrd="0" presId="urn:microsoft.com/office/officeart/2005/8/layout/hierarchy1"/>
    <dgm:cxn modelId="{A7D1256F-3976-4C45-B31D-1FC5DBA213E6}" type="presParOf" srcId="{2C6C8BFE-2B73-4ECC-92BD-51F5A56983AA}" destId="{CBD77A13-27BA-468F-9D1B-D8BE90D12A78}" srcOrd="5" destOrd="0" presId="urn:microsoft.com/office/officeart/2005/8/layout/hierarchy1"/>
    <dgm:cxn modelId="{3588B6CD-30FD-4700-8810-F5DE25BF8571}" type="presParOf" srcId="{CBD77A13-27BA-468F-9D1B-D8BE90D12A78}" destId="{3E492450-7111-47D4-AEE5-A636C81668C7}" srcOrd="0" destOrd="0" presId="urn:microsoft.com/office/officeart/2005/8/layout/hierarchy1"/>
    <dgm:cxn modelId="{DC7E53D0-7B83-47C3-83F4-B8CD2B17E273}" type="presParOf" srcId="{3E492450-7111-47D4-AEE5-A636C81668C7}" destId="{1C27B67D-B2B4-4F75-A74A-B0E22B089137}" srcOrd="0" destOrd="0" presId="urn:microsoft.com/office/officeart/2005/8/layout/hierarchy1"/>
    <dgm:cxn modelId="{2142220C-891E-49E7-A82A-08917504DD8D}" type="presParOf" srcId="{3E492450-7111-47D4-AEE5-A636C81668C7}" destId="{EE927B4C-241F-4C8B-8428-804D43C4F0DE}" srcOrd="1" destOrd="0" presId="urn:microsoft.com/office/officeart/2005/8/layout/hierarchy1"/>
    <dgm:cxn modelId="{6C3BB169-CC0B-4582-9A0E-52AF9B39678C}" type="presParOf" srcId="{CBD77A13-27BA-468F-9D1B-D8BE90D12A78}" destId="{360BBC0B-78A5-4408-A206-541D7636B5B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E7B766-AC83-4A99-9FA9-75B6ECD49228}">
      <dsp:nvSpPr>
        <dsp:cNvPr id="0" name=""/>
        <dsp:cNvSpPr/>
      </dsp:nvSpPr>
      <dsp:spPr>
        <a:xfrm>
          <a:off x="4295291" y="2743918"/>
          <a:ext cx="3019223" cy="7666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4497"/>
              </a:lnTo>
              <a:lnTo>
                <a:pt x="3019223" y="544497"/>
              </a:lnTo>
              <a:lnTo>
                <a:pt x="3019223" y="7666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33C973-90F4-4D2E-8DAC-01C5D646C6CE}">
      <dsp:nvSpPr>
        <dsp:cNvPr id="0" name=""/>
        <dsp:cNvSpPr/>
      </dsp:nvSpPr>
      <dsp:spPr>
        <a:xfrm>
          <a:off x="4173686" y="2743918"/>
          <a:ext cx="91440" cy="766609"/>
        </a:xfrm>
        <a:custGeom>
          <a:avLst/>
          <a:gdLst/>
          <a:ahLst/>
          <a:cxnLst/>
          <a:rect l="0" t="0" r="0" b="0"/>
          <a:pathLst>
            <a:path>
              <a:moveTo>
                <a:pt x="121604" y="0"/>
              </a:moveTo>
              <a:lnTo>
                <a:pt x="121604" y="544497"/>
              </a:lnTo>
              <a:lnTo>
                <a:pt x="45720" y="544497"/>
              </a:lnTo>
              <a:lnTo>
                <a:pt x="45720" y="7666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1D84B-D971-48FB-BE85-03F5B21C4FB2}">
      <dsp:nvSpPr>
        <dsp:cNvPr id="0" name=""/>
        <dsp:cNvSpPr/>
      </dsp:nvSpPr>
      <dsp:spPr>
        <a:xfrm>
          <a:off x="1200183" y="2743918"/>
          <a:ext cx="3095108" cy="766609"/>
        </a:xfrm>
        <a:custGeom>
          <a:avLst/>
          <a:gdLst/>
          <a:ahLst/>
          <a:cxnLst/>
          <a:rect l="0" t="0" r="0" b="0"/>
          <a:pathLst>
            <a:path>
              <a:moveTo>
                <a:pt x="3095108" y="0"/>
              </a:moveTo>
              <a:lnTo>
                <a:pt x="3095108" y="544497"/>
              </a:lnTo>
              <a:lnTo>
                <a:pt x="0" y="544497"/>
              </a:lnTo>
              <a:lnTo>
                <a:pt x="0" y="7666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0F91EA-76BE-40D7-AE31-057CEC750F5E}">
      <dsp:nvSpPr>
        <dsp:cNvPr id="0" name=""/>
        <dsp:cNvSpPr/>
      </dsp:nvSpPr>
      <dsp:spPr>
        <a:xfrm>
          <a:off x="512600" y="1221433"/>
          <a:ext cx="7565380" cy="15224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D754A8-B84B-40ED-958E-9768BEB07B6A}">
      <dsp:nvSpPr>
        <dsp:cNvPr id="0" name=""/>
        <dsp:cNvSpPr/>
      </dsp:nvSpPr>
      <dsp:spPr>
        <a:xfrm>
          <a:off x="779002" y="1474515"/>
          <a:ext cx="7565380" cy="15224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Способы задания числовых последовательностей</a:t>
          </a:r>
          <a:endParaRPr lang="ru-RU" sz="3200" b="1" kern="1200" dirty="0"/>
        </a:p>
      </dsp:txBody>
      <dsp:txXfrm>
        <a:off x="823594" y="1519107"/>
        <a:ext cx="7476196" cy="1433300"/>
      </dsp:txXfrm>
    </dsp:sp>
    <dsp:sp modelId="{A230B192-0372-43BC-B51F-F1184282A2D5}">
      <dsp:nvSpPr>
        <dsp:cNvPr id="0" name=""/>
        <dsp:cNvSpPr/>
      </dsp:nvSpPr>
      <dsp:spPr>
        <a:xfrm>
          <a:off x="1376" y="3510527"/>
          <a:ext cx="2397613" cy="38418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74FF208-3752-4F52-AA52-EB921EA254AD}">
      <dsp:nvSpPr>
        <dsp:cNvPr id="0" name=""/>
        <dsp:cNvSpPr/>
      </dsp:nvSpPr>
      <dsp:spPr>
        <a:xfrm>
          <a:off x="267777" y="3763609"/>
          <a:ext cx="2397613" cy="38418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Аналитический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 помощью формулы </a:t>
          </a:r>
          <a:r>
            <a:rPr lang="en-US" sz="2000" kern="1200" dirty="0" smtClean="0"/>
            <a:t>n-</a:t>
          </a:r>
          <a:r>
            <a:rPr lang="ru-RU" sz="2000" kern="1200" dirty="0" err="1" smtClean="0"/>
            <a:t>го</a:t>
          </a:r>
          <a:r>
            <a:rPr lang="ru-RU" sz="2000" kern="1200" dirty="0" smtClean="0"/>
            <a:t> члена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b>
                  <m:sSubPr>
                    <m:ctrlPr>
                      <a:rPr lang="ru-RU" sz="2000" i="1" kern="1200" smtClean="0">
                        <a:latin typeface="Cambria Math"/>
                      </a:rPr>
                    </m:ctrlPr>
                  </m:sSubPr>
                  <m:e>
                    <m:r>
                      <a:rPr lang="en-US" sz="2000" b="0" i="1" kern="1200" smtClean="0">
                        <a:latin typeface="Cambria Math"/>
                      </a:rPr>
                      <m:t>𝑦</m:t>
                    </m:r>
                  </m:e>
                  <m:sub>
                    <m:r>
                      <a:rPr lang="en-US" sz="2000" b="0" i="1" kern="1200" smtClean="0">
                        <a:latin typeface="Cambria Math"/>
                      </a:rPr>
                      <m:t>𝑛</m:t>
                    </m:r>
                  </m:sub>
                </m:sSub>
                <m:r>
                  <a:rPr lang="en-US" sz="2000" b="0" i="1" kern="1200" smtClean="0">
                    <a:latin typeface="Cambria Math"/>
                  </a:rPr>
                  <m:t>=2</m:t>
                </m:r>
                <m:sSup>
                  <m:sSupPr>
                    <m:ctrlPr>
                      <a:rPr lang="en-US" sz="2000" b="0" i="1" kern="1200" smtClean="0">
                        <a:latin typeface="Cambria Math"/>
                      </a:rPr>
                    </m:ctrlPr>
                  </m:sSupPr>
                  <m:e>
                    <m:r>
                      <a:rPr lang="en-US" sz="2000" b="0" i="1" kern="1200" smtClean="0">
                        <a:latin typeface="Cambria Math"/>
                      </a:rPr>
                      <m:t>𝑛</m:t>
                    </m:r>
                  </m:e>
                  <m:sup>
                    <m:r>
                      <a:rPr lang="en-US" sz="2000" b="0" i="1" kern="1200" smtClean="0">
                        <a:latin typeface="Cambria Math"/>
                      </a:rPr>
                      <m:t>2</m:t>
                    </m:r>
                  </m:sup>
                </m:sSup>
              </m:oMath>
            </m:oMathPara>
          </a14:m>
          <a:endParaRPr lang="en-US" sz="22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2</a:t>
          </a:r>
          <a:r>
            <a:rPr lang="ru-RU" sz="2000" kern="1200" dirty="0" smtClean="0"/>
            <a:t>, 8, 18, 32, …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>
        <a:off x="338001" y="3833833"/>
        <a:ext cx="2257165" cy="3701404"/>
      </dsp:txXfrm>
    </dsp:sp>
    <dsp:sp modelId="{67430D2E-B11F-4181-80C9-C38F1A15D7AD}">
      <dsp:nvSpPr>
        <dsp:cNvPr id="0" name=""/>
        <dsp:cNvSpPr/>
      </dsp:nvSpPr>
      <dsp:spPr>
        <a:xfrm>
          <a:off x="2931792" y="3510527"/>
          <a:ext cx="2575228" cy="38418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74700EC-564C-4D41-B9CE-1EBA8F0B1384}">
      <dsp:nvSpPr>
        <dsp:cNvPr id="0" name=""/>
        <dsp:cNvSpPr/>
      </dsp:nvSpPr>
      <dsp:spPr>
        <a:xfrm>
          <a:off x="3198194" y="3763609"/>
          <a:ext cx="2575228" cy="38418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Словесный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Последовательность чисел, кратных 5.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 </a:t>
          </a:r>
          <a:endParaRPr lang="ru-RU" sz="1900" kern="1200" dirty="0"/>
        </a:p>
      </dsp:txBody>
      <dsp:txXfrm>
        <a:off x="3273620" y="3839035"/>
        <a:ext cx="2424376" cy="3691000"/>
      </dsp:txXfrm>
    </dsp:sp>
    <dsp:sp modelId="{1C27B67D-B2B4-4F75-A74A-B0E22B089137}">
      <dsp:nvSpPr>
        <dsp:cNvPr id="0" name=""/>
        <dsp:cNvSpPr/>
      </dsp:nvSpPr>
      <dsp:spPr>
        <a:xfrm>
          <a:off x="6039823" y="3510527"/>
          <a:ext cx="2549382" cy="38418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E927B4C-241F-4C8B-8428-804D43C4F0DE}">
      <dsp:nvSpPr>
        <dsp:cNvPr id="0" name=""/>
        <dsp:cNvSpPr/>
      </dsp:nvSpPr>
      <dsp:spPr>
        <a:xfrm>
          <a:off x="6306225" y="3763609"/>
          <a:ext cx="2549382" cy="38418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Реккурентный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(от латинского</a:t>
          </a:r>
          <a:r>
            <a:rPr lang="en-US" sz="1700" kern="1200" dirty="0" smtClean="0"/>
            <a:t>  </a:t>
          </a:r>
          <a:r>
            <a:rPr lang="en-US" sz="1700" kern="1200" dirty="0" err="1" smtClean="0"/>
            <a:t>recurrere</a:t>
          </a:r>
          <a:r>
            <a:rPr lang="en-US" sz="1700" kern="1200" dirty="0" smtClean="0"/>
            <a:t> – </a:t>
          </a:r>
          <a:r>
            <a:rPr lang="ru-RU" sz="1700" kern="1200" dirty="0" smtClean="0"/>
            <a:t>возвращаться)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Указана </a:t>
          </a:r>
          <a:r>
            <a:rPr lang="ru-RU" sz="2000" kern="1200" dirty="0" err="1" smtClean="0"/>
            <a:t>зависи</a:t>
          </a:r>
          <a:r>
            <a:rPr lang="en-US" sz="2000" kern="1200" dirty="0" smtClean="0"/>
            <a:t>-</a:t>
          </a:r>
          <a:r>
            <a:rPr lang="ru-RU" sz="2000" kern="1200" dirty="0" err="1" smtClean="0"/>
            <a:t>мость</a:t>
          </a:r>
          <a:r>
            <a:rPr lang="ru-RU" sz="2000" kern="1200" dirty="0" smtClean="0"/>
            <a:t> каждого </a:t>
          </a:r>
          <a:r>
            <a:rPr lang="ru-RU" sz="2000" kern="1200" dirty="0" err="1" smtClean="0"/>
            <a:t>чле</a:t>
          </a:r>
          <a:r>
            <a:rPr lang="en-US" sz="2000" kern="1200" dirty="0" smtClean="0"/>
            <a:t>-</a:t>
          </a:r>
          <a:r>
            <a:rPr lang="ru-RU" sz="2000" kern="1200" dirty="0" smtClean="0"/>
            <a:t>на последователь</a:t>
          </a:r>
          <a:r>
            <a:rPr lang="en-US" sz="2000" kern="1200" dirty="0" smtClean="0"/>
            <a:t>-</a:t>
          </a:r>
          <a:r>
            <a:rPr lang="ru-RU" sz="2000" kern="1200" dirty="0" err="1" smtClean="0"/>
            <a:t>ности</a:t>
          </a:r>
          <a:r>
            <a:rPr lang="ru-RU" sz="2000" kern="1200" dirty="0" smtClean="0"/>
            <a:t> от </a:t>
          </a:r>
          <a:r>
            <a:rPr lang="ru-RU" sz="2000" kern="1200" dirty="0" smtClean="0"/>
            <a:t>других ее членов</a:t>
          </a:r>
          <a:endParaRPr lang="ru-RU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b>
                  <m:sSubPr>
                    <m:ctrlPr>
                      <a:rPr lang="ru-RU" sz="2000" i="1" kern="1200" smtClean="0">
                        <a:latin typeface="Cambria Math"/>
                      </a:rPr>
                    </m:ctrlPr>
                  </m:sSubPr>
                  <m:e>
                    <m:r>
                      <a:rPr lang="en-US" sz="2000" b="0" i="1" kern="1200" smtClean="0">
                        <a:latin typeface="Cambria Math"/>
                      </a:rPr>
                      <m:t>𝑦</m:t>
                    </m:r>
                  </m:e>
                  <m:sub>
                    <m:r>
                      <a:rPr lang="en-US" sz="2000" b="0" i="1" kern="1200" smtClean="0">
                        <a:latin typeface="Cambria Math"/>
                      </a:rPr>
                      <m:t>1</m:t>
                    </m:r>
                  </m:sub>
                </m:sSub>
                <m:r>
                  <a:rPr lang="en-US" sz="2000" b="0" i="1" kern="1200" smtClean="0">
                    <a:latin typeface="Cambria Math"/>
                  </a:rPr>
                  <m:t>=1, </m:t>
                </m:r>
              </m:oMath>
            </m:oMathPara>
          </a14:m>
          <a:endParaRPr lang="en-US" sz="2000" b="0" i="1" kern="1200" dirty="0" smtClean="0">
            <a:latin typeface="Cambria Math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sSub>
                  <m:sSubPr>
                    <m:ctrlPr>
                      <a:rPr lang="ru-RU" sz="2000" i="1" kern="1200" smtClean="0">
                        <a:latin typeface="Cambria Math"/>
                      </a:rPr>
                    </m:ctrlPr>
                  </m:sSubPr>
                  <m:e>
                    <m:r>
                      <a:rPr lang="en-US" sz="2000" b="0" i="1" kern="1200" smtClean="0">
                        <a:latin typeface="Cambria Math"/>
                      </a:rPr>
                      <m:t>𝑦</m:t>
                    </m:r>
                  </m:e>
                  <m:sub>
                    <m:r>
                      <a:rPr lang="en-US" sz="2000" b="0" i="1" kern="1200" smtClean="0">
                        <a:latin typeface="Cambria Math"/>
                      </a:rPr>
                      <m:t>𝑛</m:t>
                    </m:r>
                    <m:r>
                      <a:rPr lang="en-US" sz="2000" b="0" i="1" kern="1200" smtClean="0">
                        <a:latin typeface="Cambria Math"/>
                      </a:rPr>
                      <m:t>+1</m:t>
                    </m:r>
                  </m:sub>
                </m:sSub>
                <m:r>
                  <a:rPr lang="en-US" sz="2000" b="0" i="1" kern="1200" smtClean="0">
                    <a:latin typeface="Cambria Math"/>
                  </a:rPr>
                  <m:t>=2</m:t>
                </m:r>
                <m:r>
                  <a:rPr lang="en-US" sz="2000" b="0" i="1" kern="1200" smtClean="0">
                    <a:latin typeface="Cambria Math"/>
                    <a:ea typeface="Cambria Math"/>
                  </a:rPr>
                  <m:t>∙</m:t>
                </m:r>
                <m:sSub>
                  <m:sSubPr>
                    <m:ctrlPr>
                      <a:rPr lang="en-US" sz="2000" b="0" i="1" kern="1200" smtClean="0">
                        <a:latin typeface="Cambria Math"/>
                        <a:ea typeface="Cambria Math"/>
                      </a:rPr>
                    </m:ctrlPr>
                  </m:sSubPr>
                  <m:e>
                    <m:r>
                      <a:rPr lang="en-US" sz="2000" b="0" i="1" kern="1200" smtClean="0">
                        <a:latin typeface="Cambria Math"/>
                        <a:ea typeface="Cambria Math"/>
                      </a:rPr>
                      <m:t>𝑦</m:t>
                    </m:r>
                  </m:e>
                  <m:sub>
                    <m:r>
                      <a:rPr lang="en-US" sz="2000" b="0" i="1" kern="1200" smtClean="0">
                        <a:latin typeface="Cambria Math"/>
                        <a:ea typeface="Cambria Math"/>
                      </a:rPr>
                      <m:t>𝑛</m:t>
                    </m:r>
                  </m:sub>
                </m:sSub>
                <m:r>
                  <a:rPr lang="en-US" sz="2000" b="0" i="1" kern="1200" smtClean="0">
                    <a:latin typeface="Cambria Math"/>
                    <a:ea typeface="Cambria Math"/>
                  </a:rPr>
                  <m:t>+1</m:t>
                </m:r>
              </m:oMath>
            </m:oMathPara>
          </a14:m>
          <a:endParaRPr lang="en-US" sz="2000" b="0" kern="1200" dirty="0" smtClean="0">
            <a:ea typeface="Cambria Math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1</a:t>
          </a:r>
          <a:r>
            <a:rPr lang="en-US" sz="2000" kern="1200" dirty="0" smtClean="0"/>
            <a:t>,</a:t>
          </a:r>
          <a:r>
            <a:rPr lang="ru-RU" sz="2000" kern="1200" dirty="0" smtClean="0"/>
            <a:t> 3, 7, 15, … </a:t>
          </a:r>
          <a:endParaRPr lang="ru-RU" sz="2000" kern="1200" dirty="0"/>
        </a:p>
      </dsp:txBody>
      <dsp:txXfrm>
        <a:off x="6380894" y="3838278"/>
        <a:ext cx="2400044" cy="36925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4A3F3-D745-4693-A4F0-3113379CB338}" type="datetimeFigureOut">
              <a:rPr lang="ru-RU" smtClean="0"/>
              <a:t>30.01.2015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B0FBC-EC58-4986-8329-E8B0821CB6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476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B0FBC-EC58-4986-8329-E8B0821CB61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565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B0FBC-EC58-4986-8329-E8B0821CB61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565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" t="7850" r="4235" b="3419"/>
          <a:stretch/>
        </p:blipFill>
        <p:spPr bwMode="auto">
          <a:xfrm>
            <a:off x="0" y="44625"/>
            <a:ext cx="9144000" cy="63367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-36512" y="1988840"/>
            <a:ext cx="91440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Числовые последовательности.</a:t>
            </a:r>
            <a:endParaRPr lang="ru-RU" sz="6000" b="1" dirty="0">
              <a:ln w="11430"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Print" pitchFamily="2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69" t="31152" r="13145" b="34424"/>
          <a:stretch/>
        </p:blipFill>
        <p:spPr bwMode="auto">
          <a:xfrm>
            <a:off x="7683951" y="332656"/>
            <a:ext cx="1440160" cy="504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496" y="6396335"/>
            <a:ext cx="907199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© </a:t>
            </a:r>
            <a:r>
              <a:rPr lang="ru-RU" b="1" dirty="0" err="1" smtClean="0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Ишутченко</a:t>
            </a:r>
            <a:r>
              <a:rPr lang="ru-RU" b="1" dirty="0" smtClean="0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 Н.Ф., ЛГ МБОУ «СОШ № 5», г. </a:t>
            </a:r>
            <a:r>
              <a:rPr lang="ru-RU" b="1" dirty="0" err="1" smtClean="0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Лангепас</a:t>
            </a:r>
            <a:r>
              <a:rPr lang="ru-RU" b="1" dirty="0" smtClean="0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, </a:t>
            </a:r>
            <a:r>
              <a:rPr lang="ru-RU" b="1" dirty="0" smtClean="0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2015 </a:t>
            </a:r>
            <a:r>
              <a:rPr lang="ru-RU" b="1" dirty="0" smtClean="0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год</a:t>
            </a:r>
            <a:endParaRPr lang="ru-RU" b="1" dirty="0">
              <a:ln w="11430">
                <a:solidFill>
                  <a:schemeClr val="tx2">
                    <a:lumMod val="40000"/>
                    <a:lumOff val="60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Print" pitchFamily="2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7683951" y="836661"/>
            <a:ext cx="1460049" cy="360091"/>
          </a:xfrm>
        </p:spPr>
        <p:txBody>
          <a:bodyPr/>
          <a:lstStyle/>
          <a:p>
            <a:fld id="{48939F01-B6C7-42A3-B2AC-AB2ABB0C509C}" type="datetime1">
              <a:rPr lang="ru-RU" sz="1800" b="1" smtClean="0">
                <a:solidFill>
                  <a:schemeClr val="tx1"/>
                </a:solidFill>
              </a:rPr>
              <a:t>30.01.2015</a:t>
            </a:fld>
            <a:endParaRPr lang="ru-RU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2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677623" y="1152274"/>
            <a:ext cx="2952328" cy="3887010"/>
            <a:chOff x="323528" y="908721"/>
            <a:chExt cx="2952328" cy="993204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323528" y="908721"/>
              <a:ext cx="2656868" cy="871440"/>
            </a:xfrm>
            <a:prstGeom prst="roundRect">
              <a:avLst>
                <a:gd name="adj" fmla="val 10000"/>
              </a:avLst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99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3" name="Группа 2"/>
            <p:cNvGrpSpPr/>
            <p:nvPr/>
          </p:nvGrpSpPr>
          <p:grpSpPr>
            <a:xfrm>
              <a:off x="618988" y="1030483"/>
              <a:ext cx="2656868" cy="871442"/>
              <a:chOff x="349225" y="2895367"/>
              <a:chExt cx="2172254" cy="3280611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4" name="Скругленный прямоугольник 3"/>
              <p:cNvSpPr/>
              <p:nvPr/>
            </p:nvSpPr>
            <p:spPr>
              <a:xfrm>
                <a:off x="349225" y="2895367"/>
                <a:ext cx="2172254" cy="3280611"/>
              </a:xfrm>
              <a:prstGeom prst="roundRect">
                <a:avLst>
                  <a:gd name="adj" fmla="val 10000"/>
                </a:avLst>
              </a:prstGeom>
              <a:sp3d z="300000" contourW="19050" prstMaterial="metal">
                <a:bevelT w="88900" h="203200"/>
                <a:bevelB w="165100" h="254000"/>
              </a:sp3d>
            </p:spPr>
            <p:style>
              <a:lnRef idx="0">
                <a:schemeClr val="accent1">
                  <a:tint val="99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" name="Скругленный прямоугольник 5"/>
              <p:cNvSpPr/>
              <p:nvPr/>
            </p:nvSpPr>
            <p:spPr>
              <a:xfrm>
                <a:off x="412848" y="2964630"/>
                <a:ext cx="2045008" cy="3153365"/>
              </a:xfrm>
              <a:prstGeom prst="rect">
                <a:avLst/>
              </a:prstGeom>
              <a:sp3d z="3000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400" kern="1200" dirty="0" smtClean="0"/>
                  <a:t>Возрастающие</a:t>
                </a:r>
              </a:p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400" dirty="0" smtClean="0"/>
                  <a:t>3, 7, 11, 13,… </a:t>
                </a:r>
              </a:p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400" dirty="0" smtClean="0"/>
                  <a:t>7, 14, 28, …  </a:t>
                </a:r>
                <a:endParaRPr lang="ru-RU" sz="2400" kern="1200" dirty="0"/>
              </a:p>
            </p:txBody>
          </p:sp>
        </p:grpSp>
      </p:grpSp>
      <p:grpSp>
        <p:nvGrpSpPr>
          <p:cNvPr id="7" name="Группа 6"/>
          <p:cNvGrpSpPr/>
          <p:nvPr/>
        </p:nvGrpSpPr>
        <p:grpSpPr>
          <a:xfrm>
            <a:off x="5227500" y="1152275"/>
            <a:ext cx="2952328" cy="3887002"/>
            <a:chOff x="323528" y="908721"/>
            <a:chExt cx="2952328" cy="993202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323528" y="908721"/>
              <a:ext cx="2656868" cy="871440"/>
            </a:xfrm>
            <a:prstGeom prst="roundRect">
              <a:avLst>
                <a:gd name="adj" fmla="val 10000"/>
              </a:avLst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99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9" name="Группа 8"/>
            <p:cNvGrpSpPr/>
            <p:nvPr/>
          </p:nvGrpSpPr>
          <p:grpSpPr>
            <a:xfrm>
              <a:off x="618988" y="1030482"/>
              <a:ext cx="2656868" cy="871441"/>
              <a:chOff x="349225" y="2895375"/>
              <a:chExt cx="2172254" cy="3280611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10" name="Скругленный прямоугольник 9"/>
              <p:cNvSpPr/>
              <p:nvPr/>
            </p:nvSpPr>
            <p:spPr>
              <a:xfrm>
                <a:off x="349225" y="2895375"/>
                <a:ext cx="2172254" cy="3280611"/>
              </a:xfrm>
              <a:prstGeom prst="roundRect">
                <a:avLst>
                  <a:gd name="adj" fmla="val 10000"/>
                </a:avLst>
              </a:prstGeom>
              <a:sp3d z="300000" contourW="19050" prstMaterial="metal">
                <a:bevelT w="88900" h="203200"/>
                <a:bevelB w="165100" h="254000"/>
              </a:sp3d>
            </p:spPr>
            <p:style>
              <a:lnRef idx="0">
                <a:schemeClr val="accent1">
                  <a:tint val="99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1" name="Скругленный прямоугольник 5"/>
                  <p:cNvSpPr/>
                  <p:nvPr/>
                </p:nvSpPr>
                <p:spPr>
                  <a:xfrm>
                    <a:off x="412848" y="2964641"/>
                    <a:ext cx="2045008" cy="3153365"/>
                  </a:xfrm>
                  <a:prstGeom prst="rect">
                    <a:avLst/>
                  </a:prstGeom>
                  <a:sp3d z="300000"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>
                      <a:hueOff val="0"/>
                      <a:satOff val="0"/>
                      <a:lumOff val="0"/>
                      <a:alphaOff val="0"/>
                    </a:schemeClr>
                  </a:fontRef>
                </p:style>
                <p:txBody>
                  <a:bodyPr spcFirstLastPara="0" vert="horz" wrap="square" lIns="76200" tIns="76200" rIns="76200" bIns="76200" numCol="1" spcCol="1270" anchor="ctr" anchorCtr="0">
                    <a:noAutofit/>
                  </a:bodyPr>
                  <a:lstStyle/>
                  <a:p>
                    <a:pPr lvl="0" algn="ctr" defTabSz="8890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r>
                      <a:rPr lang="ru-RU" sz="2400" kern="1200" dirty="0" smtClean="0"/>
                      <a:t>Убывающие</a:t>
                    </a:r>
                  </a:p>
                  <a:p>
                    <a:pPr lvl="0" algn="ctr" defTabSz="8890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ru-RU" sz="2400" b="0" i="1" kern="1200" smtClean="0">
                              <a:latin typeface="Cambria Math"/>
                            </a:rPr>
                            <m:t>1, </m:t>
                          </m:r>
                          <m:f>
                            <m:fPr>
                              <m:ctrlPr>
                                <a:rPr lang="ru-RU" sz="2400" b="0" i="1" kern="120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2400" b="0" i="1" kern="1200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ru-RU" sz="2400" b="0" i="1" kern="1200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ru-RU" sz="2400" b="0" i="1" kern="1200" smtClean="0">
                              <a:latin typeface="Cambria Math"/>
                            </a:rPr>
                            <m:t>, </m:t>
                          </m:r>
                          <m:f>
                            <m:fPr>
                              <m:ctrlPr>
                                <a:rPr lang="ru-RU" sz="2400" b="0" i="1" kern="120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2400" b="0" i="1" kern="1200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ru-RU" sz="2400" b="0" i="1" kern="1200" smtClean="0">
                                  <a:latin typeface="Cambria Math"/>
                                </a:rPr>
                                <m:t>9</m:t>
                              </m:r>
                            </m:den>
                          </m:f>
                          <m:r>
                            <a:rPr lang="ru-RU" sz="2400" b="0" i="1" kern="1200" smtClean="0">
                              <a:latin typeface="Cambria Math"/>
                            </a:rPr>
                            <m:t>, </m:t>
                          </m:r>
                          <m:f>
                            <m:fPr>
                              <m:ctrlPr>
                                <a:rPr lang="ru-RU" sz="2400" b="0" i="1" kern="120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ru-RU" sz="2400" b="0" i="1" kern="1200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ru-RU" sz="2400" b="0" i="1" kern="1200" smtClean="0">
                                  <a:latin typeface="Cambria Math"/>
                                </a:rPr>
                                <m:t>27</m:t>
                              </m:r>
                            </m:den>
                          </m:f>
                          <m:r>
                            <a:rPr lang="ru-RU" sz="2400" b="0" i="1" kern="1200" smtClean="0">
                              <a:latin typeface="Cambria Math"/>
                            </a:rPr>
                            <m:t>,…</m:t>
                          </m:r>
                        </m:oMath>
                      </m:oMathPara>
                    </a14:m>
                    <a:endParaRPr lang="ru-RU" sz="2400" kern="1200" dirty="0" smtClean="0"/>
                  </a:p>
                  <a:p>
                    <a:pPr lvl="0" algn="ctr" defTabSz="88900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35000"/>
                      </a:spcAft>
                    </a:pPr>
                    <a:r>
                      <a:rPr lang="ru-RU" sz="2400" dirty="0" smtClean="0"/>
                      <a:t>2, - 5, - 12, - 19</a:t>
                    </a:r>
                    <a:endParaRPr lang="ru-RU" sz="2400" kern="1200" dirty="0"/>
                  </a:p>
                </p:txBody>
              </p:sp>
            </mc:Choice>
            <mc:Fallback>
              <p:sp>
                <p:nvSpPr>
                  <p:cNvPr id="11" name="Скругленный прямоугольник 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2848" y="2964641"/>
                    <a:ext cx="2045008" cy="3153365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32" name="Прямоугольник 31"/>
          <p:cNvSpPr/>
          <p:nvPr/>
        </p:nvSpPr>
        <p:spPr>
          <a:xfrm>
            <a:off x="0" y="0"/>
            <a:ext cx="91805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Монотонные последовательности.</a:t>
            </a:r>
            <a:endParaRPr lang="ru-RU" sz="3200" b="1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323866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79512" y="0"/>
            <a:ext cx="8964488" cy="6597352"/>
            <a:chOff x="179512" y="0"/>
            <a:chExt cx="8964488" cy="6597352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179512" y="0"/>
              <a:ext cx="8964488" cy="6597352"/>
              <a:chOff x="179512" y="0"/>
              <a:chExt cx="8964488" cy="6597352"/>
            </a:xfrm>
          </p:grpSpPr>
          <p:sp>
            <p:nvSpPr>
              <p:cNvPr id="7" name="Скругленный прямоугольник 6"/>
              <p:cNvSpPr/>
              <p:nvPr/>
            </p:nvSpPr>
            <p:spPr>
              <a:xfrm>
                <a:off x="179512" y="188640"/>
                <a:ext cx="8640959" cy="6408712"/>
              </a:xfrm>
              <a:prstGeom prst="roundRect">
                <a:avLst/>
              </a:prstGeom>
              <a:noFill/>
              <a:ln w="76200">
                <a:solidFill>
                  <a:srgbClr val="0066FF"/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7308304" y="0"/>
                <a:ext cx="1835696" cy="17728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9" name="Группа 8"/>
              <p:cNvGrpSpPr/>
              <p:nvPr/>
            </p:nvGrpSpPr>
            <p:grpSpPr>
              <a:xfrm>
                <a:off x="7568096" y="188641"/>
                <a:ext cx="1341392" cy="1107996"/>
                <a:chOff x="6012160" y="3955122"/>
                <a:chExt cx="1341392" cy="1107996"/>
              </a:xfrm>
            </p:grpSpPr>
            <p:sp>
              <p:nvSpPr>
                <p:cNvPr id="11" name="Овал 10"/>
                <p:cNvSpPr/>
                <p:nvPr/>
              </p:nvSpPr>
              <p:spPr>
                <a:xfrm>
                  <a:off x="6012160" y="4005063"/>
                  <a:ext cx="1341392" cy="1032129"/>
                </a:xfrm>
                <a:prstGeom prst="ellipse">
                  <a:avLst/>
                </a:prstGeom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2" name="Овал 11"/>
                <p:cNvSpPr/>
                <p:nvPr/>
              </p:nvSpPr>
              <p:spPr>
                <a:xfrm>
                  <a:off x="6084168" y="4077072"/>
                  <a:ext cx="1152128" cy="864096"/>
                </a:xfrm>
                <a:prstGeom prst="ellipse">
                  <a:avLst/>
                </a:prstGeom>
              </p:spPr>
              <p:style>
                <a:lnRef idx="0">
                  <a:schemeClr val="accent4"/>
                </a:lnRef>
                <a:fillRef idx="3">
                  <a:schemeClr val="accent4"/>
                </a:fillRef>
                <a:effectRef idx="3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" name="Прямоугольник 12"/>
                <p:cNvSpPr/>
                <p:nvPr/>
              </p:nvSpPr>
              <p:spPr>
                <a:xfrm>
                  <a:off x="6372200" y="3955122"/>
                  <a:ext cx="460383" cy="1107996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pPr algn="ctr"/>
                  <a:r>
                    <a:rPr lang="ru-RU" sz="6600" b="1" cap="none" spc="0" dirty="0" smtClean="0">
                      <a:ln w="11430">
                        <a:solidFill>
                          <a:schemeClr val="accent6">
                            <a:lumMod val="50000"/>
                          </a:schemeClr>
                        </a:solidFill>
                      </a:ln>
                      <a:solidFill>
                        <a:schemeClr val="accent5">
                          <a:lumMod val="75000"/>
                        </a:schemeClr>
                      </a:soli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!</a:t>
                  </a:r>
                  <a:endParaRPr lang="ru-RU" sz="6600" b="1" cap="none" spc="0" dirty="0">
                    <a:ln w="11430">
                      <a:solidFill>
                        <a:schemeClr val="accent6">
                          <a:lumMod val="50000"/>
                        </a:schemeClr>
                      </a:solidFill>
                    </a:ln>
                    <a:solidFill>
                      <a:schemeClr val="accent5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0" name="Дуга 8"/>
              <p:cNvSpPr/>
              <p:nvPr/>
            </p:nvSpPr>
            <p:spPr>
              <a:xfrm rot="5400000">
                <a:off x="7157293" y="195636"/>
                <a:ext cx="1705406" cy="1691417"/>
              </a:xfrm>
              <a:custGeom>
                <a:avLst/>
                <a:gdLst>
                  <a:gd name="connsiteX0" fmla="*/ 3196322 w 3338419"/>
                  <a:gd name="connsiteY0" fmla="*/ 533972 h 1791085"/>
                  <a:gd name="connsiteX1" fmla="*/ 2626535 w 3338419"/>
                  <a:gd name="connsiteY1" fmla="*/ 1629163 h 1791085"/>
                  <a:gd name="connsiteX2" fmla="*/ 1696597 w 3338419"/>
                  <a:gd name="connsiteY2" fmla="*/ 1790964 h 1791085"/>
                  <a:gd name="connsiteX3" fmla="*/ 1669210 w 3338419"/>
                  <a:gd name="connsiteY3" fmla="*/ 895543 h 1791085"/>
                  <a:gd name="connsiteX4" fmla="*/ 3196322 w 3338419"/>
                  <a:gd name="connsiteY4" fmla="*/ 533972 h 1791085"/>
                  <a:gd name="connsiteX0" fmla="*/ 3196322 w 3338419"/>
                  <a:gd name="connsiteY0" fmla="*/ 533972 h 1791085"/>
                  <a:gd name="connsiteX1" fmla="*/ 2626535 w 3338419"/>
                  <a:gd name="connsiteY1" fmla="*/ 1629163 h 1791085"/>
                  <a:gd name="connsiteX2" fmla="*/ 1696597 w 3338419"/>
                  <a:gd name="connsiteY2" fmla="*/ 1790964 h 1791085"/>
                  <a:gd name="connsiteX0" fmla="*/ 1527112 w 1692380"/>
                  <a:gd name="connsiteY0" fmla="*/ 290286 h 1547278"/>
                  <a:gd name="connsiteX1" fmla="*/ 957325 w 1692380"/>
                  <a:gd name="connsiteY1" fmla="*/ 1385477 h 1547278"/>
                  <a:gd name="connsiteX2" fmla="*/ 27387 w 1692380"/>
                  <a:gd name="connsiteY2" fmla="*/ 1547278 h 1547278"/>
                  <a:gd name="connsiteX3" fmla="*/ 0 w 1692380"/>
                  <a:gd name="connsiteY3" fmla="*/ 651857 h 1547278"/>
                  <a:gd name="connsiteX4" fmla="*/ 1527112 w 1692380"/>
                  <a:gd name="connsiteY4" fmla="*/ 290286 h 1547278"/>
                  <a:gd name="connsiteX0" fmla="*/ 1556141 w 1692380"/>
                  <a:gd name="connsiteY0" fmla="*/ 0 h 1547278"/>
                  <a:gd name="connsiteX1" fmla="*/ 957325 w 1692380"/>
                  <a:gd name="connsiteY1" fmla="*/ 1385477 h 1547278"/>
                  <a:gd name="connsiteX2" fmla="*/ 27387 w 1692380"/>
                  <a:gd name="connsiteY2" fmla="*/ 1547278 h 1547278"/>
                  <a:gd name="connsiteX0" fmla="*/ 1527112 w 1692380"/>
                  <a:gd name="connsiteY0" fmla="*/ 290286 h 1547278"/>
                  <a:gd name="connsiteX1" fmla="*/ 957325 w 1692380"/>
                  <a:gd name="connsiteY1" fmla="*/ 1385477 h 1547278"/>
                  <a:gd name="connsiteX2" fmla="*/ 27387 w 1692380"/>
                  <a:gd name="connsiteY2" fmla="*/ 1547278 h 1547278"/>
                  <a:gd name="connsiteX3" fmla="*/ 0 w 1692380"/>
                  <a:gd name="connsiteY3" fmla="*/ 651857 h 1547278"/>
                  <a:gd name="connsiteX4" fmla="*/ 1527112 w 1692380"/>
                  <a:gd name="connsiteY4" fmla="*/ 290286 h 1547278"/>
                  <a:gd name="connsiteX0" fmla="*/ 1556141 w 1692380"/>
                  <a:gd name="connsiteY0" fmla="*/ 0 h 1547278"/>
                  <a:gd name="connsiteX1" fmla="*/ 957325 w 1692380"/>
                  <a:gd name="connsiteY1" fmla="*/ 1385477 h 1547278"/>
                  <a:gd name="connsiteX2" fmla="*/ 41794 w 1692380"/>
                  <a:gd name="connsiteY2" fmla="*/ 1467614 h 15472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92380" h="1547278" stroke="0" extrusionOk="0">
                    <a:moveTo>
                      <a:pt x="1527112" y="290286"/>
                    </a:moveTo>
                    <a:cubicBezTo>
                      <a:pt x="1848922" y="681513"/>
                      <a:pt x="1610273" y="1140222"/>
                      <a:pt x="957325" y="1385477"/>
                    </a:cubicBezTo>
                    <a:cubicBezTo>
                      <a:pt x="684391" y="1487994"/>
                      <a:pt x="360518" y="1544345"/>
                      <a:pt x="27387" y="1547278"/>
                    </a:cubicBezTo>
                    <a:lnTo>
                      <a:pt x="0" y="651857"/>
                    </a:lnTo>
                    <a:lnTo>
                      <a:pt x="1527112" y="290286"/>
                    </a:lnTo>
                    <a:close/>
                  </a:path>
                  <a:path w="1692380" h="1547278" fill="none">
                    <a:moveTo>
                      <a:pt x="1556141" y="0"/>
                    </a:moveTo>
                    <a:cubicBezTo>
                      <a:pt x="1877951" y="391227"/>
                      <a:pt x="1610273" y="1140222"/>
                      <a:pt x="957325" y="1385477"/>
                    </a:cubicBezTo>
                    <a:cubicBezTo>
                      <a:pt x="684391" y="1487994"/>
                      <a:pt x="374925" y="1464681"/>
                      <a:pt x="41794" y="1467614"/>
                    </a:cubicBezTo>
                  </a:path>
                </a:pathLst>
              </a:custGeom>
              <a:noFill/>
              <a:ln w="76200">
                <a:solidFill>
                  <a:srgbClr val="0066FF"/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4" name="Скругленный прямоугольник 3"/>
            <p:cNvSpPr/>
            <p:nvPr/>
          </p:nvSpPr>
          <p:spPr>
            <a:xfrm>
              <a:off x="608931" y="465280"/>
              <a:ext cx="6483349" cy="1152128"/>
            </a:xfrm>
            <a:prstGeom prst="roundRect">
              <a:avLst>
                <a:gd name="adj" fmla="val 50000"/>
              </a:avLst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Овал 4"/>
            <p:cNvSpPr/>
            <p:nvPr/>
          </p:nvSpPr>
          <p:spPr>
            <a:xfrm rot="20782755">
              <a:off x="6373396" y="412563"/>
              <a:ext cx="792088" cy="130753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815654" y="548680"/>
              <a:ext cx="3355406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ru-RU" sz="5400" b="1" cap="none" spc="0" dirty="0" smtClean="0">
                  <a:ln w="11430">
                    <a:solidFill>
                      <a:schemeClr val="bg1"/>
                    </a:solidFill>
                  </a:ln>
                  <a:solidFill>
                    <a:srgbClr val="C8F7FC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Вспомним</a:t>
              </a:r>
              <a:endParaRPr lang="ru-RU" sz="5400" b="1" cap="none" spc="0" dirty="0">
                <a:ln w="11430">
                  <a:solidFill>
                    <a:schemeClr val="bg1"/>
                  </a:solidFill>
                </a:ln>
                <a:solidFill>
                  <a:srgbClr val="C8F7F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301643" y="1700808"/>
            <a:ext cx="839669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такое функция?</a:t>
            </a:r>
            <a:endParaRPr lang="ru-RU" sz="4000" b="1" cap="none" spc="0" dirty="0" smtClean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Овал 14"/>
          <p:cNvSpPr/>
          <p:nvPr/>
        </p:nvSpPr>
        <p:spPr>
          <a:xfrm rot="19252378">
            <a:off x="336660" y="3011689"/>
            <a:ext cx="3398455" cy="2824629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 rot="21246774">
            <a:off x="5338771" y="3081843"/>
            <a:ext cx="2799960" cy="292172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347864" y="4902745"/>
            <a:ext cx="1944216" cy="648072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147416" y="4926673"/>
            <a:ext cx="4956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>
                <a:solidFill>
                  <a:srgbClr val="0000FF"/>
                </a:solidFill>
              </a:rPr>
              <a:t>Х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02353" y="4542705"/>
            <a:ext cx="4956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0000FF"/>
                </a:solidFill>
              </a:rPr>
              <a:t>У</a:t>
            </a:r>
            <a:endParaRPr lang="ru-RU" sz="44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95936" y="4341200"/>
                <a:ext cx="630301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400" b="1" i="1" smtClean="0">
                          <a:latin typeface="Cambria Math"/>
                        </a:rPr>
                        <m:t>𝒇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341200"/>
                <a:ext cx="630301" cy="7694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3779912" y="5042115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правило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1835695" y="5337224"/>
            <a:ext cx="144000" cy="144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6444208" y="5589240"/>
            <a:ext cx="144000" cy="144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76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4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208 -1.11111E-6 L 0.00208 -0.25023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26" presetClass="emph" presetSubtype="0" repeatCount="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5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50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500"/>
                            </p:stCondLst>
                            <p:childTnLst>
                              <p:par>
                                <p:cTn id="27" presetID="64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00208 -1.11111E-6 L 0.00208 -0.2502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0"/>
                            </p:stCondLst>
                            <p:childTnLst>
                              <p:par>
                                <p:cTn id="30" presetID="6" presetClass="emph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/>
      <p:bldP spid="21" grpId="0"/>
      <p:bldP spid="22" grpId="0" animBg="1"/>
      <p:bldP spid="22" grpId="1" animBg="1"/>
      <p:bldP spid="22" grpId="2" animBg="1"/>
      <p:bldP spid="25" grpId="0" animBg="1"/>
      <p:bldP spid="25" grpId="1" animBg="1"/>
      <p:bldP spid="25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54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Разбейте данные функции на две группы</a:t>
            </a:r>
            <a:endParaRPr lang="ru-RU" sz="2800" b="1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88" t="15323" b="50202"/>
          <a:stretch/>
        </p:blipFill>
        <p:spPr bwMode="auto">
          <a:xfrm>
            <a:off x="395536" y="764704"/>
            <a:ext cx="4446260" cy="1796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19" t="35181" r="12650" b="40424"/>
          <a:stretch/>
        </p:blipFill>
        <p:spPr bwMode="auto">
          <a:xfrm>
            <a:off x="3995936" y="4725144"/>
            <a:ext cx="4645742" cy="1784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919432"/>
              </p:ext>
            </p:extLst>
          </p:nvPr>
        </p:nvGraphicFramePr>
        <p:xfrm>
          <a:off x="5292080" y="980728"/>
          <a:ext cx="356019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550"/>
                <a:gridCol w="855526"/>
                <a:gridCol w="712038"/>
                <a:gridCol w="596718"/>
                <a:gridCol w="827358"/>
              </a:tblGrid>
              <a:tr h="453166"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X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3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4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3166"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y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4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9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16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786405"/>
              </p:ext>
            </p:extLst>
          </p:nvPr>
        </p:nvGraphicFramePr>
        <p:xfrm>
          <a:off x="539552" y="3284984"/>
          <a:ext cx="356019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550"/>
                <a:gridCol w="855526"/>
                <a:gridCol w="712038"/>
                <a:gridCol w="596718"/>
                <a:gridCol w="827358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X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0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4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9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3166"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y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0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3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483064" y="2780928"/>
                <a:ext cx="2531790" cy="1017523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n w="11430"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𝒚</m:t>
                      </m:r>
                      <m:r>
                        <a:rPr lang="en-US" sz="3200" b="1" i="1" smtClean="0">
                          <a:ln w="11430"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ln w="11430">
                                <a:solidFill>
                                  <a:sysClr val="windowText" lastClr="000000"/>
                                </a:solidFill>
                              </a:ln>
                              <a:solidFill>
                                <a:sysClr val="windowText" lastClr="000000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ln w="11430">
                                <a:solidFill>
                                  <a:sysClr val="windowText" lastClr="000000"/>
                                </a:solidFill>
                              </a:ln>
                              <a:solidFill>
                                <a:sysClr val="windowText" lastClr="000000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sz="3200" b="1" i="1" smtClean="0">
                              <a:ln w="11430">
                                <a:solidFill>
                                  <a:sysClr val="windowText" lastClr="000000"/>
                                </a:solidFill>
                              </a:ln>
                              <a:solidFill>
                                <a:sysClr val="windowText" lastClr="000000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ln w="11430"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3064" y="2780928"/>
                <a:ext cx="2531790" cy="1017523"/>
              </a:xfrm>
              <a:prstGeom prst="rect">
                <a:avLst/>
              </a:prstGeom>
              <a:blipFill rotWithShape="1">
                <a:blip r:embed="rId5"/>
                <a:stretch>
                  <a:fillRect b="-59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51520" y="5325033"/>
                <a:ext cx="3384376" cy="58477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n w="11430"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𝒚</m:t>
                      </m:r>
                      <m:r>
                        <a:rPr lang="en-US" sz="3200" b="1" i="1" smtClean="0">
                          <a:ln w="11430"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r>
                        <a:rPr lang="en-US" sz="3200" b="1" i="1" smtClean="0">
                          <a:ln w="11430"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𝒙</m:t>
                      </m:r>
                      <m:r>
                        <a:rPr lang="en-US" sz="3200" b="1" i="1" smtClean="0">
                          <a:ln w="11430"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r>
                        <a:rPr lang="en-US" sz="3200" b="1" i="1" smtClean="0">
                          <a:ln w="11430"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𝟓</m:t>
                      </m:r>
                      <m:r>
                        <a:rPr lang="en-US" sz="3200" b="1" i="1" smtClean="0">
                          <a:ln w="11430"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, </m:t>
                      </m:r>
                      <m:r>
                        <a:rPr lang="en-US" sz="3200" b="1" i="1" smtClean="0">
                          <a:ln w="11430"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𝒙</m:t>
                      </m:r>
                      <m:r>
                        <a:rPr lang="en-US" sz="3200" b="1" i="1" smtClean="0">
                          <a:ln w="11430"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sz="3200" b="1" i="1" smtClean="0">
                          <a:ln w="11430"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𝑵</m:t>
                      </m:r>
                    </m:oMath>
                  </m:oMathPara>
                </a14:m>
                <a:endParaRPr lang="ru-RU" sz="3200" b="1" dirty="0">
                  <a:ln w="11430"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325033"/>
                <a:ext cx="3384376" cy="584775"/>
              </a:xfrm>
              <a:prstGeom prst="rect">
                <a:avLst/>
              </a:prstGeom>
              <a:blipFill rotWithShape="1">
                <a:blip r:embed="rId6"/>
                <a:stretch>
                  <a:fillRect b="-4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34887" y="395953"/>
            <a:ext cx="521297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1)</a:t>
            </a:r>
            <a:endParaRPr lang="ru-RU" sz="3200" b="1" dirty="0">
              <a:ln w="11430"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48064" y="472316"/>
            <a:ext cx="521297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2)</a:t>
            </a:r>
            <a:endParaRPr lang="ru-RU" sz="3200" b="1" dirty="0">
              <a:ln w="11430"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4886" y="2997301"/>
            <a:ext cx="521297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3)</a:t>
            </a:r>
            <a:endParaRPr lang="ru-RU" sz="3200" b="1" dirty="0">
              <a:ln w="11430"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83064" y="3009967"/>
            <a:ext cx="521297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4)</a:t>
            </a:r>
            <a:endParaRPr lang="ru-RU" sz="3200" b="1" dirty="0">
              <a:ln w="11430"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4887" y="4765803"/>
            <a:ext cx="521297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5)</a:t>
            </a:r>
            <a:endParaRPr lang="ru-RU" sz="3200" b="1" dirty="0">
              <a:ln w="11430"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35896" y="4581128"/>
            <a:ext cx="521297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6)</a:t>
            </a:r>
            <a:endParaRPr lang="ru-RU" sz="3200" b="1" dirty="0">
              <a:ln w="11430"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328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988" t="15323" b="50202"/>
          <a:stretch/>
        </p:blipFill>
        <p:spPr bwMode="auto">
          <a:xfrm>
            <a:off x="453027" y="555763"/>
            <a:ext cx="4181338" cy="1688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19" t="35181" r="12650" b="40424"/>
          <a:stretch/>
        </p:blipFill>
        <p:spPr bwMode="auto">
          <a:xfrm>
            <a:off x="4832649" y="585641"/>
            <a:ext cx="4272722" cy="164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177133"/>
              </p:ext>
            </p:extLst>
          </p:nvPr>
        </p:nvGraphicFramePr>
        <p:xfrm>
          <a:off x="5188915" y="2636912"/>
          <a:ext cx="356019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550"/>
                <a:gridCol w="855526"/>
                <a:gridCol w="712038"/>
                <a:gridCol w="596718"/>
                <a:gridCol w="827358"/>
              </a:tblGrid>
              <a:tr h="453166"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X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3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4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3166"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y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4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9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16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772887"/>
              </p:ext>
            </p:extLst>
          </p:nvPr>
        </p:nvGraphicFramePr>
        <p:xfrm>
          <a:off x="651585" y="2479141"/>
          <a:ext cx="356019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550"/>
                <a:gridCol w="855526"/>
                <a:gridCol w="712038"/>
                <a:gridCol w="596718"/>
                <a:gridCol w="827358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X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0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4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9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3166"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y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0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3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77813" y="3933056"/>
                <a:ext cx="2531790" cy="1017523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n w="11430"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𝒚</m:t>
                      </m:r>
                      <m:r>
                        <a:rPr lang="en-US" sz="3200" b="1" i="1" smtClean="0">
                          <a:ln w="11430"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ln w="11430">
                                <a:solidFill>
                                  <a:sysClr val="windowText" lastClr="000000"/>
                                </a:solidFill>
                              </a:ln>
                              <a:solidFill>
                                <a:sysClr val="windowText" lastClr="000000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ln w="11430">
                                <a:solidFill>
                                  <a:sysClr val="windowText" lastClr="000000"/>
                                </a:solidFill>
                              </a:ln>
                              <a:solidFill>
                                <a:sysClr val="windowText" lastClr="000000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sz="3200" b="1" i="1" smtClean="0">
                              <a:ln w="11430">
                                <a:solidFill>
                                  <a:sysClr val="windowText" lastClr="000000"/>
                                </a:solidFill>
                              </a:ln>
                              <a:solidFill>
                                <a:sysClr val="windowText" lastClr="000000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ln w="11430"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813" y="3933056"/>
                <a:ext cx="2531790" cy="1017523"/>
              </a:xfrm>
              <a:prstGeom prst="rect">
                <a:avLst/>
              </a:prstGeom>
              <a:blipFill rotWithShape="1">
                <a:blip r:embed="rId5"/>
                <a:stretch>
                  <a:fillRect b="-59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353946" y="5058190"/>
                <a:ext cx="3384376" cy="58477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n w="11430"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𝒚</m:t>
                      </m:r>
                      <m:r>
                        <a:rPr lang="en-US" sz="3200" b="1" i="1" smtClean="0">
                          <a:ln w="11430"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r>
                        <a:rPr lang="en-US" sz="3200" b="1" i="1" smtClean="0">
                          <a:ln w="11430"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𝒙</m:t>
                      </m:r>
                      <m:r>
                        <a:rPr lang="en-US" sz="3200" b="1" i="1" smtClean="0">
                          <a:ln w="11430"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r>
                        <a:rPr lang="en-US" sz="3200" b="1" i="1" smtClean="0">
                          <a:ln w="11430"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𝟓</m:t>
                      </m:r>
                      <m:r>
                        <a:rPr lang="en-US" sz="3200" b="1" i="1" smtClean="0">
                          <a:ln w="11430"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, </m:t>
                      </m:r>
                      <m:r>
                        <a:rPr lang="en-US" sz="3200" b="1" i="1" smtClean="0">
                          <a:ln w="11430"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𝒙</m:t>
                      </m:r>
                      <m:r>
                        <a:rPr lang="en-US" sz="3200" b="1" i="1" smtClean="0">
                          <a:ln w="11430"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US" sz="3200" b="1" i="1" smtClean="0">
                          <a:ln w="11430"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𝑵</m:t>
                      </m:r>
                    </m:oMath>
                  </m:oMathPara>
                </a14:m>
                <a:endParaRPr lang="ru-RU" sz="3200" b="1" dirty="0">
                  <a:ln w="11430"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946" y="5058190"/>
                <a:ext cx="3384376" cy="584775"/>
              </a:xfrm>
              <a:prstGeom prst="rect">
                <a:avLst/>
              </a:prstGeom>
              <a:blipFill rotWithShape="1">
                <a:blip r:embed="rId6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34887" y="395953"/>
            <a:ext cx="521297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1)</a:t>
            </a:r>
            <a:endParaRPr lang="ru-RU" sz="3200" b="1" dirty="0">
              <a:ln w="11430"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32649" y="2262002"/>
            <a:ext cx="521297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2)</a:t>
            </a:r>
            <a:endParaRPr lang="ru-RU" sz="3200" b="1" dirty="0">
              <a:ln w="11430"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9129" y="2262003"/>
            <a:ext cx="521297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3)</a:t>
            </a:r>
            <a:endParaRPr lang="ru-RU" sz="3200" b="1" dirty="0">
              <a:ln w="11430"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7813" y="4162095"/>
            <a:ext cx="521297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4)</a:t>
            </a:r>
            <a:endParaRPr lang="ru-RU" sz="3200" b="1" dirty="0">
              <a:ln w="11430"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93297" y="4658191"/>
            <a:ext cx="521297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5)</a:t>
            </a:r>
            <a:endParaRPr lang="ru-RU" sz="3200" b="1" dirty="0">
              <a:ln w="11430"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11351" y="555763"/>
            <a:ext cx="521297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32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6)</a:t>
            </a:r>
            <a:endParaRPr lang="ru-RU" sz="3200" b="1" dirty="0">
              <a:ln w="11430"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429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79512" y="0"/>
            <a:ext cx="8964488" cy="6597352"/>
            <a:chOff x="179512" y="0"/>
            <a:chExt cx="8964488" cy="6597352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179512" y="0"/>
              <a:ext cx="8964488" cy="6597352"/>
              <a:chOff x="179512" y="0"/>
              <a:chExt cx="8964488" cy="6597352"/>
            </a:xfrm>
          </p:grpSpPr>
          <p:sp>
            <p:nvSpPr>
              <p:cNvPr id="7" name="Скругленный прямоугольник 6"/>
              <p:cNvSpPr/>
              <p:nvPr/>
            </p:nvSpPr>
            <p:spPr>
              <a:xfrm>
                <a:off x="179512" y="188640"/>
                <a:ext cx="8640959" cy="6408712"/>
              </a:xfrm>
              <a:prstGeom prst="roundRect">
                <a:avLst/>
              </a:prstGeom>
              <a:noFill/>
              <a:ln w="76200">
                <a:solidFill>
                  <a:srgbClr val="0066FF"/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7308304" y="0"/>
                <a:ext cx="1835696" cy="17728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9" name="Группа 8"/>
              <p:cNvGrpSpPr/>
              <p:nvPr/>
            </p:nvGrpSpPr>
            <p:grpSpPr>
              <a:xfrm>
                <a:off x="7568096" y="188641"/>
                <a:ext cx="1341392" cy="1107996"/>
                <a:chOff x="6012160" y="3955122"/>
                <a:chExt cx="1341392" cy="1107996"/>
              </a:xfrm>
            </p:grpSpPr>
            <p:sp>
              <p:nvSpPr>
                <p:cNvPr id="11" name="Овал 10"/>
                <p:cNvSpPr/>
                <p:nvPr/>
              </p:nvSpPr>
              <p:spPr>
                <a:xfrm>
                  <a:off x="6012160" y="4005063"/>
                  <a:ext cx="1341392" cy="1032129"/>
                </a:xfrm>
                <a:prstGeom prst="ellipse">
                  <a:avLst/>
                </a:prstGeom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2" name="Овал 11"/>
                <p:cNvSpPr/>
                <p:nvPr/>
              </p:nvSpPr>
              <p:spPr>
                <a:xfrm>
                  <a:off x="6084168" y="4077072"/>
                  <a:ext cx="1152128" cy="864096"/>
                </a:xfrm>
                <a:prstGeom prst="ellipse">
                  <a:avLst/>
                </a:prstGeom>
              </p:spPr>
              <p:style>
                <a:lnRef idx="0">
                  <a:schemeClr val="accent4"/>
                </a:lnRef>
                <a:fillRef idx="3">
                  <a:schemeClr val="accent4"/>
                </a:fillRef>
                <a:effectRef idx="3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" name="Прямоугольник 12"/>
                <p:cNvSpPr/>
                <p:nvPr/>
              </p:nvSpPr>
              <p:spPr>
                <a:xfrm>
                  <a:off x="6372200" y="3955122"/>
                  <a:ext cx="460383" cy="1107996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pPr algn="ctr"/>
                  <a:r>
                    <a:rPr lang="ru-RU" sz="6600" b="1" cap="none" spc="0" dirty="0" smtClean="0">
                      <a:ln w="11430">
                        <a:solidFill>
                          <a:schemeClr val="accent6">
                            <a:lumMod val="50000"/>
                          </a:schemeClr>
                        </a:solidFill>
                      </a:ln>
                      <a:solidFill>
                        <a:schemeClr val="accent5">
                          <a:lumMod val="75000"/>
                        </a:schemeClr>
                      </a:soli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!</a:t>
                  </a:r>
                  <a:endParaRPr lang="ru-RU" sz="6600" b="1" cap="none" spc="0" dirty="0">
                    <a:ln w="11430">
                      <a:solidFill>
                        <a:schemeClr val="accent6">
                          <a:lumMod val="50000"/>
                        </a:schemeClr>
                      </a:solidFill>
                    </a:ln>
                    <a:solidFill>
                      <a:schemeClr val="accent5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0" name="Дуга 8"/>
              <p:cNvSpPr/>
              <p:nvPr/>
            </p:nvSpPr>
            <p:spPr>
              <a:xfrm rot="5400000">
                <a:off x="7157293" y="195636"/>
                <a:ext cx="1705406" cy="1691417"/>
              </a:xfrm>
              <a:custGeom>
                <a:avLst/>
                <a:gdLst>
                  <a:gd name="connsiteX0" fmla="*/ 3196322 w 3338419"/>
                  <a:gd name="connsiteY0" fmla="*/ 533972 h 1791085"/>
                  <a:gd name="connsiteX1" fmla="*/ 2626535 w 3338419"/>
                  <a:gd name="connsiteY1" fmla="*/ 1629163 h 1791085"/>
                  <a:gd name="connsiteX2" fmla="*/ 1696597 w 3338419"/>
                  <a:gd name="connsiteY2" fmla="*/ 1790964 h 1791085"/>
                  <a:gd name="connsiteX3" fmla="*/ 1669210 w 3338419"/>
                  <a:gd name="connsiteY3" fmla="*/ 895543 h 1791085"/>
                  <a:gd name="connsiteX4" fmla="*/ 3196322 w 3338419"/>
                  <a:gd name="connsiteY4" fmla="*/ 533972 h 1791085"/>
                  <a:gd name="connsiteX0" fmla="*/ 3196322 w 3338419"/>
                  <a:gd name="connsiteY0" fmla="*/ 533972 h 1791085"/>
                  <a:gd name="connsiteX1" fmla="*/ 2626535 w 3338419"/>
                  <a:gd name="connsiteY1" fmla="*/ 1629163 h 1791085"/>
                  <a:gd name="connsiteX2" fmla="*/ 1696597 w 3338419"/>
                  <a:gd name="connsiteY2" fmla="*/ 1790964 h 1791085"/>
                  <a:gd name="connsiteX0" fmla="*/ 1527112 w 1692380"/>
                  <a:gd name="connsiteY0" fmla="*/ 290286 h 1547278"/>
                  <a:gd name="connsiteX1" fmla="*/ 957325 w 1692380"/>
                  <a:gd name="connsiteY1" fmla="*/ 1385477 h 1547278"/>
                  <a:gd name="connsiteX2" fmla="*/ 27387 w 1692380"/>
                  <a:gd name="connsiteY2" fmla="*/ 1547278 h 1547278"/>
                  <a:gd name="connsiteX3" fmla="*/ 0 w 1692380"/>
                  <a:gd name="connsiteY3" fmla="*/ 651857 h 1547278"/>
                  <a:gd name="connsiteX4" fmla="*/ 1527112 w 1692380"/>
                  <a:gd name="connsiteY4" fmla="*/ 290286 h 1547278"/>
                  <a:gd name="connsiteX0" fmla="*/ 1556141 w 1692380"/>
                  <a:gd name="connsiteY0" fmla="*/ 0 h 1547278"/>
                  <a:gd name="connsiteX1" fmla="*/ 957325 w 1692380"/>
                  <a:gd name="connsiteY1" fmla="*/ 1385477 h 1547278"/>
                  <a:gd name="connsiteX2" fmla="*/ 27387 w 1692380"/>
                  <a:gd name="connsiteY2" fmla="*/ 1547278 h 1547278"/>
                  <a:gd name="connsiteX0" fmla="*/ 1527112 w 1692380"/>
                  <a:gd name="connsiteY0" fmla="*/ 290286 h 1547278"/>
                  <a:gd name="connsiteX1" fmla="*/ 957325 w 1692380"/>
                  <a:gd name="connsiteY1" fmla="*/ 1385477 h 1547278"/>
                  <a:gd name="connsiteX2" fmla="*/ 27387 w 1692380"/>
                  <a:gd name="connsiteY2" fmla="*/ 1547278 h 1547278"/>
                  <a:gd name="connsiteX3" fmla="*/ 0 w 1692380"/>
                  <a:gd name="connsiteY3" fmla="*/ 651857 h 1547278"/>
                  <a:gd name="connsiteX4" fmla="*/ 1527112 w 1692380"/>
                  <a:gd name="connsiteY4" fmla="*/ 290286 h 1547278"/>
                  <a:gd name="connsiteX0" fmla="*/ 1556141 w 1692380"/>
                  <a:gd name="connsiteY0" fmla="*/ 0 h 1547278"/>
                  <a:gd name="connsiteX1" fmla="*/ 957325 w 1692380"/>
                  <a:gd name="connsiteY1" fmla="*/ 1385477 h 1547278"/>
                  <a:gd name="connsiteX2" fmla="*/ 41794 w 1692380"/>
                  <a:gd name="connsiteY2" fmla="*/ 1467614 h 15472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92380" h="1547278" stroke="0" extrusionOk="0">
                    <a:moveTo>
                      <a:pt x="1527112" y="290286"/>
                    </a:moveTo>
                    <a:cubicBezTo>
                      <a:pt x="1848922" y="681513"/>
                      <a:pt x="1610273" y="1140222"/>
                      <a:pt x="957325" y="1385477"/>
                    </a:cubicBezTo>
                    <a:cubicBezTo>
                      <a:pt x="684391" y="1487994"/>
                      <a:pt x="360518" y="1544345"/>
                      <a:pt x="27387" y="1547278"/>
                    </a:cubicBezTo>
                    <a:lnTo>
                      <a:pt x="0" y="651857"/>
                    </a:lnTo>
                    <a:lnTo>
                      <a:pt x="1527112" y="290286"/>
                    </a:lnTo>
                    <a:close/>
                  </a:path>
                  <a:path w="1692380" h="1547278" fill="none">
                    <a:moveTo>
                      <a:pt x="1556141" y="0"/>
                    </a:moveTo>
                    <a:cubicBezTo>
                      <a:pt x="1877951" y="391227"/>
                      <a:pt x="1610273" y="1140222"/>
                      <a:pt x="957325" y="1385477"/>
                    </a:cubicBezTo>
                    <a:cubicBezTo>
                      <a:pt x="684391" y="1487994"/>
                      <a:pt x="374925" y="1464681"/>
                      <a:pt x="41794" y="1467614"/>
                    </a:cubicBezTo>
                  </a:path>
                </a:pathLst>
              </a:custGeom>
              <a:noFill/>
              <a:ln w="76200">
                <a:solidFill>
                  <a:srgbClr val="0066FF"/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4" name="Скругленный прямоугольник 3"/>
            <p:cNvSpPr/>
            <p:nvPr/>
          </p:nvSpPr>
          <p:spPr>
            <a:xfrm>
              <a:off x="608931" y="465280"/>
              <a:ext cx="6483349" cy="1152128"/>
            </a:xfrm>
            <a:prstGeom prst="roundRect">
              <a:avLst>
                <a:gd name="adj" fmla="val 50000"/>
              </a:avLst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Овал 4"/>
            <p:cNvSpPr/>
            <p:nvPr/>
          </p:nvSpPr>
          <p:spPr>
            <a:xfrm rot="20782755">
              <a:off x="6373396" y="412563"/>
              <a:ext cx="792088" cy="130753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348928" y="548680"/>
              <a:ext cx="4288866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ru-RU" sz="5400" b="1" dirty="0" smtClean="0">
                  <a:ln w="11430">
                    <a:solidFill>
                      <a:schemeClr val="bg1"/>
                    </a:solidFill>
                  </a:ln>
                  <a:solidFill>
                    <a:srgbClr val="C8F7FC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Определение</a:t>
              </a:r>
              <a:endParaRPr lang="ru-RU" sz="5400" b="1" cap="none" spc="0" dirty="0">
                <a:ln w="11430">
                  <a:solidFill>
                    <a:schemeClr val="bg1"/>
                  </a:solidFill>
                </a:ln>
                <a:solidFill>
                  <a:srgbClr val="C8F7F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01643" y="1920659"/>
                <a:ext cx="8230795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dirty="0" smtClean="0"/>
                  <a:t>Функцию вида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𝑦</m:t>
                    </m:r>
                    <m:r>
                      <a:rPr lang="en-US" sz="2800" i="1" dirty="0" smtClean="0">
                        <a:latin typeface="Cambria Math"/>
                      </a:rPr>
                      <m:t> = </m:t>
                    </m:r>
                    <m:r>
                      <a:rPr lang="en-US" sz="28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80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800" b="0" i="1" dirty="0" smtClean="0">
                        <a:latin typeface="Cambria Math"/>
                      </a:rPr>
                      <m:t>, </m:t>
                    </m:r>
                    <m:r>
                      <a:rPr lang="en-US" sz="2800" b="0" i="1" dirty="0" smtClean="0">
                        <a:latin typeface="Cambria Math"/>
                      </a:rPr>
                      <m:t>𝑥</m:t>
                    </m:r>
                    <m:r>
                      <a:rPr lang="en-US" sz="2800" b="0" i="1" dirty="0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2800" b="0" i="1" dirty="0" smtClean="0">
                        <a:latin typeface="Cambria Math"/>
                        <a:ea typeface="Cambria Math"/>
                      </a:rPr>
                      <m:t>𝑁</m:t>
                    </m:r>
                  </m:oMath>
                </a14:m>
                <a:r>
                  <a:rPr lang="ru-RU" sz="2800" dirty="0" smtClean="0"/>
                  <a:t>, называют функцией натурального аргумента или числовой последовательностью и обозначают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/>
                      </a:rPr>
                      <m:t>𝑦</m:t>
                    </m:r>
                    <m:r>
                      <a:rPr lang="en-US" sz="2800" i="1" dirty="0">
                        <a:latin typeface="Cambria Math"/>
                      </a:rPr>
                      <m:t> = </m:t>
                    </m:r>
                    <m:r>
                      <a:rPr lang="en-US" sz="2800" i="1" dirty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800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dirty="0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280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ru-RU" sz="2800" dirty="0" smtClean="0"/>
                  <a:t>или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ru-RU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ru-RU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ru-RU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800" b="0" i="1" smtClean="0">
                            <a:latin typeface="Cambria Math"/>
                          </a:rPr>
                          <m:t>…, </m:t>
                        </m:r>
                        <m:r>
                          <a:rPr lang="en-US" sz="28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,</m:t>
                    </m:r>
                    <m:r>
                      <a:rPr lang="ru-RU" sz="2800" b="0" i="1" smtClean="0">
                        <a:latin typeface="Cambria Math"/>
                      </a:rPr>
                      <m:t>…</m:t>
                    </m:r>
                    <m:r>
                      <a:rPr lang="en-US" sz="2800" i="1">
                        <a:latin typeface="Cambria Math"/>
                      </a:rPr>
                      <m:t> </m:t>
                    </m:r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643" y="1920659"/>
                <a:ext cx="8230795" cy="1815882"/>
              </a:xfrm>
              <a:prstGeom prst="rect">
                <a:avLst/>
              </a:prstGeom>
              <a:blipFill rotWithShape="1">
                <a:blip r:embed="rId2"/>
                <a:stretch>
                  <a:fillRect l="-1480" t="-30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6" t="49212" r="7475" b="13451"/>
          <a:stretch/>
        </p:blipFill>
        <p:spPr>
          <a:xfrm>
            <a:off x="1127277" y="4033548"/>
            <a:ext cx="6111131" cy="193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80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369"/>
            <a:ext cx="9144000" cy="6858000"/>
          </a:xfrm>
          <a:prstGeom prst="rect">
            <a:avLst/>
          </a:prstGeom>
        </p:spPr>
      </p:pic>
      <p:sp>
        <p:nvSpPr>
          <p:cNvPr id="3" name="Правая фигурная скобка 2"/>
          <p:cNvSpPr/>
          <p:nvPr/>
        </p:nvSpPr>
        <p:spPr>
          <a:xfrm rot="16200000">
            <a:off x="4316052" y="-1571636"/>
            <a:ext cx="511897" cy="7776866"/>
          </a:xfrm>
          <a:prstGeom prst="rightBrace">
            <a:avLst>
              <a:gd name="adj1" fmla="val 90307"/>
              <a:gd name="adj2" fmla="val 50000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383566" y="1612290"/>
            <a:ext cx="6422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Порядковый номер  члена последовательности</a:t>
            </a:r>
            <a:endParaRPr lang="ru-RU" sz="24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6588224" y="501317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427984" y="5507940"/>
            <a:ext cx="4331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</a:t>
            </a:r>
            <a:r>
              <a:rPr lang="ru-RU" sz="2400" dirty="0" smtClean="0"/>
              <a:t>-</a:t>
            </a:r>
            <a:r>
              <a:rPr lang="ru-RU" sz="2400" dirty="0" err="1" smtClean="0"/>
              <a:t>ый</a:t>
            </a:r>
            <a:r>
              <a:rPr lang="ru-RU" sz="2400" dirty="0" smtClean="0"/>
              <a:t> член последовательности </a:t>
            </a:r>
            <a:endParaRPr lang="ru-RU" sz="24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5634571" y="5089108"/>
            <a:ext cx="0" cy="6496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15816" y="5733256"/>
            <a:ext cx="5455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п</a:t>
            </a:r>
            <a:r>
              <a:rPr lang="ru-RU" sz="2400" dirty="0" smtClean="0"/>
              <a:t>редыдущий член последовательности </a:t>
            </a:r>
            <a:endParaRPr lang="ru-RU" sz="2400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7452320" y="5102860"/>
            <a:ext cx="0" cy="6359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07904" y="5738772"/>
            <a:ext cx="5557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последующий член последовательности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09921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9" grpId="0"/>
      <p:bldP spid="9" grpId="1"/>
      <p:bldP spid="13" grpId="0"/>
      <p:bldP spid="1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79512" y="0"/>
            <a:ext cx="8964488" cy="6597352"/>
            <a:chOff x="179512" y="0"/>
            <a:chExt cx="8964488" cy="6597352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179512" y="0"/>
              <a:ext cx="8964488" cy="6597352"/>
              <a:chOff x="179512" y="0"/>
              <a:chExt cx="8964488" cy="6597352"/>
            </a:xfrm>
          </p:grpSpPr>
          <p:sp>
            <p:nvSpPr>
              <p:cNvPr id="7" name="Скругленный прямоугольник 6"/>
              <p:cNvSpPr/>
              <p:nvPr/>
            </p:nvSpPr>
            <p:spPr>
              <a:xfrm>
                <a:off x="179512" y="188640"/>
                <a:ext cx="8640959" cy="6408712"/>
              </a:xfrm>
              <a:prstGeom prst="roundRect">
                <a:avLst/>
              </a:prstGeom>
              <a:noFill/>
              <a:ln w="76200">
                <a:solidFill>
                  <a:srgbClr val="0066FF"/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7308304" y="0"/>
                <a:ext cx="1835696" cy="17728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9" name="Группа 8"/>
              <p:cNvGrpSpPr/>
              <p:nvPr/>
            </p:nvGrpSpPr>
            <p:grpSpPr>
              <a:xfrm>
                <a:off x="7568096" y="188641"/>
                <a:ext cx="1341392" cy="1107996"/>
                <a:chOff x="6012160" y="3955122"/>
                <a:chExt cx="1341392" cy="1107996"/>
              </a:xfrm>
            </p:grpSpPr>
            <p:sp>
              <p:nvSpPr>
                <p:cNvPr id="11" name="Овал 10"/>
                <p:cNvSpPr/>
                <p:nvPr/>
              </p:nvSpPr>
              <p:spPr>
                <a:xfrm>
                  <a:off x="6012160" y="4005063"/>
                  <a:ext cx="1341392" cy="1032129"/>
                </a:xfrm>
                <a:prstGeom prst="ellipse">
                  <a:avLst/>
                </a:prstGeom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2" name="Овал 11"/>
                <p:cNvSpPr/>
                <p:nvPr/>
              </p:nvSpPr>
              <p:spPr>
                <a:xfrm>
                  <a:off x="6084168" y="4077072"/>
                  <a:ext cx="1152128" cy="864096"/>
                </a:xfrm>
                <a:prstGeom prst="ellipse">
                  <a:avLst/>
                </a:prstGeom>
              </p:spPr>
              <p:style>
                <a:lnRef idx="0">
                  <a:schemeClr val="accent4"/>
                </a:lnRef>
                <a:fillRef idx="3">
                  <a:schemeClr val="accent4"/>
                </a:fillRef>
                <a:effectRef idx="3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" name="Прямоугольник 12"/>
                <p:cNvSpPr/>
                <p:nvPr/>
              </p:nvSpPr>
              <p:spPr>
                <a:xfrm>
                  <a:off x="6372200" y="3955122"/>
                  <a:ext cx="460383" cy="1107996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pPr algn="ctr"/>
                  <a:r>
                    <a:rPr lang="ru-RU" sz="6600" b="1" cap="none" spc="0" dirty="0" smtClean="0">
                      <a:ln w="11430">
                        <a:solidFill>
                          <a:schemeClr val="accent6">
                            <a:lumMod val="50000"/>
                          </a:schemeClr>
                        </a:solidFill>
                      </a:ln>
                      <a:solidFill>
                        <a:schemeClr val="accent5">
                          <a:lumMod val="75000"/>
                        </a:schemeClr>
                      </a:soli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!</a:t>
                  </a:r>
                  <a:endParaRPr lang="ru-RU" sz="6600" b="1" cap="none" spc="0" dirty="0">
                    <a:ln w="11430">
                      <a:solidFill>
                        <a:schemeClr val="accent6">
                          <a:lumMod val="50000"/>
                        </a:schemeClr>
                      </a:solidFill>
                    </a:ln>
                    <a:solidFill>
                      <a:schemeClr val="accent5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0" name="Дуга 8"/>
              <p:cNvSpPr/>
              <p:nvPr/>
            </p:nvSpPr>
            <p:spPr>
              <a:xfrm rot="5400000">
                <a:off x="7157293" y="195636"/>
                <a:ext cx="1705406" cy="1691417"/>
              </a:xfrm>
              <a:custGeom>
                <a:avLst/>
                <a:gdLst>
                  <a:gd name="connsiteX0" fmla="*/ 3196322 w 3338419"/>
                  <a:gd name="connsiteY0" fmla="*/ 533972 h 1791085"/>
                  <a:gd name="connsiteX1" fmla="*/ 2626535 w 3338419"/>
                  <a:gd name="connsiteY1" fmla="*/ 1629163 h 1791085"/>
                  <a:gd name="connsiteX2" fmla="*/ 1696597 w 3338419"/>
                  <a:gd name="connsiteY2" fmla="*/ 1790964 h 1791085"/>
                  <a:gd name="connsiteX3" fmla="*/ 1669210 w 3338419"/>
                  <a:gd name="connsiteY3" fmla="*/ 895543 h 1791085"/>
                  <a:gd name="connsiteX4" fmla="*/ 3196322 w 3338419"/>
                  <a:gd name="connsiteY4" fmla="*/ 533972 h 1791085"/>
                  <a:gd name="connsiteX0" fmla="*/ 3196322 w 3338419"/>
                  <a:gd name="connsiteY0" fmla="*/ 533972 h 1791085"/>
                  <a:gd name="connsiteX1" fmla="*/ 2626535 w 3338419"/>
                  <a:gd name="connsiteY1" fmla="*/ 1629163 h 1791085"/>
                  <a:gd name="connsiteX2" fmla="*/ 1696597 w 3338419"/>
                  <a:gd name="connsiteY2" fmla="*/ 1790964 h 1791085"/>
                  <a:gd name="connsiteX0" fmla="*/ 1527112 w 1692380"/>
                  <a:gd name="connsiteY0" fmla="*/ 290286 h 1547278"/>
                  <a:gd name="connsiteX1" fmla="*/ 957325 w 1692380"/>
                  <a:gd name="connsiteY1" fmla="*/ 1385477 h 1547278"/>
                  <a:gd name="connsiteX2" fmla="*/ 27387 w 1692380"/>
                  <a:gd name="connsiteY2" fmla="*/ 1547278 h 1547278"/>
                  <a:gd name="connsiteX3" fmla="*/ 0 w 1692380"/>
                  <a:gd name="connsiteY3" fmla="*/ 651857 h 1547278"/>
                  <a:gd name="connsiteX4" fmla="*/ 1527112 w 1692380"/>
                  <a:gd name="connsiteY4" fmla="*/ 290286 h 1547278"/>
                  <a:gd name="connsiteX0" fmla="*/ 1556141 w 1692380"/>
                  <a:gd name="connsiteY0" fmla="*/ 0 h 1547278"/>
                  <a:gd name="connsiteX1" fmla="*/ 957325 w 1692380"/>
                  <a:gd name="connsiteY1" fmla="*/ 1385477 h 1547278"/>
                  <a:gd name="connsiteX2" fmla="*/ 27387 w 1692380"/>
                  <a:gd name="connsiteY2" fmla="*/ 1547278 h 1547278"/>
                  <a:gd name="connsiteX0" fmla="*/ 1527112 w 1692380"/>
                  <a:gd name="connsiteY0" fmla="*/ 290286 h 1547278"/>
                  <a:gd name="connsiteX1" fmla="*/ 957325 w 1692380"/>
                  <a:gd name="connsiteY1" fmla="*/ 1385477 h 1547278"/>
                  <a:gd name="connsiteX2" fmla="*/ 27387 w 1692380"/>
                  <a:gd name="connsiteY2" fmla="*/ 1547278 h 1547278"/>
                  <a:gd name="connsiteX3" fmla="*/ 0 w 1692380"/>
                  <a:gd name="connsiteY3" fmla="*/ 651857 h 1547278"/>
                  <a:gd name="connsiteX4" fmla="*/ 1527112 w 1692380"/>
                  <a:gd name="connsiteY4" fmla="*/ 290286 h 1547278"/>
                  <a:gd name="connsiteX0" fmla="*/ 1556141 w 1692380"/>
                  <a:gd name="connsiteY0" fmla="*/ 0 h 1547278"/>
                  <a:gd name="connsiteX1" fmla="*/ 957325 w 1692380"/>
                  <a:gd name="connsiteY1" fmla="*/ 1385477 h 1547278"/>
                  <a:gd name="connsiteX2" fmla="*/ 41794 w 1692380"/>
                  <a:gd name="connsiteY2" fmla="*/ 1467614 h 15472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92380" h="1547278" stroke="0" extrusionOk="0">
                    <a:moveTo>
                      <a:pt x="1527112" y="290286"/>
                    </a:moveTo>
                    <a:cubicBezTo>
                      <a:pt x="1848922" y="681513"/>
                      <a:pt x="1610273" y="1140222"/>
                      <a:pt x="957325" y="1385477"/>
                    </a:cubicBezTo>
                    <a:cubicBezTo>
                      <a:pt x="684391" y="1487994"/>
                      <a:pt x="360518" y="1544345"/>
                      <a:pt x="27387" y="1547278"/>
                    </a:cubicBezTo>
                    <a:lnTo>
                      <a:pt x="0" y="651857"/>
                    </a:lnTo>
                    <a:lnTo>
                      <a:pt x="1527112" y="290286"/>
                    </a:lnTo>
                    <a:close/>
                  </a:path>
                  <a:path w="1692380" h="1547278" fill="none">
                    <a:moveTo>
                      <a:pt x="1556141" y="0"/>
                    </a:moveTo>
                    <a:cubicBezTo>
                      <a:pt x="1877951" y="391227"/>
                      <a:pt x="1610273" y="1140222"/>
                      <a:pt x="957325" y="1385477"/>
                    </a:cubicBezTo>
                    <a:cubicBezTo>
                      <a:pt x="684391" y="1487994"/>
                      <a:pt x="374925" y="1464681"/>
                      <a:pt x="41794" y="1467614"/>
                    </a:cubicBezTo>
                  </a:path>
                </a:pathLst>
              </a:custGeom>
              <a:noFill/>
              <a:ln w="76200">
                <a:solidFill>
                  <a:srgbClr val="0066FF"/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4" name="Скругленный прямоугольник 3"/>
            <p:cNvSpPr/>
            <p:nvPr/>
          </p:nvSpPr>
          <p:spPr>
            <a:xfrm>
              <a:off x="608931" y="465280"/>
              <a:ext cx="6483349" cy="1152128"/>
            </a:xfrm>
            <a:prstGeom prst="roundRect">
              <a:avLst>
                <a:gd name="adj" fmla="val 50000"/>
              </a:avLst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Овал 4"/>
            <p:cNvSpPr/>
            <p:nvPr/>
          </p:nvSpPr>
          <p:spPr>
            <a:xfrm rot="20782755">
              <a:off x="6373396" y="412563"/>
              <a:ext cx="792088" cy="130753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421288" y="548680"/>
              <a:ext cx="4144148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ru-RU" sz="5400" b="1" dirty="0" smtClean="0">
                  <a:ln w="11430">
                    <a:solidFill>
                      <a:schemeClr val="bg1"/>
                    </a:solidFill>
                  </a:ln>
                  <a:solidFill>
                    <a:srgbClr val="C8F7FC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Важно знать:</a:t>
              </a:r>
              <a:endParaRPr lang="ru-RU" sz="5400" b="1" cap="none" spc="0" dirty="0">
                <a:ln w="11430">
                  <a:solidFill>
                    <a:schemeClr val="bg1"/>
                  </a:solidFill>
                </a:ln>
                <a:solidFill>
                  <a:srgbClr val="C8F7F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87553" y="2204864"/>
            <a:ext cx="82307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 smtClean="0"/>
              <a:t>Числовой последовательностью </a:t>
            </a:r>
            <a:r>
              <a:rPr lang="ru-RU" sz="3600" dirty="0" err="1" smtClean="0"/>
              <a:t>назы-вают</a:t>
            </a:r>
            <a:r>
              <a:rPr lang="ru-RU" sz="3600" dirty="0" smtClean="0"/>
              <a:t> бесконечное множество </a:t>
            </a:r>
            <a:r>
              <a:rPr lang="ru-RU" sz="3600" dirty="0" err="1" smtClean="0"/>
              <a:t>пронуме-рованных</a:t>
            </a:r>
            <a:r>
              <a:rPr lang="ru-RU" sz="3600" dirty="0" smtClean="0"/>
              <a:t> элементов.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63633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677623" y="1152275"/>
            <a:ext cx="2952328" cy="1152128"/>
            <a:chOff x="323528" y="908721"/>
            <a:chExt cx="2952328" cy="1152128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323528" y="908721"/>
              <a:ext cx="2656868" cy="871440"/>
            </a:xfrm>
            <a:prstGeom prst="roundRect">
              <a:avLst>
                <a:gd name="adj" fmla="val 10000"/>
              </a:avLst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99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3" name="Группа 2"/>
            <p:cNvGrpSpPr/>
            <p:nvPr/>
          </p:nvGrpSpPr>
          <p:grpSpPr>
            <a:xfrm>
              <a:off x="618988" y="1189409"/>
              <a:ext cx="2656868" cy="871440"/>
              <a:chOff x="349225" y="3493667"/>
              <a:chExt cx="2172254" cy="3280611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4" name="Скругленный прямоугольник 3"/>
              <p:cNvSpPr/>
              <p:nvPr/>
            </p:nvSpPr>
            <p:spPr>
              <a:xfrm>
                <a:off x="349225" y="3493667"/>
                <a:ext cx="2172254" cy="3280611"/>
              </a:xfrm>
              <a:prstGeom prst="roundRect">
                <a:avLst>
                  <a:gd name="adj" fmla="val 10000"/>
                </a:avLst>
              </a:prstGeom>
              <a:sp3d z="300000" contourW="19050" prstMaterial="metal">
                <a:bevelT w="88900" h="203200"/>
                <a:bevelB w="165100" h="254000"/>
              </a:sp3d>
            </p:spPr>
            <p:style>
              <a:lnRef idx="0">
                <a:schemeClr val="accent1">
                  <a:tint val="99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" name="Скругленный прямоугольник 5"/>
              <p:cNvSpPr/>
              <p:nvPr/>
            </p:nvSpPr>
            <p:spPr>
              <a:xfrm>
                <a:off x="412848" y="3557290"/>
                <a:ext cx="2045008" cy="3153365"/>
              </a:xfrm>
              <a:prstGeom prst="rect">
                <a:avLst/>
              </a:prstGeom>
              <a:sp3d z="3000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400" kern="1200" dirty="0" smtClean="0"/>
                  <a:t>Дни недели</a:t>
                </a:r>
                <a:endParaRPr lang="ru-RU" sz="2400" kern="1200" dirty="0"/>
              </a:p>
            </p:txBody>
          </p:sp>
        </p:grpSp>
      </p:grpSp>
      <p:grpSp>
        <p:nvGrpSpPr>
          <p:cNvPr id="7" name="Группа 6"/>
          <p:cNvGrpSpPr/>
          <p:nvPr/>
        </p:nvGrpSpPr>
        <p:grpSpPr>
          <a:xfrm>
            <a:off x="5227500" y="1152275"/>
            <a:ext cx="2952328" cy="1152128"/>
            <a:chOff x="323528" y="908721"/>
            <a:chExt cx="2952328" cy="1152128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323528" y="908721"/>
              <a:ext cx="2656868" cy="871440"/>
            </a:xfrm>
            <a:prstGeom prst="roundRect">
              <a:avLst>
                <a:gd name="adj" fmla="val 10000"/>
              </a:avLst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99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9" name="Группа 8"/>
            <p:cNvGrpSpPr/>
            <p:nvPr/>
          </p:nvGrpSpPr>
          <p:grpSpPr>
            <a:xfrm>
              <a:off x="618988" y="1189409"/>
              <a:ext cx="2656868" cy="871440"/>
              <a:chOff x="349225" y="3493667"/>
              <a:chExt cx="2172254" cy="3280611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10" name="Скругленный прямоугольник 9"/>
              <p:cNvSpPr/>
              <p:nvPr/>
            </p:nvSpPr>
            <p:spPr>
              <a:xfrm>
                <a:off x="349225" y="3493667"/>
                <a:ext cx="2172254" cy="3280611"/>
              </a:xfrm>
              <a:prstGeom prst="roundRect">
                <a:avLst>
                  <a:gd name="adj" fmla="val 10000"/>
                </a:avLst>
              </a:prstGeom>
              <a:sp3d z="300000" contourW="19050" prstMaterial="metal">
                <a:bevelT w="88900" h="203200"/>
                <a:bevelB w="165100" h="254000"/>
              </a:sp3d>
            </p:spPr>
            <p:style>
              <a:lnRef idx="0">
                <a:schemeClr val="accent1">
                  <a:tint val="99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1" name="Скругленный прямоугольник 5"/>
              <p:cNvSpPr/>
              <p:nvPr/>
            </p:nvSpPr>
            <p:spPr>
              <a:xfrm>
                <a:off x="412848" y="3557290"/>
                <a:ext cx="2045008" cy="3153365"/>
              </a:xfrm>
              <a:prstGeom prst="rect">
                <a:avLst/>
              </a:prstGeom>
              <a:sp3d z="3000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400" kern="1200" dirty="0" smtClean="0"/>
                  <a:t>Название месяцев</a:t>
                </a:r>
                <a:endParaRPr lang="ru-RU" sz="2400" kern="1200" dirty="0"/>
              </a:p>
            </p:txBody>
          </p:sp>
        </p:grpSp>
      </p:grpSp>
      <p:grpSp>
        <p:nvGrpSpPr>
          <p:cNvPr id="12" name="Группа 11"/>
          <p:cNvGrpSpPr/>
          <p:nvPr/>
        </p:nvGrpSpPr>
        <p:grpSpPr>
          <a:xfrm>
            <a:off x="677623" y="3497336"/>
            <a:ext cx="2952328" cy="1152128"/>
            <a:chOff x="323528" y="908721"/>
            <a:chExt cx="2952328" cy="1152128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323528" y="908721"/>
              <a:ext cx="2656868" cy="871440"/>
            </a:xfrm>
            <a:prstGeom prst="roundRect">
              <a:avLst>
                <a:gd name="adj" fmla="val 10000"/>
              </a:avLst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99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14" name="Группа 13"/>
            <p:cNvGrpSpPr/>
            <p:nvPr/>
          </p:nvGrpSpPr>
          <p:grpSpPr>
            <a:xfrm>
              <a:off x="618988" y="1189409"/>
              <a:ext cx="2656868" cy="871440"/>
              <a:chOff x="349225" y="3493667"/>
              <a:chExt cx="2172254" cy="3280611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15" name="Скругленный прямоугольник 14"/>
              <p:cNvSpPr/>
              <p:nvPr/>
            </p:nvSpPr>
            <p:spPr>
              <a:xfrm>
                <a:off x="349225" y="3493667"/>
                <a:ext cx="2172254" cy="3280611"/>
              </a:xfrm>
              <a:prstGeom prst="roundRect">
                <a:avLst>
                  <a:gd name="adj" fmla="val 10000"/>
                </a:avLst>
              </a:prstGeom>
              <a:sp3d z="300000" contourW="19050" prstMaterial="metal">
                <a:bevelT w="88900" h="203200"/>
                <a:bevelB w="165100" h="254000"/>
              </a:sp3d>
            </p:spPr>
            <p:style>
              <a:lnRef idx="0">
                <a:schemeClr val="accent1">
                  <a:tint val="99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6" name="Скругленный прямоугольник 5"/>
              <p:cNvSpPr/>
              <p:nvPr/>
            </p:nvSpPr>
            <p:spPr>
              <a:xfrm>
                <a:off x="412848" y="3557290"/>
                <a:ext cx="2045008" cy="3153365"/>
              </a:xfrm>
              <a:prstGeom prst="rect">
                <a:avLst/>
              </a:prstGeom>
              <a:sp3d z="3000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400" kern="1200" dirty="0" smtClean="0"/>
                  <a:t>Квартиры в доме</a:t>
                </a:r>
                <a:endParaRPr lang="ru-RU" sz="2400" kern="1200" dirty="0"/>
              </a:p>
            </p:txBody>
          </p:sp>
        </p:grpSp>
      </p:grpSp>
      <p:grpSp>
        <p:nvGrpSpPr>
          <p:cNvPr id="17" name="Группа 16"/>
          <p:cNvGrpSpPr/>
          <p:nvPr/>
        </p:nvGrpSpPr>
        <p:grpSpPr>
          <a:xfrm>
            <a:off x="5227500" y="3497336"/>
            <a:ext cx="2952328" cy="1152128"/>
            <a:chOff x="323528" y="908721"/>
            <a:chExt cx="2952328" cy="1152128"/>
          </a:xfrm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323528" y="908721"/>
              <a:ext cx="2656868" cy="871440"/>
            </a:xfrm>
            <a:prstGeom prst="roundRect">
              <a:avLst>
                <a:gd name="adj" fmla="val 10000"/>
              </a:avLst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99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19" name="Группа 18"/>
            <p:cNvGrpSpPr/>
            <p:nvPr/>
          </p:nvGrpSpPr>
          <p:grpSpPr>
            <a:xfrm>
              <a:off x="618988" y="1189409"/>
              <a:ext cx="2656868" cy="871440"/>
              <a:chOff x="349225" y="3493667"/>
              <a:chExt cx="2172254" cy="3280611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20" name="Скругленный прямоугольник 19"/>
              <p:cNvSpPr/>
              <p:nvPr/>
            </p:nvSpPr>
            <p:spPr>
              <a:xfrm>
                <a:off x="349225" y="3493667"/>
                <a:ext cx="2172254" cy="3280611"/>
              </a:xfrm>
              <a:prstGeom prst="roundRect">
                <a:avLst>
                  <a:gd name="adj" fmla="val 10000"/>
                </a:avLst>
              </a:prstGeom>
              <a:sp3d z="300000" contourW="19050" prstMaterial="metal">
                <a:bevelT w="88900" h="203200"/>
                <a:bevelB w="165100" h="254000"/>
              </a:sp3d>
            </p:spPr>
            <p:style>
              <a:lnRef idx="0">
                <a:schemeClr val="accent1">
                  <a:tint val="99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1" name="Скругленный прямоугольник 5"/>
              <p:cNvSpPr/>
              <p:nvPr/>
            </p:nvSpPr>
            <p:spPr>
              <a:xfrm>
                <a:off x="412848" y="3557290"/>
                <a:ext cx="2045008" cy="3153365"/>
              </a:xfrm>
              <a:prstGeom prst="rect">
                <a:avLst/>
              </a:prstGeom>
              <a:sp3d z="3000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2400" kern="1200" dirty="0" smtClean="0"/>
                  <a:t>Названия месяцев</a:t>
                </a:r>
                <a:endParaRPr lang="ru-RU" sz="2400" kern="1200" dirty="0"/>
              </a:p>
            </p:txBody>
          </p:sp>
        </p:grpSp>
      </p:grpSp>
      <p:grpSp>
        <p:nvGrpSpPr>
          <p:cNvPr id="22" name="Группа 21"/>
          <p:cNvGrpSpPr/>
          <p:nvPr/>
        </p:nvGrpSpPr>
        <p:grpSpPr>
          <a:xfrm>
            <a:off x="2843808" y="5415253"/>
            <a:ext cx="2952328" cy="1152128"/>
            <a:chOff x="323528" y="908721"/>
            <a:chExt cx="2952328" cy="1152128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323528" y="908721"/>
              <a:ext cx="2656868" cy="871440"/>
            </a:xfrm>
            <a:prstGeom prst="roundRect">
              <a:avLst>
                <a:gd name="adj" fmla="val 10000"/>
              </a:avLst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99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24" name="Группа 23"/>
            <p:cNvGrpSpPr/>
            <p:nvPr/>
          </p:nvGrpSpPr>
          <p:grpSpPr>
            <a:xfrm>
              <a:off x="618988" y="1189409"/>
              <a:ext cx="2656868" cy="871440"/>
              <a:chOff x="349225" y="3493667"/>
              <a:chExt cx="2172254" cy="3280611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25" name="Скругленный прямоугольник 24"/>
              <p:cNvSpPr/>
              <p:nvPr/>
            </p:nvSpPr>
            <p:spPr>
              <a:xfrm>
                <a:off x="349225" y="3493667"/>
                <a:ext cx="2172254" cy="3280611"/>
              </a:xfrm>
              <a:prstGeom prst="roundRect">
                <a:avLst>
                  <a:gd name="adj" fmla="val 10000"/>
                </a:avLst>
              </a:prstGeom>
              <a:sp3d z="300000" contourW="19050" prstMaterial="metal">
                <a:bevelT w="88900" h="203200"/>
                <a:bevelB w="165100" h="254000"/>
              </a:sp3d>
            </p:spPr>
            <p:style>
              <a:lnRef idx="0">
                <a:schemeClr val="accent1">
                  <a:tint val="99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6" name="Скругленный прямоугольник 5"/>
              <p:cNvSpPr/>
              <p:nvPr/>
            </p:nvSpPr>
            <p:spPr>
              <a:xfrm>
                <a:off x="412848" y="3557290"/>
                <a:ext cx="2045008" cy="3153365"/>
              </a:xfrm>
              <a:prstGeom prst="rect">
                <a:avLst/>
              </a:prstGeom>
              <a:sp3d z="3000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6200" tIns="76200" rIns="76200" bIns="762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ru-RU" sz="4400" dirty="0" smtClean="0"/>
                  <a:t>???</a:t>
                </a:r>
                <a:endParaRPr lang="ru-RU" sz="4400" kern="1200" dirty="0"/>
              </a:p>
            </p:txBody>
          </p:sp>
        </p:grpSp>
      </p:grpSp>
      <p:sp>
        <p:nvSpPr>
          <p:cNvPr id="32" name="Прямоугольник 31"/>
          <p:cNvSpPr/>
          <p:nvPr/>
        </p:nvSpPr>
        <p:spPr>
          <a:xfrm>
            <a:off x="0" y="0"/>
            <a:ext cx="918051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Последовательности в окружающем мире.</a:t>
            </a:r>
            <a:endParaRPr lang="ru-RU" sz="3200" b="1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281138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Схема 1"/>
              <p:cNvGraphicFramePr/>
              <p:nvPr>
                <p:extLst>
                  <p:ext uri="{D42A27DB-BD31-4B8C-83A1-F6EECF244321}">
                    <p14:modId xmlns:p14="http://schemas.microsoft.com/office/powerpoint/2010/main" val="2562840788"/>
                  </p:ext>
                </p:extLst>
              </p:nvPr>
            </p:nvGraphicFramePr>
            <p:xfrm>
              <a:off x="179512" y="-1080120"/>
              <a:ext cx="8856984" cy="875759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2" name="Схема 1"/>
              <p:cNvGraphicFramePr/>
              <p:nvPr>
                <p:extLst>
                  <p:ext uri="{D42A27DB-BD31-4B8C-83A1-F6EECF244321}">
                    <p14:modId xmlns:p14="http://schemas.microsoft.com/office/powerpoint/2010/main" val="2562840788"/>
                  </p:ext>
                </p:extLst>
              </p:nvPr>
            </p:nvGraphicFramePr>
            <p:xfrm>
              <a:off x="179512" y="-1080120"/>
              <a:ext cx="8856984" cy="8757592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3" r:qs="rId4" r:cs="rId5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3267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365</Words>
  <Application>Microsoft Office PowerPoint</Application>
  <PresentationFormat>Экран (4:3)</PresentationFormat>
  <Paragraphs>112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66</cp:revision>
  <dcterms:created xsi:type="dcterms:W3CDTF">2013-01-25T04:39:50Z</dcterms:created>
  <dcterms:modified xsi:type="dcterms:W3CDTF">2015-01-30T03:43:48Z</dcterms:modified>
</cp:coreProperties>
</file>