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7" r:id="rId3"/>
    <p:sldId id="269" r:id="rId4"/>
    <p:sldId id="263" r:id="rId5"/>
    <p:sldId id="270" r:id="rId6"/>
    <p:sldId id="272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7F4FD"/>
    <a:srgbClr val="C5E4FB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2F82E-EC4B-4490-A825-A532B6480A0A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87B39-29BF-4B4E-870F-2B8D10AA9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7B39-29BF-4B4E-870F-2B8D10AA9AC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56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7B39-29BF-4B4E-870F-2B8D10AA9AC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56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7B39-29BF-4B4E-870F-2B8D10AA9AC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56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7B39-29BF-4B4E-870F-2B8D10AA9AC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5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7850" r="4235" b="3419"/>
          <a:stretch/>
        </p:blipFill>
        <p:spPr bwMode="auto">
          <a:xfrm>
            <a:off x="0" y="44625"/>
            <a:ext cx="9144000" cy="6336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-36512" y="2202644"/>
                <a:ext cx="9144000" cy="232506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48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Segoe Print" pitchFamily="2" charset="0"/>
                  </a:rPr>
                  <a:t>Построение графика функции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𝒚</m:t>
                    </m:r>
                    <m:r>
                      <a:rPr lang="en-US" sz="48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48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4800" b="1" i="1" smtClean="0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48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𝒃𝒙</m:t>
                    </m:r>
                    <m:r>
                      <a:rPr lang="en-US" sz="48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48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𝒄</m:t>
                    </m:r>
                  </m:oMath>
                </a14:m>
                <a:r>
                  <a:rPr lang="ru-RU" sz="48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Segoe Print" pitchFamily="2" charset="0"/>
                  </a:rPr>
                  <a:t> через нули функции</a:t>
                </a:r>
                <a:endParaRPr lang="ru-RU" sz="4800" b="1" dirty="0">
                  <a:ln w="11430">
                    <a:solidFill>
                      <a:srgbClr val="0000FF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egoe Print" pitchFamily="2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202644"/>
                <a:ext cx="9144000" cy="2325060"/>
              </a:xfrm>
              <a:prstGeom prst="rect">
                <a:avLst/>
              </a:prstGeom>
              <a:blipFill rotWithShape="1">
                <a:blip r:embed="rId3"/>
                <a:stretch>
                  <a:fillRect t="-6806" b="-1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9" t="31152" r="13145" b="34424"/>
          <a:stretch/>
        </p:blipFill>
        <p:spPr bwMode="auto">
          <a:xfrm>
            <a:off x="7683951" y="332656"/>
            <a:ext cx="1440160" cy="50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96" y="6396335"/>
            <a:ext cx="907199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© </a:t>
            </a:r>
            <a:r>
              <a:rPr lang="ru-RU" b="1" dirty="0" err="1" smtClean="0">
                <a:ln w="1143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Ишутченко</a:t>
            </a:r>
            <a:r>
              <a:rPr lang="ru-RU" b="1" dirty="0" smtClean="0">
                <a:ln w="1143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Н.Ф., ЛГ МБОУ «СОШ № 5», г. </a:t>
            </a:r>
            <a:r>
              <a:rPr lang="ru-RU" b="1" dirty="0" err="1" smtClean="0">
                <a:ln w="1143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Лангепас</a:t>
            </a:r>
            <a:r>
              <a:rPr lang="ru-RU" b="1" dirty="0" smtClean="0">
                <a:ln w="1143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, 2015 год</a:t>
            </a:r>
            <a:endParaRPr lang="ru-RU" b="1" dirty="0">
              <a:ln w="11430"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596336" y="908669"/>
            <a:ext cx="1547664" cy="288083"/>
          </a:xfrm>
        </p:spPr>
        <p:txBody>
          <a:bodyPr/>
          <a:lstStyle/>
          <a:p>
            <a:pPr algn="ctr"/>
            <a:fld id="{CDEB986C-FE97-48DE-A285-0CB8C9EAB367}" type="datetime1">
              <a:rPr lang="ru-RU" sz="1800" smtClean="0">
                <a:solidFill>
                  <a:schemeClr val="tx1"/>
                </a:solidFill>
              </a:rPr>
              <a:pPr algn="ctr"/>
              <a:t>07.02.2015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179512" y="0"/>
            <a:ext cx="8964488" cy="6597352"/>
            <a:chOff x="179512" y="0"/>
            <a:chExt cx="8964488" cy="6597352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79512" y="0"/>
              <a:ext cx="8964488" cy="6597352"/>
              <a:chOff x="179512" y="0"/>
              <a:chExt cx="8964488" cy="6597352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179512" y="0"/>
                <a:ext cx="8964488" cy="6597352"/>
                <a:chOff x="179512" y="0"/>
                <a:chExt cx="8964488" cy="6597352"/>
              </a:xfrm>
            </p:grpSpPr>
            <p:sp>
              <p:nvSpPr>
                <p:cNvPr id="7" name="Скругленный прямоугольник 6"/>
                <p:cNvSpPr/>
                <p:nvPr/>
              </p:nvSpPr>
              <p:spPr>
                <a:xfrm>
                  <a:off x="179512" y="188640"/>
                  <a:ext cx="8640959" cy="6408712"/>
                </a:xfrm>
                <a:prstGeom prst="roundRect">
                  <a:avLst/>
                </a:pr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7308304" y="0"/>
                  <a:ext cx="1835696" cy="17728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9" name="Группа 8"/>
                <p:cNvGrpSpPr/>
                <p:nvPr/>
              </p:nvGrpSpPr>
              <p:grpSpPr>
                <a:xfrm>
                  <a:off x="7568096" y="238582"/>
                  <a:ext cx="1341392" cy="1032129"/>
                  <a:chOff x="6012160" y="4005063"/>
                  <a:chExt cx="1341392" cy="1032129"/>
                </a:xfrm>
              </p:grpSpPr>
              <p:sp>
                <p:nvSpPr>
                  <p:cNvPr id="11" name="Овал 10"/>
                  <p:cNvSpPr/>
                  <p:nvPr/>
                </p:nvSpPr>
                <p:spPr>
                  <a:xfrm>
                    <a:off x="6012160" y="4005063"/>
                    <a:ext cx="1341392" cy="1032129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" name="Овал 11"/>
                  <p:cNvSpPr/>
                  <p:nvPr/>
                </p:nvSpPr>
                <p:spPr>
                  <a:xfrm>
                    <a:off x="6084168" y="4077072"/>
                    <a:ext cx="1152128" cy="86409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9CCFF"/>
                      </a:gs>
                      <a:gs pos="80000">
                        <a:srgbClr val="C5E4FB"/>
                      </a:gs>
                      <a:gs pos="100000">
                        <a:srgbClr val="E7F4FD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" name="Прямоугольник 12"/>
                  <p:cNvSpPr/>
                  <p:nvPr/>
                </p:nvSpPr>
                <p:spPr>
                  <a:xfrm>
                    <a:off x="6200846" y="4370338"/>
                    <a:ext cx="918772" cy="33855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prstTxWarp prst="textArchUp">
                      <a:avLst>
                        <a:gd name="adj" fmla="val 9690882"/>
                      </a:avLst>
                    </a:prstTxWarp>
                    <a:spAutoFit/>
                    <a:scene3d>
                      <a:camera prst="orthographicFront"/>
                      <a:lightRig rig="flat" dir="tl">
                        <a:rot lat="0" lon="0" rev="6600000"/>
                      </a:lightRig>
                    </a:scene3d>
                    <a:sp3d extrusionH="25400" contourW="8890">
                      <a:bevelT w="38100" h="31750"/>
                      <a:contourClr>
                        <a:schemeClr val="accent2">
                          <a:shade val="75000"/>
                        </a:schemeClr>
                      </a:contourClr>
                    </a:sp3d>
                  </a:bodyPr>
                  <a:lstStyle/>
                  <a:p>
                    <a:pPr algn="ctr"/>
                    <a:r>
                      <a:rPr lang="ru-RU" sz="2800" b="1" dirty="0" smtClean="0">
                        <a:ln w="11430">
                          <a:solidFill>
                            <a:schemeClr val="tx1"/>
                          </a:solidFill>
                        </a:ln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</a:rPr>
                      <a:t>словарик</a:t>
                    </a:r>
                    <a:endParaRPr lang="ru-RU" sz="2800" b="1" dirty="0">
                      <a:ln w="11430">
                        <a:solidFill>
                          <a:schemeClr val="tx1"/>
                        </a:solidFill>
                      </a:ln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0" name="Дуга 8"/>
                <p:cNvSpPr/>
                <p:nvPr/>
              </p:nvSpPr>
              <p:spPr>
                <a:xfrm rot="5400000">
                  <a:off x="7157293" y="195636"/>
                  <a:ext cx="1705406" cy="1691417"/>
                </a:xfrm>
                <a:custGeom>
                  <a:avLst/>
                  <a:gdLst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3" fmla="*/ 1669210 w 3338419"/>
                    <a:gd name="connsiteY3" fmla="*/ 895543 h 1791085"/>
                    <a:gd name="connsiteX4" fmla="*/ 3196322 w 3338419"/>
                    <a:gd name="connsiteY4" fmla="*/ 533972 h 1791085"/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41794 w 1692380"/>
                    <a:gd name="connsiteY2" fmla="*/ 1467614 h 1547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2380" h="1547278" stroke="0" extrusionOk="0">
                      <a:moveTo>
                        <a:pt x="1527112" y="290286"/>
                      </a:moveTo>
                      <a:cubicBezTo>
                        <a:pt x="1848922" y="681513"/>
                        <a:pt x="1610273" y="1140222"/>
                        <a:pt x="957325" y="1385477"/>
                      </a:cubicBezTo>
                      <a:cubicBezTo>
                        <a:pt x="684391" y="1487994"/>
                        <a:pt x="360518" y="1544345"/>
                        <a:pt x="27387" y="1547278"/>
                      </a:cubicBezTo>
                      <a:lnTo>
                        <a:pt x="0" y="651857"/>
                      </a:lnTo>
                      <a:lnTo>
                        <a:pt x="1527112" y="290286"/>
                      </a:lnTo>
                      <a:close/>
                    </a:path>
                    <a:path w="1692380" h="1547278" fill="none">
                      <a:moveTo>
                        <a:pt x="1556141" y="0"/>
                      </a:moveTo>
                      <a:cubicBezTo>
                        <a:pt x="1877951" y="391227"/>
                        <a:pt x="1610273" y="1140222"/>
                        <a:pt x="957325" y="1385477"/>
                      </a:cubicBezTo>
                      <a:cubicBezTo>
                        <a:pt x="684391" y="1487994"/>
                        <a:pt x="374925" y="1464681"/>
                        <a:pt x="41794" y="1467614"/>
                      </a:cubicBezTo>
                    </a:path>
                  </a:pathLst>
                </a:cu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608931" y="465280"/>
                <a:ext cx="6483349" cy="11521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99CCFF"/>
                  </a:gs>
                  <a:gs pos="80000">
                    <a:srgbClr val="C5E4FB"/>
                  </a:gs>
                  <a:gs pos="100000">
                    <a:srgbClr val="E7F4FD"/>
                  </a:gs>
                </a:gsLst>
              </a:gradFill>
              <a:ln>
                <a:gradFill>
                  <a:gsLst>
                    <a:gs pos="0">
                      <a:srgbClr val="99CCFF"/>
                    </a:gs>
                    <a:gs pos="50000">
                      <a:srgbClr val="C5E4FB"/>
                    </a:gs>
                    <a:gs pos="100000">
                      <a:srgbClr val="E7F4FD"/>
                    </a:gs>
                  </a:gsLst>
                  <a:lin ang="5400000" scaled="0"/>
                </a:gra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Овал 4"/>
              <p:cNvSpPr/>
              <p:nvPr/>
            </p:nvSpPr>
            <p:spPr>
              <a:xfrm rot="20782755">
                <a:off x="6373396" y="412563"/>
                <a:ext cx="792088" cy="130753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1115616" y="687401"/>
                <a:ext cx="504056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40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Нуль функции</a:t>
                </a:r>
                <a:endParaRPr lang="ru-RU" sz="40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6" name="Овал 15"/>
            <p:cNvSpPr/>
            <p:nvPr/>
          </p:nvSpPr>
          <p:spPr>
            <a:xfrm rot="20782755">
              <a:off x="6585848" y="1485375"/>
              <a:ext cx="792088" cy="72632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 rot="20782755">
              <a:off x="6615450" y="362070"/>
              <a:ext cx="619732" cy="152833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23528" y="1844824"/>
                <a:ext cx="8396696" cy="424731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ru-RU" sz="30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Нуль функции – элемент из области </a:t>
                </a:r>
                <a:r>
                  <a:rPr lang="ru-RU" sz="3000" b="1" dirty="0" err="1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определе-ния</a:t>
                </a:r>
                <a:r>
                  <a:rPr lang="ru-RU" sz="30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функции, в котором она принимает нулевое значение.</a:t>
                </a:r>
              </a:p>
              <a:p>
                <a:r>
                  <a:rPr lang="ru-RU" sz="30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Нахождение нулей функции:</a:t>
                </a:r>
              </a:p>
              <a:p>
                <a:r>
                  <a:rPr lang="ru-RU" sz="30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1) Аналитически</a:t>
                </a:r>
              </a:p>
              <a:p>
                <a:r>
                  <a:rPr lang="ru-RU" sz="30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решить уравнение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3000" b="1" i="1" smtClean="0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1" i="1" smtClean="0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30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30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endParaRPr lang="ru-RU" sz="3000" b="1" dirty="0" smtClean="0">
                  <a:ln w="11430">
                    <a:solidFill>
                      <a:srgbClr val="0000FF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r>
                  <a:rPr lang="ru-RU" sz="30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2) Графически</a:t>
                </a:r>
                <a:endParaRPr lang="en-US" sz="3000" b="1" dirty="0" smtClean="0">
                  <a:ln w="11430">
                    <a:solidFill>
                      <a:srgbClr val="0000FF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r>
                  <a:rPr lang="ru-RU" sz="30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Найти абсциссы точек пересечения функции с осью абсцисс.</a:t>
                </a:r>
                <a:endParaRPr lang="ru-RU" sz="3000" b="1" dirty="0">
                  <a:ln w="11430">
                    <a:solidFill>
                      <a:srgbClr val="0000FF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844824"/>
                <a:ext cx="8396696" cy="4247317"/>
              </a:xfrm>
              <a:prstGeom prst="rect">
                <a:avLst/>
              </a:prstGeom>
              <a:blipFill rotWithShape="1">
                <a:blip r:embed="rId3"/>
                <a:stretch>
                  <a:fillRect l="-2179" t="-2155" r="-1816" b="-5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8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179512" y="0"/>
            <a:ext cx="8964488" cy="6597352"/>
            <a:chOff x="179512" y="0"/>
            <a:chExt cx="8964488" cy="6597352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79512" y="0"/>
              <a:ext cx="8964488" cy="6597352"/>
              <a:chOff x="179512" y="0"/>
              <a:chExt cx="8964488" cy="6597352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179512" y="0"/>
                <a:ext cx="8964488" cy="6597352"/>
                <a:chOff x="179512" y="0"/>
                <a:chExt cx="8964488" cy="6597352"/>
              </a:xfrm>
            </p:grpSpPr>
            <p:sp>
              <p:nvSpPr>
                <p:cNvPr id="7" name="Скругленный прямоугольник 6"/>
                <p:cNvSpPr/>
                <p:nvPr/>
              </p:nvSpPr>
              <p:spPr>
                <a:xfrm>
                  <a:off x="179512" y="188640"/>
                  <a:ext cx="8640959" cy="6408712"/>
                </a:xfrm>
                <a:prstGeom prst="roundRect">
                  <a:avLst/>
                </a:pr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7308304" y="0"/>
                  <a:ext cx="1835696" cy="17728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9" name="Группа 8"/>
                <p:cNvGrpSpPr/>
                <p:nvPr/>
              </p:nvGrpSpPr>
              <p:grpSpPr>
                <a:xfrm>
                  <a:off x="7568096" y="188640"/>
                  <a:ext cx="1341392" cy="1323439"/>
                  <a:chOff x="6012160" y="3955121"/>
                  <a:chExt cx="1341392" cy="1323439"/>
                </a:xfrm>
              </p:grpSpPr>
              <p:sp>
                <p:nvSpPr>
                  <p:cNvPr id="11" name="Овал 10"/>
                  <p:cNvSpPr/>
                  <p:nvPr/>
                </p:nvSpPr>
                <p:spPr>
                  <a:xfrm>
                    <a:off x="6012160" y="4005063"/>
                    <a:ext cx="1341392" cy="1032129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" name="Овал 11"/>
                  <p:cNvSpPr/>
                  <p:nvPr/>
                </p:nvSpPr>
                <p:spPr>
                  <a:xfrm>
                    <a:off x="6084168" y="4077072"/>
                    <a:ext cx="1152128" cy="86409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9CCFF"/>
                      </a:gs>
                      <a:gs pos="80000">
                        <a:srgbClr val="C5E4FB"/>
                      </a:gs>
                      <a:gs pos="100000">
                        <a:srgbClr val="E7F4FD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" name="Прямоугольник 12"/>
                  <p:cNvSpPr/>
                  <p:nvPr/>
                </p:nvSpPr>
                <p:spPr>
                  <a:xfrm>
                    <a:off x="6200846" y="3955121"/>
                    <a:ext cx="918772" cy="1323439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  <a:scene3d>
                      <a:camera prst="orthographicFront"/>
                      <a:lightRig rig="flat" dir="tl">
                        <a:rot lat="0" lon="0" rev="6600000"/>
                      </a:lightRig>
                    </a:scene3d>
                    <a:sp3d extrusionH="25400" contourW="8890">
                      <a:bevelT w="38100" h="31750"/>
                      <a:contourClr>
                        <a:schemeClr val="accent2">
                          <a:shade val="75000"/>
                        </a:schemeClr>
                      </a:contourClr>
                    </a:sp3d>
                  </a:bodyPr>
                  <a:lstStyle/>
                  <a:p>
                    <a:pPr algn="ctr"/>
                    <a:r>
                      <a:rPr lang="ru-RU" sz="8000" b="1" dirty="0" smtClean="0">
                        <a:ln w="11430">
                          <a:solidFill>
                            <a:schemeClr val="tx1"/>
                          </a:solidFill>
                        </a:ln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sym typeface="Wingdings 2"/>
                      </a:rPr>
                      <a:t></a:t>
                    </a:r>
                    <a:endParaRPr lang="ru-RU" sz="8000" b="1" dirty="0">
                      <a:ln w="11430">
                        <a:solidFill>
                          <a:schemeClr val="tx1"/>
                        </a:solidFill>
                      </a:ln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0" name="Дуга 8"/>
                <p:cNvSpPr/>
                <p:nvPr/>
              </p:nvSpPr>
              <p:spPr>
                <a:xfrm rot="5400000">
                  <a:off x="7157293" y="195636"/>
                  <a:ext cx="1705406" cy="1691417"/>
                </a:xfrm>
                <a:custGeom>
                  <a:avLst/>
                  <a:gdLst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3" fmla="*/ 1669210 w 3338419"/>
                    <a:gd name="connsiteY3" fmla="*/ 895543 h 1791085"/>
                    <a:gd name="connsiteX4" fmla="*/ 3196322 w 3338419"/>
                    <a:gd name="connsiteY4" fmla="*/ 533972 h 1791085"/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41794 w 1692380"/>
                    <a:gd name="connsiteY2" fmla="*/ 1467614 h 1547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2380" h="1547278" stroke="0" extrusionOk="0">
                      <a:moveTo>
                        <a:pt x="1527112" y="290286"/>
                      </a:moveTo>
                      <a:cubicBezTo>
                        <a:pt x="1848922" y="681513"/>
                        <a:pt x="1610273" y="1140222"/>
                        <a:pt x="957325" y="1385477"/>
                      </a:cubicBezTo>
                      <a:cubicBezTo>
                        <a:pt x="684391" y="1487994"/>
                        <a:pt x="360518" y="1544345"/>
                        <a:pt x="27387" y="1547278"/>
                      </a:cubicBezTo>
                      <a:lnTo>
                        <a:pt x="0" y="651857"/>
                      </a:lnTo>
                      <a:lnTo>
                        <a:pt x="1527112" y="290286"/>
                      </a:lnTo>
                      <a:close/>
                    </a:path>
                    <a:path w="1692380" h="1547278" fill="none">
                      <a:moveTo>
                        <a:pt x="1556141" y="0"/>
                      </a:moveTo>
                      <a:cubicBezTo>
                        <a:pt x="1877951" y="391227"/>
                        <a:pt x="1610273" y="1140222"/>
                        <a:pt x="957325" y="1385477"/>
                      </a:cubicBezTo>
                      <a:cubicBezTo>
                        <a:pt x="684391" y="1487994"/>
                        <a:pt x="374925" y="1464681"/>
                        <a:pt x="41794" y="1467614"/>
                      </a:cubicBezTo>
                    </a:path>
                  </a:pathLst>
                </a:cu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561466" y="482493"/>
                <a:ext cx="6483349" cy="11521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99CCFF"/>
                  </a:gs>
                  <a:gs pos="80000">
                    <a:srgbClr val="C5E4FB"/>
                  </a:gs>
                  <a:gs pos="100000">
                    <a:srgbClr val="E7F4FD"/>
                  </a:gs>
                </a:gsLst>
              </a:gradFill>
              <a:ln>
                <a:gradFill>
                  <a:gsLst>
                    <a:gs pos="0">
                      <a:srgbClr val="99CCFF"/>
                    </a:gs>
                    <a:gs pos="50000">
                      <a:srgbClr val="C5E4FB"/>
                    </a:gs>
                    <a:gs pos="100000">
                      <a:srgbClr val="E7F4FD"/>
                    </a:gs>
                  </a:gsLst>
                  <a:lin ang="5400000" scaled="0"/>
                </a:gra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Овал 4"/>
              <p:cNvSpPr/>
              <p:nvPr/>
            </p:nvSpPr>
            <p:spPr>
              <a:xfrm rot="20782755">
                <a:off x="6373396" y="412563"/>
                <a:ext cx="792088" cy="130753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1115616" y="694437"/>
                <a:ext cx="5038516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40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Понимаем</a:t>
                </a:r>
                <a:endParaRPr lang="ru-RU" sz="40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6" name="Овал 15"/>
            <p:cNvSpPr/>
            <p:nvPr/>
          </p:nvSpPr>
          <p:spPr>
            <a:xfrm rot="20782755">
              <a:off x="6585848" y="1485375"/>
              <a:ext cx="792088" cy="72632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 rot="20782755">
              <a:off x="6615450" y="362070"/>
              <a:ext cx="619732" cy="152833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377954" y="4396952"/>
            <a:ext cx="2218382" cy="1952118"/>
            <a:chOff x="467544" y="2342387"/>
            <a:chExt cx="3658541" cy="3599244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467544" y="2342387"/>
              <a:ext cx="3658541" cy="3599244"/>
              <a:chOff x="3786182" y="785794"/>
              <a:chExt cx="4884938" cy="4908551"/>
            </a:xfrm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3786182" y="928670"/>
                <a:ext cx="4765675" cy="4765675"/>
                <a:chOff x="4306901" y="981745"/>
                <a:chExt cx="4765675" cy="4765675"/>
              </a:xfrm>
            </p:grpSpPr>
            <p:grpSp>
              <p:nvGrpSpPr>
                <p:cNvPr id="28" name="Группа 27"/>
                <p:cNvGrpSpPr/>
                <p:nvPr/>
              </p:nvGrpSpPr>
              <p:grpSpPr>
                <a:xfrm>
                  <a:off x="4357686" y="981745"/>
                  <a:ext cx="4645057" cy="4765675"/>
                  <a:chOff x="4214810" y="981745"/>
                  <a:chExt cx="4645057" cy="4765675"/>
                </a:xfrm>
              </p:grpSpPr>
              <p:sp>
                <p:nvSpPr>
                  <p:cNvPr id="44" name="Freeform 69"/>
                  <p:cNvSpPr>
                    <a:spLocks/>
                  </p:cNvSpPr>
                  <p:nvPr/>
                </p:nvSpPr>
                <p:spPr bwMode="auto">
                  <a:xfrm>
                    <a:off x="554151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" name="Freeform 69"/>
                  <p:cNvSpPr>
                    <a:spLocks/>
                  </p:cNvSpPr>
                  <p:nvPr/>
                </p:nvSpPr>
                <p:spPr bwMode="auto">
                  <a:xfrm>
                    <a:off x="587319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" name="Freeform 69"/>
                  <p:cNvSpPr>
                    <a:spLocks/>
                  </p:cNvSpPr>
                  <p:nvPr/>
                </p:nvSpPr>
                <p:spPr bwMode="auto">
                  <a:xfrm>
                    <a:off x="620486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" name="Freeform 69"/>
                  <p:cNvSpPr>
                    <a:spLocks/>
                  </p:cNvSpPr>
                  <p:nvPr/>
                </p:nvSpPr>
                <p:spPr bwMode="auto">
                  <a:xfrm>
                    <a:off x="653654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" name="Freeform 69"/>
                  <p:cNvSpPr>
                    <a:spLocks/>
                  </p:cNvSpPr>
                  <p:nvPr/>
                </p:nvSpPr>
                <p:spPr bwMode="auto">
                  <a:xfrm>
                    <a:off x="686821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" name="Freeform 69"/>
                  <p:cNvSpPr>
                    <a:spLocks/>
                  </p:cNvSpPr>
                  <p:nvPr/>
                </p:nvSpPr>
                <p:spPr bwMode="auto">
                  <a:xfrm>
                    <a:off x="719989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" name="Freeform 69"/>
                  <p:cNvSpPr>
                    <a:spLocks/>
                  </p:cNvSpPr>
                  <p:nvPr/>
                </p:nvSpPr>
                <p:spPr bwMode="auto">
                  <a:xfrm>
                    <a:off x="753157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" name="Freeform 69"/>
                  <p:cNvSpPr>
                    <a:spLocks/>
                  </p:cNvSpPr>
                  <p:nvPr/>
                </p:nvSpPr>
                <p:spPr bwMode="auto">
                  <a:xfrm>
                    <a:off x="786324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" name="Freeform 69"/>
                  <p:cNvSpPr>
                    <a:spLocks/>
                  </p:cNvSpPr>
                  <p:nvPr/>
                </p:nvSpPr>
                <p:spPr bwMode="auto">
                  <a:xfrm>
                    <a:off x="819492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69"/>
                  <p:cNvSpPr>
                    <a:spLocks/>
                  </p:cNvSpPr>
                  <p:nvPr/>
                </p:nvSpPr>
                <p:spPr bwMode="auto">
                  <a:xfrm>
                    <a:off x="852659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" name="Freeform 69"/>
                  <p:cNvSpPr>
                    <a:spLocks/>
                  </p:cNvSpPr>
                  <p:nvPr/>
                </p:nvSpPr>
                <p:spPr bwMode="auto">
                  <a:xfrm>
                    <a:off x="885828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" name="Freeform 69"/>
                  <p:cNvSpPr>
                    <a:spLocks/>
                  </p:cNvSpPr>
                  <p:nvPr/>
                </p:nvSpPr>
                <p:spPr bwMode="auto">
                  <a:xfrm>
                    <a:off x="520983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" name="Freeform 69"/>
                  <p:cNvSpPr>
                    <a:spLocks/>
                  </p:cNvSpPr>
                  <p:nvPr/>
                </p:nvSpPr>
                <p:spPr bwMode="auto">
                  <a:xfrm>
                    <a:off x="487816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" name="Freeform 69"/>
                  <p:cNvSpPr>
                    <a:spLocks/>
                  </p:cNvSpPr>
                  <p:nvPr/>
                </p:nvSpPr>
                <p:spPr bwMode="auto">
                  <a:xfrm>
                    <a:off x="454648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" name="Freeform 69"/>
                  <p:cNvSpPr>
                    <a:spLocks/>
                  </p:cNvSpPr>
                  <p:nvPr/>
                </p:nvSpPr>
                <p:spPr bwMode="auto">
                  <a:xfrm>
                    <a:off x="421481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" name="Группа 28"/>
                <p:cNvGrpSpPr/>
                <p:nvPr/>
              </p:nvGrpSpPr>
              <p:grpSpPr>
                <a:xfrm rot="5400000">
                  <a:off x="4533051" y="968304"/>
                  <a:ext cx="4313375" cy="4765675"/>
                  <a:chOff x="4214810" y="981745"/>
                  <a:chExt cx="4313375" cy="4765675"/>
                </a:xfrm>
              </p:grpSpPr>
              <p:sp>
                <p:nvSpPr>
                  <p:cNvPr id="30" name="Freeform 69"/>
                  <p:cNvSpPr>
                    <a:spLocks/>
                  </p:cNvSpPr>
                  <p:nvPr/>
                </p:nvSpPr>
                <p:spPr bwMode="auto">
                  <a:xfrm>
                    <a:off x="554151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" name="Freeform 69"/>
                  <p:cNvSpPr>
                    <a:spLocks/>
                  </p:cNvSpPr>
                  <p:nvPr/>
                </p:nvSpPr>
                <p:spPr bwMode="auto">
                  <a:xfrm>
                    <a:off x="587319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" name="Freeform 69"/>
                  <p:cNvSpPr>
                    <a:spLocks/>
                  </p:cNvSpPr>
                  <p:nvPr/>
                </p:nvSpPr>
                <p:spPr bwMode="auto">
                  <a:xfrm>
                    <a:off x="620486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" name="Freeform 69"/>
                  <p:cNvSpPr>
                    <a:spLocks/>
                  </p:cNvSpPr>
                  <p:nvPr/>
                </p:nvSpPr>
                <p:spPr bwMode="auto">
                  <a:xfrm>
                    <a:off x="653654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" name="Freeform 69"/>
                  <p:cNvSpPr>
                    <a:spLocks/>
                  </p:cNvSpPr>
                  <p:nvPr/>
                </p:nvSpPr>
                <p:spPr bwMode="auto">
                  <a:xfrm>
                    <a:off x="686821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" name="Freeform 69"/>
                  <p:cNvSpPr>
                    <a:spLocks/>
                  </p:cNvSpPr>
                  <p:nvPr/>
                </p:nvSpPr>
                <p:spPr bwMode="auto">
                  <a:xfrm>
                    <a:off x="719989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" name="Freeform 69"/>
                  <p:cNvSpPr>
                    <a:spLocks/>
                  </p:cNvSpPr>
                  <p:nvPr/>
                </p:nvSpPr>
                <p:spPr bwMode="auto">
                  <a:xfrm>
                    <a:off x="753157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" name="Freeform 69"/>
                  <p:cNvSpPr>
                    <a:spLocks/>
                  </p:cNvSpPr>
                  <p:nvPr/>
                </p:nvSpPr>
                <p:spPr bwMode="auto">
                  <a:xfrm>
                    <a:off x="786324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" name="Freeform 69"/>
                  <p:cNvSpPr>
                    <a:spLocks/>
                  </p:cNvSpPr>
                  <p:nvPr/>
                </p:nvSpPr>
                <p:spPr bwMode="auto">
                  <a:xfrm>
                    <a:off x="819492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" name="Freeform 69"/>
                  <p:cNvSpPr>
                    <a:spLocks/>
                  </p:cNvSpPr>
                  <p:nvPr/>
                </p:nvSpPr>
                <p:spPr bwMode="auto">
                  <a:xfrm>
                    <a:off x="852659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" name="Freeform 69"/>
                  <p:cNvSpPr>
                    <a:spLocks/>
                  </p:cNvSpPr>
                  <p:nvPr/>
                </p:nvSpPr>
                <p:spPr bwMode="auto">
                  <a:xfrm>
                    <a:off x="520983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" name="Freeform 69"/>
                  <p:cNvSpPr>
                    <a:spLocks/>
                  </p:cNvSpPr>
                  <p:nvPr/>
                </p:nvSpPr>
                <p:spPr bwMode="auto">
                  <a:xfrm>
                    <a:off x="487816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" name="Freeform 69"/>
                  <p:cNvSpPr>
                    <a:spLocks/>
                  </p:cNvSpPr>
                  <p:nvPr/>
                </p:nvSpPr>
                <p:spPr bwMode="auto">
                  <a:xfrm>
                    <a:off x="454648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" name="Freeform 69"/>
                  <p:cNvSpPr>
                    <a:spLocks/>
                  </p:cNvSpPr>
                  <p:nvPr/>
                </p:nvSpPr>
                <p:spPr bwMode="auto">
                  <a:xfrm>
                    <a:off x="421481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3" name="Text Box 76"/>
              <p:cNvSpPr txBox="1">
                <a:spLocks noChangeArrowheads="1"/>
              </p:cNvSpPr>
              <p:nvPr/>
            </p:nvSpPr>
            <p:spPr bwMode="auto">
              <a:xfrm>
                <a:off x="8358214" y="3500438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000" dirty="0" err="1"/>
                  <a:t>х</a:t>
                </a:r>
                <a:endParaRPr lang="ru-RU" sz="2000" dirty="0"/>
              </a:p>
            </p:txBody>
          </p:sp>
          <p:sp>
            <p:nvSpPr>
              <p:cNvPr id="24" name="Text Box 77"/>
              <p:cNvSpPr txBox="1">
                <a:spLocks noChangeArrowheads="1"/>
              </p:cNvSpPr>
              <p:nvPr/>
            </p:nvSpPr>
            <p:spPr bwMode="auto">
              <a:xfrm>
                <a:off x="5862631" y="78579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000" dirty="0"/>
                  <a:t>у</a:t>
                </a:r>
              </a:p>
            </p:txBody>
          </p:sp>
          <p:sp>
            <p:nvSpPr>
              <p:cNvPr id="25" name="Line 79"/>
              <p:cNvSpPr>
                <a:spLocks noChangeShapeType="1"/>
              </p:cNvSpPr>
              <p:nvPr/>
            </p:nvSpPr>
            <p:spPr bwMode="auto">
              <a:xfrm flipH="1" flipV="1">
                <a:off x="6164256" y="981745"/>
                <a:ext cx="0" cy="4679950"/>
              </a:xfrm>
              <a:prstGeom prst="line">
                <a:avLst/>
              </a:prstGeom>
              <a:ln>
                <a:headEnd/>
                <a:tailEnd type="stealth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Text Box 103"/>
              <p:cNvSpPr txBox="1">
                <a:spLocks noChangeArrowheads="1"/>
              </p:cNvSpPr>
              <p:nvPr/>
            </p:nvSpPr>
            <p:spPr bwMode="auto">
              <a:xfrm>
                <a:off x="5857884" y="3429000"/>
                <a:ext cx="37941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dirty="0"/>
                  <a:t>0</a:t>
                </a:r>
                <a:endParaRPr lang="ru-RU" sz="2000" dirty="0"/>
              </a:p>
            </p:txBody>
          </p:sp>
          <p:sp>
            <p:nvSpPr>
              <p:cNvPr id="27" name="Line 79"/>
              <p:cNvSpPr>
                <a:spLocks noChangeShapeType="1"/>
              </p:cNvSpPr>
              <p:nvPr/>
            </p:nvSpPr>
            <p:spPr bwMode="auto">
              <a:xfrm rot="5400000" flipH="1" flipV="1">
                <a:off x="6197595" y="1134145"/>
                <a:ext cx="0" cy="4679950"/>
              </a:xfrm>
              <a:prstGeom prst="line">
                <a:avLst/>
              </a:prstGeom>
              <a:ln>
                <a:headEnd/>
                <a:tailEnd type="stealth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" name="Freeform 105"/>
            <p:cNvSpPr>
              <a:spLocks/>
            </p:cNvSpPr>
            <p:nvPr/>
          </p:nvSpPr>
          <p:spPr bwMode="auto">
            <a:xfrm>
              <a:off x="1957251" y="2447151"/>
              <a:ext cx="1388060" cy="2809204"/>
            </a:xfrm>
            <a:custGeom>
              <a:avLst/>
              <a:gdLst>
                <a:gd name="T0" fmla="*/ 0 w 1815"/>
                <a:gd name="T1" fmla="*/ 71438 h 2724"/>
                <a:gd name="T2" fmla="*/ 619125 w 1815"/>
                <a:gd name="T3" fmla="*/ 2782888 h 2724"/>
                <a:gd name="T4" fmla="*/ 1014413 w 1815"/>
                <a:gd name="T5" fmla="*/ 3919538 h 2724"/>
                <a:gd name="T6" fmla="*/ 1439863 w 1815"/>
                <a:gd name="T7" fmla="*/ 4319588 h 2724"/>
                <a:gd name="T8" fmla="*/ 1879600 w 1815"/>
                <a:gd name="T9" fmla="*/ 3894138 h 2724"/>
                <a:gd name="T10" fmla="*/ 2274888 w 1815"/>
                <a:gd name="T11" fmla="*/ 2733676 h 2724"/>
                <a:gd name="T12" fmla="*/ 2881313 w 1815"/>
                <a:gd name="T13" fmla="*/ 0 h 2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15" h="2724">
                  <a:moveTo>
                    <a:pt x="0" y="45"/>
                  </a:moveTo>
                  <a:cubicBezTo>
                    <a:pt x="65" y="330"/>
                    <a:pt x="284" y="1349"/>
                    <a:pt x="390" y="1753"/>
                  </a:cubicBezTo>
                  <a:cubicBezTo>
                    <a:pt x="496" y="2157"/>
                    <a:pt x="553" y="2308"/>
                    <a:pt x="639" y="2469"/>
                  </a:cubicBezTo>
                  <a:cubicBezTo>
                    <a:pt x="725" y="2630"/>
                    <a:pt x="816" y="2724"/>
                    <a:pt x="907" y="2721"/>
                  </a:cubicBezTo>
                  <a:cubicBezTo>
                    <a:pt x="998" y="2718"/>
                    <a:pt x="1096" y="2620"/>
                    <a:pt x="1184" y="2453"/>
                  </a:cubicBezTo>
                  <a:cubicBezTo>
                    <a:pt x="1272" y="2286"/>
                    <a:pt x="1328" y="2131"/>
                    <a:pt x="1433" y="1722"/>
                  </a:cubicBezTo>
                  <a:cubicBezTo>
                    <a:pt x="1538" y="1313"/>
                    <a:pt x="1736" y="359"/>
                    <a:pt x="1815" y="0"/>
                  </a:cubicBezTo>
                </a:path>
              </a:pathLst>
            </a:custGeom>
            <a:ln w="38100">
              <a:solidFill>
                <a:srgbClr val="0000FF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275484" y="4396952"/>
            <a:ext cx="2218382" cy="2023989"/>
            <a:chOff x="4796408" y="2342387"/>
            <a:chExt cx="3658541" cy="3731757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4796408" y="2342387"/>
              <a:ext cx="3658541" cy="3599244"/>
              <a:chOff x="3786182" y="785794"/>
              <a:chExt cx="4884938" cy="4908551"/>
            </a:xfrm>
          </p:grpSpPr>
          <p:grpSp>
            <p:nvGrpSpPr>
              <p:cNvPr id="62" name="Группа 61"/>
              <p:cNvGrpSpPr/>
              <p:nvPr/>
            </p:nvGrpSpPr>
            <p:grpSpPr>
              <a:xfrm>
                <a:off x="3786182" y="928670"/>
                <a:ext cx="4765675" cy="4765675"/>
                <a:chOff x="4306901" y="981745"/>
                <a:chExt cx="4765675" cy="4765675"/>
              </a:xfrm>
            </p:grpSpPr>
            <p:grpSp>
              <p:nvGrpSpPr>
                <p:cNvPr id="68" name="Группа 67"/>
                <p:cNvGrpSpPr/>
                <p:nvPr/>
              </p:nvGrpSpPr>
              <p:grpSpPr>
                <a:xfrm>
                  <a:off x="4357686" y="981745"/>
                  <a:ext cx="4645057" cy="4765675"/>
                  <a:chOff x="4214810" y="981745"/>
                  <a:chExt cx="4645057" cy="4765675"/>
                </a:xfrm>
              </p:grpSpPr>
              <p:sp>
                <p:nvSpPr>
                  <p:cNvPr id="84" name="Freeform 69"/>
                  <p:cNvSpPr>
                    <a:spLocks/>
                  </p:cNvSpPr>
                  <p:nvPr/>
                </p:nvSpPr>
                <p:spPr bwMode="auto">
                  <a:xfrm>
                    <a:off x="554151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" name="Freeform 69"/>
                  <p:cNvSpPr>
                    <a:spLocks/>
                  </p:cNvSpPr>
                  <p:nvPr/>
                </p:nvSpPr>
                <p:spPr bwMode="auto">
                  <a:xfrm>
                    <a:off x="587319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" name="Freeform 69"/>
                  <p:cNvSpPr>
                    <a:spLocks/>
                  </p:cNvSpPr>
                  <p:nvPr/>
                </p:nvSpPr>
                <p:spPr bwMode="auto">
                  <a:xfrm>
                    <a:off x="620486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" name="Freeform 69"/>
                  <p:cNvSpPr>
                    <a:spLocks/>
                  </p:cNvSpPr>
                  <p:nvPr/>
                </p:nvSpPr>
                <p:spPr bwMode="auto">
                  <a:xfrm>
                    <a:off x="653654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8" name="Freeform 69"/>
                  <p:cNvSpPr>
                    <a:spLocks/>
                  </p:cNvSpPr>
                  <p:nvPr/>
                </p:nvSpPr>
                <p:spPr bwMode="auto">
                  <a:xfrm>
                    <a:off x="686821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" name="Freeform 69"/>
                  <p:cNvSpPr>
                    <a:spLocks/>
                  </p:cNvSpPr>
                  <p:nvPr/>
                </p:nvSpPr>
                <p:spPr bwMode="auto">
                  <a:xfrm>
                    <a:off x="719989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0" name="Freeform 69"/>
                  <p:cNvSpPr>
                    <a:spLocks/>
                  </p:cNvSpPr>
                  <p:nvPr/>
                </p:nvSpPr>
                <p:spPr bwMode="auto">
                  <a:xfrm>
                    <a:off x="753157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" name="Freeform 69"/>
                  <p:cNvSpPr>
                    <a:spLocks/>
                  </p:cNvSpPr>
                  <p:nvPr/>
                </p:nvSpPr>
                <p:spPr bwMode="auto">
                  <a:xfrm>
                    <a:off x="786324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" name="Freeform 69"/>
                  <p:cNvSpPr>
                    <a:spLocks/>
                  </p:cNvSpPr>
                  <p:nvPr/>
                </p:nvSpPr>
                <p:spPr bwMode="auto">
                  <a:xfrm>
                    <a:off x="819492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" name="Freeform 69"/>
                  <p:cNvSpPr>
                    <a:spLocks/>
                  </p:cNvSpPr>
                  <p:nvPr/>
                </p:nvSpPr>
                <p:spPr bwMode="auto">
                  <a:xfrm>
                    <a:off x="852659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4" name="Freeform 69"/>
                  <p:cNvSpPr>
                    <a:spLocks/>
                  </p:cNvSpPr>
                  <p:nvPr/>
                </p:nvSpPr>
                <p:spPr bwMode="auto">
                  <a:xfrm>
                    <a:off x="885828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5" name="Freeform 69"/>
                  <p:cNvSpPr>
                    <a:spLocks/>
                  </p:cNvSpPr>
                  <p:nvPr/>
                </p:nvSpPr>
                <p:spPr bwMode="auto">
                  <a:xfrm>
                    <a:off x="520983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" name="Freeform 69"/>
                  <p:cNvSpPr>
                    <a:spLocks/>
                  </p:cNvSpPr>
                  <p:nvPr/>
                </p:nvSpPr>
                <p:spPr bwMode="auto">
                  <a:xfrm>
                    <a:off x="487816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" name="Freeform 69"/>
                  <p:cNvSpPr>
                    <a:spLocks/>
                  </p:cNvSpPr>
                  <p:nvPr/>
                </p:nvSpPr>
                <p:spPr bwMode="auto">
                  <a:xfrm>
                    <a:off x="454648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" name="Freeform 69"/>
                  <p:cNvSpPr>
                    <a:spLocks/>
                  </p:cNvSpPr>
                  <p:nvPr/>
                </p:nvSpPr>
                <p:spPr bwMode="auto">
                  <a:xfrm>
                    <a:off x="421481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9" name="Группа 68"/>
                <p:cNvGrpSpPr/>
                <p:nvPr/>
              </p:nvGrpSpPr>
              <p:grpSpPr>
                <a:xfrm rot="5400000">
                  <a:off x="4533051" y="968304"/>
                  <a:ext cx="4313375" cy="4765675"/>
                  <a:chOff x="4214810" y="981745"/>
                  <a:chExt cx="4313375" cy="4765675"/>
                </a:xfrm>
              </p:grpSpPr>
              <p:sp>
                <p:nvSpPr>
                  <p:cNvPr id="70" name="Freeform 69"/>
                  <p:cNvSpPr>
                    <a:spLocks/>
                  </p:cNvSpPr>
                  <p:nvPr/>
                </p:nvSpPr>
                <p:spPr bwMode="auto">
                  <a:xfrm>
                    <a:off x="554151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" name="Freeform 69"/>
                  <p:cNvSpPr>
                    <a:spLocks/>
                  </p:cNvSpPr>
                  <p:nvPr/>
                </p:nvSpPr>
                <p:spPr bwMode="auto">
                  <a:xfrm>
                    <a:off x="587319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" name="Freeform 69"/>
                  <p:cNvSpPr>
                    <a:spLocks/>
                  </p:cNvSpPr>
                  <p:nvPr/>
                </p:nvSpPr>
                <p:spPr bwMode="auto">
                  <a:xfrm>
                    <a:off x="620486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" name="Freeform 69"/>
                  <p:cNvSpPr>
                    <a:spLocks/>
                  </p:cNvSpPr>
                  <p:nvPr/>
                </p:nvSpPr>
                <p:spPr bwMode="auto">
                  <a:xfrm>
                    <a:off x="653654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" name="Freeform 69"/>
                  <p:cNvSpPr>
                    <a:spLocks/>
                  </p:cNvSpPr>
                  <p:nvPr/>
                </p:nvSpPr>
                <p:spPr bwMode="auto">
                  <a:xfrm>
                    <a:off x="686821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" name="Freeform 69"/>
                  <p:cNvSpPr>
                    <a:spLocks/>
                  </p:cNvSpPr>
                  <p:nvPr/>
                </p:nvSpPr>
                <p:spPr bwMode="auto">
                  <a:xfrm>
                    <a:off x="7199894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6" name="Freeform 69"/>
                  <p:cNvSpPr>
                    <a:spLocks/>
                  </p:cNvSpPr>
                  <p:nvPr/>
                </p:nvSpPr>
                <p:spPr bwMode="auto">
                  <a:xfrm>
                    <a:off x="753157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" name="Freeform 69"/>
                  <p:cNvSpPr>
                    <a:spLocks/>
                  </p:cNvSpPr>
                  <p:nvPr/>
                </p:nvSpPr>
                <p:spPr bwMode="auto">
                  <a:xfrm>
                    <a:off x="786324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8" name="Freeform 69"/>
                  <p:cNvSpPr>
                    <a:spLocks/>
                  </p:cNvSpPr>
                  <p:nvPr/>
                </p:nvSpPr>
                <p:spPr bwMode="auto">
                  <a:xfrm>
                    <a:off x="819492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9" name="Freeform 69"/>
                  <p:cNvSpPr>
                    <a:spLocks/>
                  </p:cNvSpPr>
                  <p:nvPr/>
                </p:nvSpPr>
                <p:spPr bwMode="auto">
                  <a:xfrm>
                    <a:off x="852659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0" name="Freeform 69"/>
                  <p:cNvSpPr>
                    <a:spLocks/>
                  </p:cNvSpPr>
                  <p:nvPr/>
                </p:nvSpPr>
                <p:spPr bwMode="auto">
                  <a:xfrm>
                    <a:off x="5209838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" name="Freeform 69"/>
                  <p:cNvSpPr>
                    <a:spLocks/>
                  </p:cNvSpPr>
                  <p:nvPr/>
                </p:nvSpPr>
                <p:spPr bwMode="auto">
                  <a:xfrm>
                    <a:off x="4878162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" name="Freeform 69"/>
                  <p:cNvSpPr>
                    <a:spLocks/>
                  </p:cNvSpPr>
                  <p:nvPr/>
                </p:nvSpPr>
                <p:spPr bwMode="auto">
                  <a:xfrm>
                    <a:off x="4546486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" name="Freeform 69"/>
                  <p:cNvSpPr>
                    <a:spLocks/>
                  </p:cNvSpPr>
                  <p:nvPr/>
                </p:nvSpPr>
                <p:spPr bwMode="auto">
                  <a:xfrm>
                    <a:off x="4214810" y="981745"/>
                    <a:ext cx="1587" cy="4765675"/>
                  </a:xfrm>
                  <a:custGeom>
                    <a:avLst/>
                    <a:gdLst>
                      <a:gd name="T0" fmla="*/ 0 w 1"/>
                      <a:gd name="T1" fmla="*/ 0 h 3002"/>
                      <a:gd name="T2" fmla="*/ 0 w 1"/>
                      <a:gd name="T3" fmla="*/ 4765675 h 300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2">
                        <a:moveTo>
                          <a:pt x="0" y="0"/>
                        </a:moveTo>
                        <a:lnTo>
                          <a:pt x="0" y="3002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63" name="Text Box 76"/>
              <p:cNvSpPr txBox="1">
                <a:spLocks noChangeArrowheads="1"/>
              </p:cNvSpPr>
              <p:nvPr/>
            </p:nvSpPr>
            <p:spPr bwMode="auto">
              <a:xfrm>
                <a:off x="8358214" y="3500438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000" dirty="0" err="1"/>
                  <a:t>х</a:t>
                </a:r>
                <a:endParaRPr lang="ru-RU" sz="2000" dirty="0"/>
              </a:p>
            </p:txBody>
          </p:sp>
          <p:sp>
            <p:nvSpPr>
              <p:cNvPr id="64" name="Text Box 77"/>
              <p:cNvSpPr txBox="1">
                <a:spLocks noChangeArrowheads="1"/>
              </p:cNvSpPr>
              <p:nvPr/>
            </p:nvSpPr>
            <p:spPr bwMode="auto">
              <a:xfrm>
                <a:off x="5862631" y="78579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000" dirty="0"/>
                  <a:t>у</a:t>
                </a:r>
              </a:p>
            </p:txBody>
          </p:sp>
          <p:sp>
            <p:nvSpPr>
              <p:cNvPr id="65" name="Line 79"/>
              <p:cNvSpPr>
                <a:spLocks noChangeShapeType="1"/>
              </p:cNvSpPr>
              <p:nvPr/>
            </p:nvSpPr>
            <p:spPr bwMode="auto">
              <a:xfrm flipH="1" flipV="1">
                <a:off x="6164256" y="981745"/>
                <a:ext cx="0" cy="4679950"/>
              </a:xfrm>
              <a:prstGeom prst="line">
                <a:avLst/>
              </a:prstGeom>
              <a:ln>
                <a:headEnd/>
                <a:tailEnd type="stealth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Text Box 103"/>
              <p:cNvSpPr txBox="1">
                <a:spLocks noChangeArrowheads="1"/>
              </p:cNvSpPr>
              <p:nvPr/>
            </p:nvSpPr>
            <p:spPr bwMode="auto">
              <a:xfrm>
                <a:off x="5857884" y="3429000"/>
                <a:ext cx="37941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dirty="0"/>
                  <a:t>0</a:t>
                </a:r>
                <a:endParaRPr lang="ru-RU" sz="2000" dirty="0"/>
              </a:p>
            </p:txBody>
          </p:sp>
          <p:sp>
            <p:nvSpPr>
              <p:cNvPr id="67" name="Line 79"/>
              <p:cNvSpPr>
                <a:spLocks noChangeShapeType="1"/>
              </p:cNvSpPr>
              <p:nvPr/>
            </p:nvSpPr>
            <p:spPr bwMode="auto">
              <a:xfrm rot="5400000" flipH="1" flipV="1">
                <a:off x="6197595" y="1134145"/>
                <a:ext cx="0" cy="4679950"/>
              </a:xfrm>
              <a:prstGeom prst="line">
                <a:avLst/>
              </a:prstGeom>
              <a:ln>
                <a:headEnd/>
                <a:tailEnd type="stealth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" name="Freeform 105"/>
            <p:cNvSpPr>
              <a:spLocks/>
            </p:cNvSpPr>
            <p:nvPr/>
          </p:nvSpPr>
          <p:spPr bwMode="auto">
            <a:xfrm rot="10800000">
              <a:off x="5579661" y="3019526"/>
              <a:ext cx="1676377" cy="3054618"/>
            </a:xfrm>
            <a:custGeom>
              <a:avLst/>
              <a:gdLst>
                <a:gd name="T0" fmla="*/ 0 w 1815"/>
                <a:gd name="T1" fmla="*/ 71438 h 2724"/>
                <a:gd name="T2" fmla="*/ 619125 w 1815"/>
                <a:gd name="T3" fmla="*/ 2782888 h 2724"/>
                <a:gd name="T4" fmla="*/ 1014413 w 1815"/>
                <a:gd name="T5" fmla="*/ 3919538 h 2724"/>
                <a:gd name="T6" fmla="*/ 1439863 w 1815"/>
                <a:gd name="T7" fmla="*/ 4319588 h 2724"/>
                <a:gd name="T8" fmla="*/ 1879600 w 1815"/>
                <a:gd name="T9" fmla="*/ 3894138 h 2724"/>
                <a:gd name="T10" fmla="*/ 2274888 w 1815"/>
                <a:gd name="T11" fmla="*/ 2733676 h 2724"/>
                <a:gd name="T12" fmla="*/ 2881313 w 1815"/>
                <a:gd name="T13" fmla="*/ 0 h 2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15" h="2724">
                  <a:moveTo>
                    <a:pt x="0" y="45"/>
                  </a:moveTo>
                  <a:cubicBezTo>
                    <a:pt x="65" y="330"/>
                    <a:pt x="284" y="1349"/>
                    <a:pt x="390" y="1753"/>
                  </a:cubicBezTo>
                  <a:cubicBezTo>
                    <a:pt x="496" y="2157"/>
                    <a:pt x="553" y="2308"/>
                    <a:pt x="639" y="2469"/>
                  </a:cubicBezTo>
                  <a:cubicBezTo>
                    <a:pt x="725" y="2630"/>
                    <a:pt x="816" y="2724"/>
                    <a:pt x="907" y="2721"/>
                  </a:cubicBezTo>
                  <a:cubicBezTo>
                    <a:pt x="998" y="2718"/>
                    <a:pt x="1096" y="2620"/>
                    <a:pt x="1184" y="2453"/>
                  </a:cubicBezTo>
                  <a:cubicBezTo>
                    <a:pt x="1272" y="2286"/>
                    <a:pt x="1328" y="2131"/>
                    <a:pt x="1433" y="1722"/>
                  </a:cubicBezTo>
                  <a:cubicBezTo>
                    <a:pt x="1538" y="1313"/>
                    <a:pt x="1736" y="359"/>
                    <a:pt x="1815" y="0"/>
                  </a:cubicBezTo>
                </a:path>
              </a:pathLst>
            </a:custGeom>
            <a:ln w="38100"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23528" y="1787332"/>
                <a:ext cx="8396696" cy="156966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just"/>
                <a:r>
                  <a:rPr lang="ru-RU" sz="24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График – парабола, симметричная относительно своей оси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400" b="1" cap="none" spc="0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</a:t>
                </a:r>
                <a:r>
                  <a:rPr lang="ru-RU" sz="2400" b="1" cap="none" spc="0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нули функции симметричны относительно оси параболы</a:t>
                </a:r>
                <a:r>
                  <a:rPr lang="ru-RU" sz="2400" b="1" dirty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ru-RU" sz="2400" b="1" cap="none" spc="0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ось параболы проходит через середину отрезка, заключенного между нулями функции.</a:t>
                </a: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87332"/>
                <a:ext cx="8396696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525" t="-4264" r="-1525" b="-112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AutoShape 93"/>
          <p:cNvSpPr>
            <a:spLocks noChangeArrowheads="1"/>
          </p:cNvSpPr>
          <p:nvPr/>
        </p:nvSpPr>
        <p:spPr bwMode="auto">
          <a:xfrm>
            <a:off x="1886519" y="5403629"/>
            <a:ext cx="108000" cy="108000"/>
          </a:xfrm>
          <a:prstGeom prst="flowChartConnector">
            <a:avLst/>
          </a:prstGeom>
          <a:solidFill>
            <a:srgbClr val="0000FF"/>
          </a:solidFill>
          <a:ln>
            <a:solidFill>
              <a:srgbClr val="0000FF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0" name="AutoShape 93"/>
          <p:cNvSpPr>
            <a:spLocks noChangeArrowheads="1"/>
          </p:cNvSpPr>
          <p:nvPr/>
        </p:nvSpPr>
        <p:spPr bwMode="auto">
          <a:xfrm>
            <a:off x="2541309" y="5420505"/>
            <a:ext cx="108000" cy="108000"/>
          </a:xfrm>
          <a:prstGeom prst="flowChartConnector">
            <a:avLst/>
          </a:prstGeom>
          <a:solidFill>
            <a:srgbClr val="0000FF"/>
          </a:solidFill>
          <a:ln>
            <a:solidFill>
              <a:srgbClr val="0000FF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1" name="AutoShape 93"/>
          <p:cNvSpPr>
            <a:spLocks noChangeArrowheads="1"/>
          </p:cNvSpPr>
          <p:nvPr/>
        </p:nvSpPr>
        <p:spPr bwMode="auto">
          <a:xfrm>
            <a:off x="6418394" y="5403629"/>
            <a:ext cx="108000" cy="1080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2" name="AutoShape 93"/>
          <p:cNvSpPr>
            <a:spLocks noChangeArrowheads="1"/>
          </p:cNvSpPr>
          <p:nvPr/>
        </p:nvSpPr>
        <p:spPr bwMode="auto">
          <a:xfrm>
            <a:off x="6876256" y="5420505"/>
            <a:ext cx="108000" cy="1080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2260868" y="4474881"/>
            <a:ext cx="0" cy="1874189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6702078" y="4546752"/>
            <a:ext cx="0" cy="187418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Прямоугольник 105"/>
              <p:cNvSpPr/>
              <p:nvPr/>
            </p:nvSpPr>
            <p:spPr>
              <a:xfrm>
                <a:off x="301643" y="3212976"/>
                <a:ext cx="8396696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just"/>
                <a:r>
                  <a:rPr lang="ru-RU" sz="24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Найти координаты вершины параболы, зная нули:</a:t>
                </a:r>
              </a:p>
              <a:p>
                <a:pPr marL="457200" indent="-457200" algn="just"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cap="none" spc="0" smtClean="0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cap="none" spc="0" smtClean="0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 cap="none" spc="0" smtClean="0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ru-RU" sz="2400" b="1" i="1" cap="none" spc="0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</m:oMath>
                </a14:m>
                <a:r>
                  <a:rPr lang="ru-RU" sz="2400" b="1" cap="none" spc="0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середина отрезка между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400" b="1" i="1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и </m:t>
                    </m:r>
                    <m:sSub>
                      <m:sSubPr>
                        <m:ctrlPr>
                          <a:rPr lang="en-US" sz="2400" b="1" i="1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400" b="1" cap="none" spc="0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(нули функции)</a:t>
                </a:r>
              </a:p>
              <a:p>
                <a:pPr marL="457200" indent="-457200" algn="just"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cap="none" spc="0" smtClean="0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cap="none" spc="0" smtClean="0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2400" b="1" i="1" cap="none" spc="0" smtClean="0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400" b="1" i="1" cap="none" spc="0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1" i="1" cap="none" spc="0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𝒚</m:t>
                    </m:r>
                    <m:r>
                      <a:rPr lang="en-US" sz="2400" b="1" i="1" cap="none" spc="0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1" i="1" cap="none" spc="0" smtClean="0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cap="none" spc="0" smtClean="0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 cap="none" spc="0" smtClean="0">
                            <a:ln w="11430"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400" b="1" i="1" cap="none" spc="0" smtClean="0">
                        <a:ln w="11430"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ru-RU" sz="2400" b="1" cap="none" spc="0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106" name="Прямоугольник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43" y="3212976"/>
                <a:ext cx="8396696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524" t="-5584" b="-13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32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02" grpId="0" animBg="1"/>
      <p:bldP spid="10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 41"/>
          <p:cNvGrpSpPr/>
          <p:nvPr/>
        </p:nvGrpSpPr>
        <p:grpSpPr>
          <a:xfrm>
            <a:off x="4079550" y="214290"/>
            <a:ext cx="4884938" cy="4908551"/>
            <a:chOff x="3786182" y="785794"/>
            <a:chExt cx="4884938" cy="4908551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3786182" y="928670"/>
              <a:ext cx="4765675" cy="4765675"/>
              <a:chOff x="4306901" y="981745"/>
              <a:chExt cx="4765675" cy="4765675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4357686" y="981745"/>
                <a:ext cx="4645057" cy="4765675"/>
                <a:chOff x="4214810" y="981745"/>
                <a:chExt cx="4645057" cy="4765675"/>
              </a:xfrm>
            </p:grpSpPr>
            <p:sp>
              <p:nvSpPr>
                <p:cNvPr id="2" name="Freeform 69"/>
                <p:cNvSpPr>
                  <a:spLocks/>
                </p:cNvSpPr>
                <p:nvPr/>
              </p:nvSpPr>
              <p:spPr bwMode="auto">
                <a:xfrm>
                  <a:off x="5541514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" name="Freeform 69"/>
                <p:cNvSpPr>
                  <a:spLocks/>
                </p:cNvSpPr>
                <p:nvPr/>
              </p:nvSpPr>
              <p:spPr bwMode="auto">
                <a:xfrm>
                  <a:off x="5873190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" name="Freeform 69"/>
                <p:cNvSpPr>
                  <a:spLocks/>
                </p:cNvSpPr>
                <p:nvPr/>
              </p:nvSpPr>
              <p:spPr bwMode="auto">
                <a:xfrm>
                  <a:off x="6204866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" name="Freeform 69"/>
                <p:cNvSpPr>
                  <a:spLocks/>
                </p:cNvSpPr>
                <p:nvPr/>
              </p:nvSpPr>
              <p:spPr bwMode="auto">
                <a:xfrm>
                  <a:off x="6536542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" name="Freeform 69"/>
                <p:cNvSpPr>
                  <a:spLocks/>
                </p:cNvSpPr>
                <p:nvPr/>
              </p:nvSpPr>
              <p:spPr bwMode="auto">
                <a:xfrm>
                  <a:off x="6868218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" name="Freeform 69"/>
                <p:cNvSpPr>
                  <a:spLocks/>
                </p:cNvSpPr>
                <p:nvPr/>
              </p:nvSpPr>
              <p:spPr bwMode="auto">
                <a:xfrm>
                  <a:off x="7199894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" name="Freeform 69"/>
                <p:cNvSpPr>
                  <a:spLocks/>
                </p:cNvSpPr>
                <p:nvPr/>
              </p:nvSpPr>
              <p:spPr bwMode="auto">
                <a:xfrm>
                  <a:off x="7531570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" name="Freeform 69"/>
                <p:cNvSpPr>
                  <a:spLocks/>
                </p:cNvSpPr>
                <p:nvPr/>
              </p:nvSpPr>
              <p:spPr bwMode="auto">
                <a:xfrm>
                  <a:off x="7863246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" name="Freeform 69"/>
                <p:cNvSpPr>
                  <a:spLocks/>
                </p:cNvSpPr>
                <p:nvPr/>
              </p:nvSpPr>
              <p:spPr bwMode="auto">
                <a:xfrm>
                  <a:off x="8194922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" name="Freeform 69"/>
                <p:cNvSpPr>
                  <a:spLocks/>
                </p:cNvSpPr>
                <p:nvPr/>
              </p:nvSpPr>
              <p:spPr bwMode="auto">
                <a:xfrm>
                  <a:off x="8526598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" name="Freeform 69"/>
                <p:cNvSpPr>
                  <a:spLocks/>
                </p:cNvSpPr>
                <p:nvPr/>
              </p:nvSpPr>
              <p:spPr bwMode="auto">
                <a:xfrm>
                  <a:off x="8858280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" name="Freeform 69"/>
                <p:cNvSpPr>
                  <a:spLocks/>
                </p:cNvSpPr>
                <p:nvPr/>
              </p:nvSpPr>
              <p:spPr bwMode="auto">
                <a:xfrm>
                  <a:off x="5209838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" name="Freeform 69"/>
                <p:cNvSpPr>
                  <a:spLocks/>
                </p:cNvSpPr>
                <p:nvPr/>
              </p:nvSpPr>
              <p:spPr bwMode="auto">
                <a:xfrm>
                  <a:off x="4878162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" name="Freeform 69"/>
                <p:cNvSpPr>
                  <a:spLocks/>
                </p:cNvSpPr>
                <p:nvPr/>
              </p:nvSpPr>
              <p:spPr bwMode="auto">
                <a:xfrm>
                  <a:off x="4546486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" name="Freeform 69"/>
                <p:cNvSpPr>
                  <a:spLocks/>
                </p:cNvSpPr>
                <p:nvPr/>
              </p:nvSpPr>
              <p:spPr bwMode="auto">
                <a:xfrm>
                  <a:off x="4214810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" name="Группа 17"/>
              <p:cNvGrpSpPr/>
              <p:nvPr/>
            </p:nvGrpSpPr>
            <p:grpSpPr>
              <a:xfrm rot="5400000">
                <a:off x="4533051" y="968304"/>
                <a:ext cx="4313375" cy="4765675"/>
                <a:chOff x="4214810" y="981745"/>
                <a:chExt cx="4313375" cy="4765675"/>
              </a:xfrm>
            </p:grpSpPr>
            <p:sp>
              <p:nvSpPr>
                <p:cNvPr id="19" name="Freeform 69"/>
                <p:cNvSpPr>
                  <a:spLocks/>
                </p:cNvSpPr>
                <p:nvPr/>
              </p:nvSpPr>
              <p:spPr bwMode="auto">
                <a:xfrm>
                  <a:off x="5541514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Freeform 69"/>
                <p:cNvSpPr>
                  <a:spLocks/>
                </p:cNvSpPr>
                <p:nvPr/>
              </p:nvSpPr>
              <p:spPr bwMode="auto">
                <a:xfrm>
                  <a:off x="5873190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Freeform 69"/>
                <p:cNvSpPr>
                  <a:spLocks/>
                </p:cNvSpPr>
                <p:nvPr/>
              </p:nvSpPr>
              <p:spPr bwMode="auto">
                <a:xfrm>
                  <a:off x="6204866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" name="Freeform 69"/>
                <p:cNvSpPr>
                  <a:spLocks/>
                </p:cNvSpPr>
                <p:nvPr/>
              </p:nvSpPr>
              <p:spPr bwMode="auto">
                <a:xfrm>
                  <a:off x="6536542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" name="Freeform 69"/>
                <p:cNvSpPr>
                  <a:spLocks/>
                </p:cNvSpPr>
                <p:nvPr/>
              </p:nvSpPr>
              <p:spPr bwMode="auto">
                <a:xfrm>
                  <a:off x="6868218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" name="Freeform 69"/>
                <p:cNvSpPr>
                  <a:spLocks/>
                </p:cNvSpPr>
                <p:nvPr/>
              </p:nvSpPr>
              <p:spPr bwMode="auto">
                <a:xfrm>
                  <a:off x="7199894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" name="Freeform 69"/>
                <p:cNvSpPr>
                  <a:spLocks/>
                </p:cNvSpPr>
                <p:nvPr/>
              </p:nvSpPr>
              <p:spPr bwMode="auto">
                <a:xfrm>
                  <a:off x="7531570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" name="Freeform 69"/>
                <p:cNvSpPr>
                  <a:spLocks/>
                </p:cNvSpPr>
                <p:nvPr/>
              </p:nvSpPr>
              <p:spPr bwMode="auto">
                <a:xfrm>
                  <a:off x="7863246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" name="Freeform 69"/>
                <p:cNvSpPr>
                  <a:spLocks/>
                </p:cNvSpPr>
                <p:nvPr/>
              </p:nvSpPr>
              <p:spPr bwMode="auto">
                <a:xfrm>
                  <a:off x="8194922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" name="Freeform 69"/>
                <p:cNvSpPr>
                  <a:spLocks/>
                </p:cNvSpPr>
                <p:nvPr/>
              </p:nvSpPr>
              <p:spPr bwMode="auto">
                <a:xfrm>
                  <a:off x="8526598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" name="Freeform 69"/>
                <p:cNvSpPr>
                  <a:spLocks/>
                </p:cNvSpPr>
                <p:nvPr/>
              </p:nvSpPr>
              <p:spPr bwMode="auto">
                <a:xfrm>
                  <a:off x="5209838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" name="Freeform 69"/>
                <p:cNvSpPr>
                  <a:spLocks/>
                </p:cNvSpPr>
                <p:nvPr/>
              </p:nvSpPr>
              <p:spPr bwMode="auto">
                <a:xfrm>
                  <a:off x="4878162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" name="Freeform 69"/>
                <p:cNvSpPr>
                  <a:spLocks/>
                </p:cNvSpPr>
                <p:nvPr/>
              </p:nvSpPr>
              <p:spPr bwMode="auto">
                <a:xfrm>
                  <a:off x="4546486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" name="Freeform 69"/>
                <p:cNvSpPr>
                  <a:spLocks/>
                </p:cNvSpPr>
                <p:nvPr/>
              </p:nvSpPr>
              <p:spPr bwMode="auto">
                <a:xfrm>
                  <a:off x="4214810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5" name="Text Box 76"/>
            <p:cNvSpPr txBox="1">
              <a:spLocks noChangeArrowheads="1"/>
            </p:cNvSpPr>
            <p:nvPr/>
          </p:nvSpPr>
          <p:spPr bwMode="auto">
            <a:xfrm>
              <a:off x="8358214" y="3500438"/>
              <a:ext cx="31290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 err="1"/>
                <a:t>х</a:t>
              </a:r>
              <a:endParaRPr lang="ru-RU" sz="2000" dirty="0"/>
            </a:p>
          </p:txBody>
        </p:sp>
        <p:sp>
          <p:nvSpPr>
            <p:cNvPr id="36" name="Text Box 77"/>
            <p:cNvSpPr txBox="1">
              <a:spLocks noChangeArrowheads="1"/>
            </p:cNvSpPr>
            <p:nvPr/>
          </p:nvSpPr>
          <p:spPr bwMode="auto">
            <a:xfrm>
              <a:off x="5862631" y="785794"/>
              <a:ext cx="31290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/>
                <a:t>у</a:t>
              </a:r>
            </a:p>
          </p:txBody>
        </p:sp>
        <p:sp>
          <p:nvSpPr>
            <p:cNvPr id="37" name="Line 79"/>
            <p:cNvSpPr>
              <a:spLocks noChangeShapeType="1"/>
            </p:cNvSpPr>
            <p:nvPr/>
          </p:nvSpPr>
          <p:spPr bwMode="auto">
            <a:xfrm flipH="1" flipV="1">
              <a:off x="6164256" y="981745"/>
              <a:ext cx="0" cy="4679950"/>
            </a:xfrm>
            <a:prstGeom prst="line">
              <a:avLst/>
            </a:prstGeom>
            <a:ln>
              <a:headEnd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Text Box 102"/>
            <p:cNvSpPr txBox="1">
              <a:spLocks noChangeArrowheads="1"/>
            </p:cNvSpPr>
            <p:nvPr/>
          </p:nvSpPr>
          <p:spPr bwMode="auto">
            <a:xfrm>
              <a:off x="6335728" y="3429000"/>
              <a:ext cx="37941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/>
                <a:t>1</a:t>
              </a:r>
              <a:endParaRPr lang="ru-RU" sz="2000" dirty="0"/>
            </a:p>
          </p:txBody>
        </p:sp>
        <p:sp>
          <p:nvSpPr>
            <p:cNvPr id="40" name="Text Box 103"/>
            <p:cNvSpPr txBox="1">
              <a:spLocks noChangeArrowheads="1"/>
            </p:cNvSpPr>
            <p:nvPr/>
          </p:nvSpPr>
          <p:spPr bwMode="auto">
            <a:xfrm>
              <a:off x="5857884" y="3429000"/>
              <a:ext cx="37941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/>
                <a:t>0</a:t>
              </a:r>
              <a:endParaRPr lang="ru-RU" sz="2000" dirty="0"/>
            </a:p>
          </p:txBody>
        </p:sp>
        <p:sp>
          <p:nvSpPr>
            <p:cNvPr id="41" name="Line 79"/>
            <p:cNvSpPr>
              <a:spLocks noChangeShapeType="1"/>
            </p:cNvSpPr>
            <p:nvPr/>
          </p:nvSpPr>
          <p:spPr bwMode="auto">
            <a:xfrm rot="5400000" flipH="1" flipV="1">
              <a:off x="6197595" y="1134145"/>
              <a:ext cx="0" cy="4679950"/>
            </a:xfrm>
            <a:prstGeom prst="line">
              <a:avLst/>
            </a:prstGeom>
            <a:ln>
              <a:headEnd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43" name="AutoShape 93"/>
          <p:cNvSpPr>
            <a:spLocks noChangeArrowheads="1"/>
          </p:cNvSpPr>
          <p:nvPr/>
        </p:nvSpPr>
        <p:spPr bwMode="auto">
          <a:xfrm>
            <a:off x="6084168" y="4149080"/>
            <a:ext cx="108000" cy="108000"/>
          </a:xfrm>
          <a:prstGeom prst="flowChartConnector">
            <a:avLst/>
          </a:prstGeom>
          <a:solidFill>
            <a:srgbClr val="0000FF"/>
          </a:solidFill>
          <a:ln>
            <a:solidFill>
              <a:srgbClr val="0000FF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6" name="AutoShape 93"/>
          <p:cNvSpPr>
            <a:spLocks noChangeArrowheads="1"/>
          </p:cNvSpPr>
          <p:nvPr/>
        </p:nvSpPr>
        <p:spPr bwMode="auto">
          <a:xfrm>
            <a:off x="5436096" y="2848616"/>
            <a:ext cx="108000" cy="108000"/>
          </a:xfrm>
          <a:prstGeom prst="flowChartConnector">
            <a:avLst/>
          </a:prstGeom>
          <a:solidFill>
            <a:srgbClr val="0000FF"/>
          </a:solidFill>
          <a:ln>
            <a:solidFill>
              <a:srgbClr val="0000FF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7" name="AutoShape 93"/>
          <p:cNvSpPr>
            <a:spLocks noChangeArrowheads="1"/>
          </p:cNvSpPr>
          <p:nvPr/>
        </p:nvSpPr>
        <p:spPr bwMode="auto">
          <a:xfrm>
            <a:off x="6761213" y="2862522"/>
            <a:ext cx="108000" cy="108000"/>
          </a:xfrm>
          <a:prstGeom prst="flowChartConnector">
            <a:avLst/>
          </a:prstGeom>
          <a:solidFill>
            <a:srgbClr val="0000FF"/>
          </a:solidFill>
          <a:ln>
            <a:solidFill>
              <a:srgbClr val="0000FF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0" y="0"/>
            <a:ext cx="9180512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6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/>
              </a:rPr>
              <a:t>Постройте график функции</a:t>
            </a:r>
            <a:r>
              <a:rPr lang="en-US" sz="26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/>
              </a:rPr>
              <a:t>.</a:t>
            </a:r>
            <a:endParaRPr lang="ru-RU" sz="26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75710" y="657978"/>
                <a:ext cx="3704202" cy="57342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  <m:r>
                        <a:rPr lang="en-US" sz="32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28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ru-RU" sz="28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ru-RU" sz="28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ru-RU" sz="26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0" y="657978"/>
                <a:ext cx="3704202" cy="573427"/>
              </a:xfrm>
              <a:prstGeom prst="rect">
                <a:avLst/>
              </a:prstGeom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41430" y="1318681"/>
                <a:ext cx="4242538" cy="29854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ru-RU" sz="24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a:t>1)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en-US" sz="2400" b="1" i="1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ru-RU" sz="2400" b="1" i="1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2400" b="1" i="1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en-US" sz="2400" b="1" i="1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ru-RU" sz="2400" b="1" i="1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ru-RU" sz="20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sz="20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ru-RU" sz="20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;</m:t>
                    </m:r>
                  </m:oMath>
                </a14:m>
                <a:endParaRPr lang="ru-RU" sz="2400" b="1" dirty="0" smtClean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:r>
                  <a:rPr lang="ru-RU" sz="24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en-US" sz="2400" b="1" i="1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ru-RU" sz="2400" b="1" i="1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2400" b="1" i="1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en-US" sz="2400" b="1" i="1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ru-RU" sz="2400" b="1" i="1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ru-RU" sz="2000" b="1" i="1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n-US" sz="20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;</m:t>
                    </m:r>
                  </m:oMath>
                </a14:m>
                <a:r>
                  <a:rPr lang="ru-RU" sz="24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     </m:t>
                      </m:r>
                      <m:r>
                        <a:rPr lang="en-US" sz="24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ru-RU" sz="2400" b="1" i="1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или </m:t>
                      </m:r>
                      <m:r>
                        <a:rPr lang="en-US" sz="24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ru-RU" sz="24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r>
                        <a:rPr lang="en-US" sz="24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      </m:t>
                        </m:r>
                        <m:r>
                          <a:rPr lang="en-US" sz="24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400" b="1" i="1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sz="24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a:t>	</a:t>
                </a:r>
                <a:r>
                  <a:rPr lang="ru-RU" sz="24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2400" b="1" i="1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ru-RU" sz="24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</m:oMath>
                </a14:m>
                <a:r>
                  <a:rPr lang="ru-RU" sz="24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a:t> </a:t>
                </a:r>
                <a:endParaRPr lang="en-US" sz="2400" b="1" dirty="0" smtClean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4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n-US" sz="2400" b="1" i="1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</a:t>
                </a:r>
                <a:endParaRPr lang="ru-RU" sz="2400" b="1" dirty="0" smtClean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  <m:r>
                        <a:rPr lang="en-US" sz="2000" b="1" i="1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0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=(−</m:t>
                      </m:r>
                      <m:r>
                        <a:rPr lang="en-US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)(−</m:t>
                      </m:r>
                      <m:r>
                        <a:rPr lang="en-US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r>
                        <a:rPr lang="en-US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)=−</m:t>
                      </m:r>
                      <m:r>
                        <a:rPr lang="en-US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0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Вершина (</m:t>
                      </m:r>
                      <m:r>
                        <a:rPr lang="ru-RU" sz="24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ru-RU" sz="24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;−</m:t>
                      </m:r>
                      <m:r>
                        <a:rPr lang="ru-RU" sz="24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  <m:r>
                        <a:rPr lang="ru-RU" sz="24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:endParaRPr lang="ru-RU" sz="24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0" y="1318681"/>
                <a:ext cx="4242538" cy="2985433"/>
              </a:xfrm>
              <a:prstGeom prst="rect">
                <a:avLst/>
              </a:prstGeom>
              <a:blipFill rotWithShape="1">
                <a:blip r:embed="rId3"/>
                <a:stretch>
                  <a:fillRect l="-3161" t="-22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/>
          <p:cNvCxnSpPr/>
          <p:nvPr/>
        </p:nvCxnSpPr>
        <p:spPr>
          <a:xfrm flipH="1">
            <a:off x="6103197" y="2283942"/>
            <a:ext cx="3312" cy="1373159"/>
          </a:xfrm>
          <a:prstGeom prst="line">
            <a:avLst/>
          </a:prstGeom>
          <a:ln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5141023" y="4218311"/>
                <a:ext cx="3704202" cy="4070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b="1" i="1" smtClean="0">
                          <a:ln w="11430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  <m:r>
                        <a:rPr lang="en-US" sz="2000" b="1" i="1" smtClean="0">
                          <a:ln w="11430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=(</m:t>
                      </m:r>
                      <m:r>
                        <a:rPr lang="en-US" sz="2000" b="1" i="1" smtClean="0">
                          <a:ln w="11430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ln w="11430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−</m:t>
                      </m:r>
                      <m:r>
                        <a:rPr lang="en-US" sz="2000" b="1" i="1" smtClean="0">
                          <a:ln w="11430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ru-RU" sz="2000" b="1" i="1" smtClean="0">
                          <a:ln w="11430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  <m:r>
                        <a:rPr lang="en-US" sz="2000" b="1" i="1" smtClean="0">
                          <a:ln w="11430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n w="11430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ln w="11430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ln w="11430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r>
                        <a:rPr lang="en-US" sz="2000" b="1" i="1" smtClean="0">
                          <a:ln w="11430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b="1" dirty="0">
                  <a:ln w="11430">
                    <a:solidFill>
                      <a:srgbClr val="0000FF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023" y="4218311"/>
                <a:ext cx="3704202" cy="407099"/>
              </a:xfrm>
              <a:prstGeom prst="rect">
                <a:avLst/>
              </a:prstGeom>
              <a:blipFill rotWithShape="1">
                <a:blip r:embed="rId4"/>
                <a:stretch>
                  <a:fillRect r="-1645" b="-268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reeform 105"/>
          <p:cNvSpPr>
            <a:spLocks/>
          </p:cNvSpPr>
          <p:nvPr/>
        </p:nvSpPr>
        <p:spPr bwMode="auto">
          <a:xfrm rot="10800000" flipV="1">
            <a:off x="5023025" y="290638"/>
            <a:ext cx="2338286" cy="3912442"/>
          </a:xfrm>
          <a:custGeom>
            <a:avLst/>
            <a:gdLst>
              <a:gd name="T0" fmla="*/ 0 w 1815"/>
              <a:gd name="T1" fmla="*/ 71438 h 2724"/>
              <a:gd name="T2" fmla="*/ 619125 w 1815"/>
              <a:gd name="T3" fmla="*/ 2782888 h 2724"/>
              <a:gd name="T4" fmla="*/ 1014413 w 1815"/>
              <a:gd name="T5" fmla="*/ 3919538 h 2724"/>
              <a:gd name="T6" fmla="*/ 1439863 w 1815"/>
              <a:gd name="T7" fmla="*/ 4319588 h 2724"/>
              <a:gd name="T8" fmla="*/ 1879600 w 1815"/>
              <a:gd name="T9" fmla="*/ 3894138 h 2724"/>
              <a:gd name="T10" fmla="*/ 2274888 w 1815"/>
              <a:gd name="T11" fmla="*/ 2733676 h 2724"/>
              <a:gd name="T12" fmla="*/ 2881313 w 1815"/>
              <a:gd name="T13" fmla="*/ 0 h 27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15" h="2724">
                <a:moveTo>
                  <a:pt x="0" y="45"/>
                </a:moveTo>
                <a:cubicBezTo>
                  <a:pt x="65" y="330"/>
                  <a:pt x="284" y="1349"/>
                  <a:pt x="390" y="1753"/>
                </a:cubicBezTo>
                <a:cubicBezTo>
                  <a:pt x="496" y="2157"/>
                  <a:pt x="553" y="2308"/>
                  <a:pt x="639" y="2469"/>
                </a:cubicBezTo>
                <a:cubicBezTo>
                  <a:pt x="725" y="2630"/>
                  <a:pt x="816" y="2724"/>
                  <a:pt x="907" y="2721"/>
                </a:cubicBezTo>
                <a:cubicBezTo>
                  <a:pt x="998" y="2718"/>
                  <a:pt x="1096" y="2620"/>
                  <a:pt x="1184" y="2453"/>
                </a:cubicBezTo>
                <a:cubicBezTo>
                  <a:pt x="1272" y="2286"/>
                  <a:pt x="1328" y="2131"/>
                  <a:pt x="1433" y="1722"/>
                </a:cubicBezTo>
                <a:cubicBezTo>
                  <a:pt x="1538" y="1313"/>
                  <a:pt x="1736" y="359"/>
                  <a:pt x="1815" y="0"/>
                </a:cubicBezTo>
              </a:path>
            </a:pathLst>
          </a:cu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544096" y="2888710"/>
            <a:ext cx="1325117" cy="1390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  <p:bldP spid="47" grpId="0" animBg="1"/>
      <p:bldP spid="64" grpId="0" uiExpand="1" build="p"/>
      <p:bldP spid="73" grpId="0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179512" y="0"/>
            <a:ext cx="8964488" cy="6597352"/>
            <a:chOff x="179512" y="0"/>
            <a:chExt cx="8964488" cy="6597352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79512" y="0"/>
              <a:ext cx="8964488" cy="6597352"/>
              <a:chOff x="179512" y="0"/>
              <a:chExt cx="8964488" cy="6597352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179512" y="0"/>
                <a:ext cx="8964488" cy="6597352"/>
                <a:chOff x="179512" y="0"/>
                <a:chExt cx="8964488" cy="6597352"/>
              </a:xfrm>
            </p:grpSpPr>
            <p:sp>
              <p:nvSpPr>
                <p:cNvPr id="7" name="Скругленный прямоугольник 6"/>
                <p:cNvSpPr/>
                <p:nvPr/>
              </p:nvSpPr>
              <p:spPr>
                <a:xfrm>
                  <a:off x="179512" y="188640"/>
                  <a:ext cx="8640959" cy="6408712"/>
                </a:xfrm>
                <a:prstGeom prst="roundRect">
                  <a:avLst/>
                </a:pr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7308304" y="0"/>
                  <a:ext cx="1835696" cy="17728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9" name="Группа 8"/>
                <p:cNvGrpSpPr/>
                <p:nvPr/>
              </p:nvGrpSpPr>
              <p:grpSpPr>
                <a:xfrm>
                  <a:off x="7568096" y="238582"/>
                  <a:ext cx="1341392" cy="1032129"/>
                  <a:chOff x="6012160" y="4005063"/>
                  <a:chExt cx="1341392" cy="1032129"/>
                </a:xfrm>
              </p:grpSpPr>
              <p:sp>
                <p:nvSpPr>
                  <p:cNvPr id="11" name="Овал 10"/>
                  <p:cNvSpPr/>
                  <p:nvPr/>
                </p:nvSpPr>
                <p:spPr>
                  <a:xfrm>
                    <a:off x="6012160" y="4005063"/>
                    <a:ext cx="1341392" cy="1032129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" name="Овал 11"/>
                  <p:cNvSpPr/>
                  <p:nvPr/>
                </p:nvSpPr>
                <p:spPr>
                  <a:xfrm>
                    <a:off x="6084168" y="4077072"/>
                    <a:ext cx="1152128" cy="86409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9CCFF"/>
                      </a:gs>
                      <a:gs pos="80000">
                        <a:srgbClr val="C5E4FB"/>
                      </a:gs>
                      <a:gs pos="100000">
                        <a:srgbClr val="E7F4FD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0" name="Дуга 8"/>
                <p:cNvSpPr/>
                <p:nvPr/>
              </p:nvSpPr>
              <p:spPr>
                <a:xfrm rot="5400000">
                  <a:off x="7157293" y="195636"/>
                  <a:ext cx="1705406" cy="1691417"/>
                </a:xfrm>
                <a:custGeom>
                  <a:avLst/>
                  <a:gdLst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3" fmla="*/ 1669210 w 3338419"/>
                    <a:gd name="connsiteY3" fmla="*/ 895543 h 1791085"/>
                    <a:gd name="connsiteX4" fmla="*/ 3196322 w 3338419"/>
                    <a:gd name="connsiteY4" fmla="*/ 533972 h 1791085"/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41794 w 1692380"/>
                    <a:gd name="connsiteY2" fmla="*/ 1467614 h 1547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2380" h="1547278" stroke="0" extrusionOk="0">
                      <a:moveTo>
                        <a:pt x="1527112" y="290286"/>
                      </a:moveTo>
                      <a:cubicBezTo>
                        <a:pt x="1848922" y="681513"/>
                        <a:pt x="1610273" y="1140222"/>
                        <a:pt x="957325" y="1385477"/>
                      </a:cubicBezTo>
                      <a:cubicBezTo>
                        <a:pt x="684391" y="1487994"/>
                        <a:pt x="360518" y="1544345"/>
                        <a:pt x="27387" y="1547278"/>
                      </a:cubicBezTo>
                      <a:lnTo>
                        <a:pt x="0" y="651857"/>
                      </a:lnTo>
                      <a:lnTo>
                        <a:pt x="1527112" y="290286"/>
                      </a:lnTo>
                      <a:close/>
                    </a:path>
                    <a:path w="1692380" h="1547278" fill="none">
                      <a:moveTo>
                        <a:pt x="1556141" y="0"/>
                      </a:moveTo>
                      <a:cubicBezTo>
                        <a:pt x="1877951" y="391227"/>
                        <a:pt x="1610273" y="1140222"/>
                        <a:pt x="957325" y="1385477"/>
                      </a:cubicBezTo>
                      <a:cubicBezTo>
                        <a:pt x="684391" y="1487994"/>
                        <a:pt x="374925" y="1464681"/>
                        <a:pt x="41794" y="1467614"/>
                      </a:cubicBezTo>
                    </a:path>
                  </a:pathLst>
                </a:cu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608931" y="465280"/>
                <a:ext cx="6483349" cy="11521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99CCFF"/>
                  </a:gs>
                  <a:gs pos="80000">
                    <a:srgbClr val="C5E4FB"/>
                  </a:gs>
                  <a:gs pos="100000">
                    <a:srgbClr val="E7F4FD"/>
                  </a:gs>
                </a:gsLst>
              </a:gradFill>
              <a:ln>
                <a:gradFill>
                  <a:gsLst>
                    <a:gs pos="0">
                      <a:srgbClr val="99CCFF"/>
                    </a:gs>
                    <a:gs pos="50000">
                      <a:srgbClr val="C5E4FB"/>
                    </a:gs>
                    <a:gs pos="100000">
                      <a:srgbClr val="E7F4FD"/>
                    </a:gs>
                  </a:gsLst>
                  <a:lin ang="5400000" scaled="0"/>
                </a:gra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Овал 4"/>
              <p:cNvSpPr/>
              <p:nvPr/>
            </p:nvSpPr>
            <p:spPr>
              <a:xfrm rot="20782755">
                <a:off x="6373396" y="412563"/>
                <a:ext cx="792088" cy="130753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1115616" y="687401"/>
                <a:ext cx="504056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40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Алгоритм</a:t>
                </a:r>
                <a:endParaRPr lang="ru-RU" sz="40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6" name="Овал 15"/>
            <p:cNvSpPr/>
            <p:nvPr/>
          </p:nvSpPr>
          <p:spPr>
            <a:xfrm rot="20782755">
              <a:off x="6585848" y="1485375"/>
              <a:ext cx="792088" cy="72632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 rot="20782755">
              <a:off x="6615450" y="362070"/>
              <a:ext cx="619732" cy="152833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7740352" y="140439"/>
            <a:ext cx="9187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/>
              </a:rPr>
              <a:t>!</a:t>
            </a:r>
            <a:endParaRPr lang="ru-RU" sz="7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735956" y="1793149"/>
            <a:ext cx="7580462" cy="639282"/>
            <a:chOff x="544054" y="226593"/>
            <a:chExt cx="3660464" cy="114389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Прямоугольник 31"/>
                <p:cNvSpPr/>
                <p:nvPr/>
              </p:nvSpPr>
              <p:spPr>
                <a:xfrm>
                  <a:off x="544054" y="226595"/>
                  <a:ext cx="3660464" cy="1143895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74798" tIns="41910" rIns="41910" bIns="41910" numCol="1" spcCol="1270" anchor="ctr" anchorCtr="0">
                  <a:noAutofit/>
                </a:bodyPr>
                <a:lstStyle/>
                <a:p>
                  <a:pPr lvl="0" algn="l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2000" kern="1200" dirty="0" smtClean="0"/>
                    <a:t>Решить уравнение</a:t>
                  </a:r>
                  <a:r>
                    <a:rPr lang="en-US" sz="2000" kern="12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b="0" i="1" kern="1200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000" b="0" i="1" kern="120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kern="1200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kern="1200" smtClean="0">
                          <a:latin typeface="Cambria Math"/>
                        </a:rPr>
                        <m:t>=0</m:t>
                      </m:r>
                    </m:oMath>
                  </a14:m>
                  <a:endParaRPr lang="ru-RU" sz="2000" kern="1200" dirty="0"/>
                </a:p>
              </p:txBody>
            </p:sp>
          </mc:Choice>
          <mc:Fallback xmlns="">
            <p:sp>
              <p:nvSpPr>
                <p:cNvPr id="32" name="Прямоугольник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054" y="226595"/>
                  <a:ext cx="3660464" cy="114389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Прямоугольник 30"/>
            <p:cNvSpPr/>
            <p:nvPr/>
          </p:nvSpPr>
          <p:spPr>
            <a:xfrm>
              <a:off x="544054" y="226593"/>
              <a:ext cx="3660464" cy="1143895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4" name="Группа 33"/>
          <p:cNvGrpSpPr/>
          <p:nvPr/>
        </p:nvGrpSpPr>
        <p:grpSpPr>
          <a:xfrm>
            <a:off x="735954" y="2603240"/>
            <a:ext cx="7580462" cy="639281"/>
            <a:chOff x="4548211" y="226593"/>
            <a:chExt cx="3660464" cy="11438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6" name="Прямоугольник 35"/>
            <p:cNvSpPr/>
            <p:nvPr/>
          </p:nvSpPr>
          <p:spPr>
            <a:xfrm>
              <a:off x="4548211" y="226593"/>
              <a:ext cx="3660464" cy="1143895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Прямоугольник 36"/>
                <p:cNvSpPr/>
                <p:nvPr/>
              </p:nvSpPr>
              <p:spPr>
                <a:xfrm>
                  <a:off x="4548211" y="226593"/>
                  <a:ext cx="3660464" cy="1143895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74798" tIns="41910" rIns="41910" bIns="41910" numCol="1" spcCol="1270" anchor="ctr" anchorCtr="0">
                  <a:noAutofit/>
                </a:bodyPr>
                <a:lstStyle/>
                <a:p>
                  <a:pPr lvl="0" algn="l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2000" kern="1200" dirty="0" smtClean="0"/>
                    <a:t>Отметить точки </a:t>
                  </a:r>
                  <a14:m>
                    <m:oMath xmlns:m="http://schemas.openxmlformats.org/officeDocument/2006/math">
                      <m:r>
                        <a:rPr lang="ru-RU" sz="2000" i="1" kern="1200" dirty="0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ru-RU" sz="2000" i="1" kern="1200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kern="1200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kern="1200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kern="1200" dirty="0" smtClean="0">
                          <a:latin typeface="Cambria Math"/>
                        </a:rPr>
                        <m:t>;0</m:t>
                      </m:r>
                      <m:r>
                        <a:rPr lang="ru-RU" sz="2000" i="1" kern="1200" dirty="0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000" kern="1200" dirty="0" smtClean="0"/>
                    <a:t> </a:t>
                  </a:r>
                  <a:r>
                    <a:rPr lang="ru-RU" sz="2000" kern="1200" dirty="0" smtClean="0"/>
                    <a:t>и </a:t>
                  </a:r>
                  <a14:m>
                    <m:oMath xmlns:m="http://schemas.openxmlformats.org/officeDocument/2006/math">
                      <m:r>
                        <a:rPr lang="ru-RU" sz="2000" i="1" kern="1200" dirty="0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ru-RU" sz="2000" i="1" kern="1200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kern="1200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kern="1200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kern="1200" dirty="0" smtClean="0">
                          <a:latin typeface="Cambria Math"/>
                        </a:rPr>
                        <m:t>;0</m:t>
                      </m:r>
                      <m:r>
                        <a:rPr lang="ru-RU" sz="2000" i="1" kern="1200" dirty="0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ru-RU" sz="2000" kern="1200" dirty="0" smtClean="0"/>
                    <a:t>, где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2000" i="1" kern="1200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kern="1200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kern="1200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ru-RU" sz="2000" kern="1200" dirty="0" smtClean="0"/>
                    <a:t> и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2000" i="1" kern="1200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kern="1200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2000" b="0" i="1" kern="1200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000" b="0" i="1" kern="1200" dirty="0" smtClean="0">
                          <a:latin typeface="Cambria Math"/>
                        </a:rPr>
                        <m:t>−</m:t>
                      </m:r>
                    </m:oMath>
                  </a14:m>
                  <a:r>
                    <a:rPr lang="ru-RU" sz="2000" kern="1200" dirty="0" smtClean="0"/>
                    <a:t> найденные корни</a:t>
                  </a:r>
                  <a:endParaRPr lang="ru-RU" sz="2000" kern="1200" dirty="0"/>
                </a:p>
              </p:txBody>
            </p:sp>
          </mc:Choice>
          <mc:Fallback xmlns="">
            <p:sp>
              <p:nvSpPr>
                <p:cNvPr id="37" name="Прямоугольник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8211" y="226593"/>
                  <a:ext cx="3660464" cy="114389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7339" b="-1467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Группа 38"/>
          <p:cNvGrpSpPr/>
          <p:nvPr/>
        </p:nvGrpSpPr>
        <p:grpSpPr>
          <a:xfrm>
            <a:off x="735956" y="3413330"/>
            <a:ext cx="7580462" cy="639281"/>
            <a:chOff x="544054" y="1666630"/>
            <a:chExt cx="3660464" cy="11438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1" name="Прямоугольник 40"/>
            <p:cNvSpPr/>
            <p:nvPr/>
          </p:nvSpPr>
          <p:spPr>
            <a:xfrm>
              <a:off x="544054" y="1666630"/>
              <a:ext cx="3660464" cy="1143895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Прямоугольник 41"/>
                <p:cNvSpPr/>
                <p:nvPr/>
              </p:nvSpPr>
              <p:spPr>
                <a:xfrm>
                  <a:off x="544054" y="1666630"/>
                  <a:ext cx="3660464" cy="1143895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74798" tIns="41910" rIns="41910" bIns="41910" numCol="1" spcCol="1270" anchor="ctr" anchorCtr="0">
                  <a:noAutofit/>
                </a:bodyPr>
                <a:lstStyle/>
                <a:p>
                  <a:pPr lvl="0" algn="l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2000" kern="1200" dirty="0" smtClean="0"/>
                    <a:t>Найти абсциссу вершины параболы – середина отрезка, заключенного между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2000" i="1" kern="1200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kern="1200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kern="1200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ru-RU" sz="2000" kern="1200" dirty="0" smtClean="0"/>
                    <a:t> и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2000" i="1" kern="1200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kern="1200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2000" b="0" i="1" kern="1200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ru-RU" sz="2000" kern="1200" dirty="0"/>
                </a:p>
              </p:txBody>
            </p:sp>
          </mc:Choice>
          <mc:Fallback xmlns="">
            <p:sp>
              <p:nvSpPr>
                <p:cNvPr id="42" name="Прямоугольник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054" y="1666630"/>
                  <a:ext cx="3660464" cy="114389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6364" b="-1454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Группа 43"/>
          <p:cNvGrpSpPr/>
          <p:nvPr/>
        </p:nvGrpSpPr>
        <p:grpSpPr>
          <a:xfrm>
            <a:off x="735954" y="4223420"/>
            <a:ext cx="7580462" cy="639281"/>
            <a:chOff x="4548211" y="1666630"/>
            <a:chExt cx="3660464" cy="11438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6" name="Прямоугольник 45"/>
            <p:cNvSpPr/>
            <p:nvPr/>
          </p:nvSpPr>
          <p:spPr>
            <a:xfrm>
              <a:off x="4548211" y="1666630"/>
              <a:ext cx="3660464" cy="1143895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Прямоугольник 46"/>
                <p:cNvSpPr/>
                <p:nvPr/>
              </p:nvSpPr>
              <p:spPr>
                <a:xfrm>
                  <a:off x="4548211" y="1666630"/>
                  <a:ext cx="3660464" cy="1143895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74798" tIns="41910" rIns="41910" bIns="41910" numCol="1" spcCol="1270" anchor="ctr" anchorCtr="0">
                  <a:noAutofit/>
                </a:bodyPr>
                <a:lstStyle/>
                <a:p>
                  <a:pPr lvl="0" algn="l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2000" kern="1200" dirty="0" smtClean="0"/>
                    <a:t>Найти ординату вершины параболы </a:t>
                  </a:r>
                  <a14:m>
                    <m:oMath xmlns:m="http://schemas.openxmlformats.org/officeDocument/2006/math">
                      <m:r>
                        <a:rPr lang="en-US" sz="2000" b="0" i="1" kern="1200" smtClean="0">
                          <a:latin typeface="Cambria Math"/>
                        </a:rPr>
                        <m:t>𝑦</m:t>
                      </m:r>
                      <m:r>
                        <a:rPr lang="en-US" sz="2000" b="0" i="1" kern="1200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kern="120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kern="120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kern="1200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kern="1200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ru-RU" sz="2000" kern="1200" dirty="0" smtClean="0"/>
                    <a:t>:  подставить найденную абсциссу в уравнение функции.</a:t>
                  </a:r>
                  <a:endParaRPr lang="ru-RU" sz="2000" kern="1200" dirty="0"/>
                </a:p>
              </p:txBody>
            </p:sp>
          </mc:Choice>
          <mc:Fallback xmlns="">
            <p:sp>
              <p:nvSpPr>
                <p:cNvPr id="47" name="Прямоугольник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8211" y="1666630"/>
                  <a:ext cx="3660464" cy="114389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6364" b="-1454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Группа 48"/>
          <p:cNvGrpSpPr/>
          <p:nvPr/>
        </p:nvGrpSpPr>
        <p:grpSpPr>
          <a:xfrm>
            <a:off x="735954" y="5132025"/>
            <a:ext cx="7580462" cy="1321311"/>
            <a:chOff x="4548211" y="3106667"/>
            <a:chExt cx="3660464" cy="11438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1" name="Прямоугольник 50"/>
            <p:cNvSpPr/>
            <p:nvPr/>
          </p:nvSpPr>
          <p:spPr>
            <a:xfrm>
              <a:off x="4548211" y="3106667"/>
              <a:ext cx="3660464" cy="1143895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Прямоугольник 51"/>
            <p:cNvSpPr/>
            <p:nvPr/>
          </p:nvSpPr>
          <p:spPr>
            <a:xfrm>
              <a:off x="4548211" y="3106667"/>
              <a:ext cx="3660464" cy="11438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4798" tIns="41910" rIns="41910" bIns="4191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Через полученные 3 точки провести параболу (если трех точек недостаточно – вычислить значение функции в «удобной» точке, отметить на координатной плоскости  точку с найденными координатами и ей симметричную относительно оси параболы</a:t>
              </a:r>
              <a:endParaRPr lang="ru-RU" sz="2000" kern="1200" dirty="0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420102" y="1628800"/>
            <a:ext cx="983545" cy="671245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Прямоугольник 34"/>
          <p:cNvSpPr/>
          <p:nvPr/>
        </p:nvSpPr>
        <p:spPr>
          <a:xfrm>
            <a:off x="420102" y="2438891"/>
            <a:ext cx="983545" cy="671245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Прямоугольник 39"/>
          <p:cNvSpPr/>
          <p:nvPr/>
        </p:nvSpPr>
        <p:spPr>
          <a:xfrm>
            <a:off x="420102" y="3248981"/>
            <a:ext cx="983545" cy="671245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Прямоугольник 44"/>
          <p:cNvSpPr/>
          <p:nvPr/>
        </p:nvSpPr>
        <p:spPr>
          <a:xfrm>
            <a:off x="420102" y="4059071"/>
            <a:ext cx="983545" cy="671245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Прямоугольник 49"/>
          <p:cNvSpPr/>
          <p:nvPr/>
        </p:nvSpPr>
        <p:spPr>
          <a:xfrm>
            <a:off x="420102" y="4869160"/>
            <a:ext cx="983545" cy="138737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053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179512" y="0"/>
            <a:ext cx="8964488" cy="6597352"/>
            <a:chOff x="179512" y="0"/>
            <a:chExt cx="8964488" cy="6597352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79512" y="0"/>
              <a:ext cx="8964488" cy="6597352"/>
              <a:chOff x="179512" y="0"/>
              <a:chExt cx="8964488" cy="6597352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179512" y="0"/>
                <a:ext cx="8964488" cy="6597352"/>
                <a:chOff x="179512" y="0"/>
                <a:chExt cx="8964488" cy="6597352"/>
              </a:xfrm>
            </p:grpSpPr>
            <p:sp>
              <p:nvSpPr>
                <p:cNvPr id="7" name="Скругленный прямоугольник 6"/>
                <p:cNvSpPr/>
                <p:nvPr/>
              </p:nvSpPr>
              <p:spPr>
                <a:xfrm>
                  <a:off x="179512" y="188640"/>
                  <a:ext cx="8640959" cy="6408712"/>
                </a:xfrm>
                <a:prstGeom prst="roundRect">
                  <a:avLst/>
                </a:pr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7308304" y="0"/>
                  <a:ext cx="1835696" cy="17728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9" name="Группа 8"/>
                <p:cNvGrpSpPr/>
                <p:nvPr/>
              </p:nvGrpSpPr>
              <p:grpSpPr>
                <a:xfrm>
                  <a:off x="7568096" y="188640"/>
                  <a:ext cx="1341392" cy="1323439"/>
                  <a:chOff x="6012160" y="3955121"/>
                  <a:chExt cx="1341392" cy="1323439"/>
                </a:xfrm>
              </p:grpSpPr>
              <p:sp>
                <p:nvSpPr>
                  <p:cNvPr id="11" name="Овал 10"/>
                  <p:cNvSpPr/>
                  <p:nvPr/>
                </p:nvSpPr>
                <p:spPr>
                  <a:xfrm>
                    <a:off x="6012160" y="4005063"/>
                    <a:ext cx="1341392" cy="1032129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" name="Овал 11"/>
                  <p:cNvSpPr/>
                  <p:nvPr/>
                </p:nvSpPr>
                <p:spPr>
                  <a:xfrm>
                    <a:off x="6084168" y="4077072"/>
                    <a:ext cx="1152128" cy="86409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9CCFF"/>
                      </a:gs>
                      <a:gs pos="80000">
                        <a:srgbClr val="C5E4FB"/>
                      </a:gs>
                      <a:gs pos="100000">
                        <a:srgbClr val="E7F4FD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" name="Прямоугольник 12"/>
                  <p:cNvSpPr/>
                  <p:nvPr/>
                </p:nvSpPr>
                <p:spPr>
                  <a:xfrm>
                    <a:off x="6200846" y="3955121"/>
                    <a:ext cx="918772" cy="1323439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  <a:scene3d>
                      <a:camera prst="orthographicFront"/>
                      <a:lightRig rig="flat" dir="tl">
                        <a:rot lat="0" lon="0" rev="6600000"/>
                      </a:lightRig>
                    </a:scene3d>
                    <a:sp3d extrusionH="25400" contourW="8890">
                      <a:bevelT w="38100" h="31750"/>
                      <a:contourClr>
                        <a:schemeClr val="accent2">
                          <a:shade val="75000"/>
                        </a:schemeClr>
                      </a:contourClr>
                    </a:sp3d>
                  </a:bodyPr>
                  <a:lstStyle/>
                  <a:p>
                    <a:pPr algn="ctr"/>
                    <a:r>
                      <a:rPr lang="ru-RU" sz="8000" b="1" dirty="0" smtClean="0">
                        <a:ln w="11430">
                          <a:solidFill>
                            <a:schemeClr val="tx1"/>
                          </a:solidFill>
                        </a:ln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sym typeface="Wingdings 2"/>
                      </a:rPr>
                      <a:t></a:t>
                    </a:r>
                    <a:endParaRPr lang="ru-RU" sz="8000" b="1" dirty="0">
                      <a:ln w="11430">
                        <a:solidFill>
                          <a:schemeClr val="tx1"/>
                        </a:solidFill>
                      </a:ln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0" name="Дуга 8"/>
                <p:cNvSpPr/>
                <p:nvPr/>
              </p:nvSpPr>
              <p:spPr>
                <a:xfrm rot="5400000">
                  <a:off x="7157293" y="195636"/>
                  <a:ext cx="1705406" cy="1691417"/>
                </a:xfrm>
                <a:custGeom>
                  <a:avLst/>
                  <a:gdLst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3" fmla="*/ 1669210 w 3338419"/>
                    <a:gd name="connsiteY3" fmla="*/ 895543 h 1791085"/>
                    <a:gd name="connsiteX4" fmla="*/ 3196322 w 3338419"/>
                    <a:gd name="connsiteY4" fmla="*/ 533972 h 1791085"/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41794 w 1692380"/>
                    <a:gd name="connsiteY2" fmla="*/ 1467614 h 1547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2380" h="1547278" stroke="0" extrusionOk="0">
                      <a:moveTo>
                        <a:pt x="1527112" y="290286"/>
                      </a:moveTo>
                      <a:cubicBezTo>
                        <a:pt x="1848922" y="681513"/>
                        <a:pt x="1610273" y="1140222"/>
                        <a:pt x="957325" y="1385477"/>
                      </a:cubicBezTo>
                      <a:cubicBezTo>
                        <a:pt x="684391" y="1487994"/>
                        <a:pt x="360518" y="1544345"/>
                        <a:pt x="27387" y="1547278"/>
                      </a:cubicBezTo>
                      <a:lnTo>
                        <a:pt x="0" y="651857"/>
                      </a:lnTo>
                      <a:lnTo>
                        <a:pt x="1527112" y="290286"/>
                      </a:lnTo>
                      <a:close/>
                    </a:path>
                    <a:path w="1692380" h="1547278" fill="none">
                      <a:moveTo>
                        <a:pt x="1556141" y="0"/>
                      </a:moveTo>
                      <a:cubicBezTo>
                        <a:pt x="1877951" y="391227"/>
                        <a:pt x="1610273" y="1140222"/>
                        <a:pt x="957325" y="1385477"/>
                      </a:cubicBezTo>
                      <a:cubicBezTo>
                        <a:pt x="684391" y="1487994"/>
                        <a:pt x="374925" y="1464681"/>
                        <a:pt x="41794" y="1467614"/>
                      </a:cubicBezTo>
                    </a:path>
                  </a:pathLst>
                </a:cu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561466" y="482493"/>
                <a:ext cx="6483349" cy="11521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99CCFF"/>
                  </a:gs>
                  <a:gs pos="80000">
                    <a:srgbClr val="C5E4FB"/>
                  </a:gs>
                  <a:gs pos="100000">
                    <a:srgbClr val="E7F4FD"/>
                  </a:gs>
                </a:gsLst>
              </a:gradFill>
              <a:ln>
                <a:gradFill>
                  <a:gsLst>
                    <a:gs pos="0">
                      <a:srgbClr val="99CCFF"/>
                    </a:gs>
                    <a:gs pos="50000">
                      <a:srgbClr val="C5E4FB"/>
                    </a:gs>
                    <a:gs pos="100000">
                      <a:srgbClr val="E7F4FD"/>
                    </a:gs>
                  </a:gsLst>
                  <a:lin ang="5400000" scaled="0"/>
                </a:gra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Овал 4"/>
              <p:cNvSpPr/>
              <p:nvPr/>
            </p:nvSpPr>
            <p:spPr>
              <a:xfrm rot="20782755">
                <a:off x="6373396" y="412563"/>
                <a:ext cx="792088" cy="130753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1115616" y="694437"/>
                <a:ext cx="5038516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40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Понимаем</a:t>
                </a:r>
                <a:endParaRPr lang="ru-RU" sz="40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6" name="Овал 15"/>
            <p:cNvSpPr/>
            <p:nvPr/>
          </p:nvSpPr>
          <p:spPr>
            <a:xfrm rot="20782755">
              <a:off x="6585848" y="1485375"/>
              <a:ext cx="792088" cy="72632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 rot="20782755">
              <a:off x="6615450" y="362070"/>
              <a:ext cx="619732" cy="152833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23528" y="1787332"/>
            <a:ext cx="83966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2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 функции, графики которых удобно строить новым способом</a:t>
            </a:r>
            <a:r>
              <a:rPr lang="ru-RU" sz="3200" b="1" cap="none" spc="0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Прямоугольник 106"/>
              <p:cNvSpPr/>
              <p:nvPr/>
            </p:nvSpPr>
            <p:spPr>
              <a:xfrm>
                <a:off x="437896" y="4226604"/>
                <a:ext cx="3704202" cy="53296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ru-RU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) </m:t>
                      </m:r>
                      <m:r>
                        <a:rPr lang="en-US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8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𝟕</m:t>
                          </m:r>
                          <m:r>
                            <a:rPr lang="en-US" sz="28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ru-RU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107" name="Прямоугольник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96" y="4226604"/>
                <a:ext cx="3704202" cy="532966"/>
              </a:xfrm>
              <a:prstGeom prst="rect">
                <a:avLst/>
              </a:prstGeom>
              <a:blipFill rotWithShape="1">
                <a:blip r:embed="rId3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Прямоугольник 107"/>
              <p:cNvSpPr/>
              <p:nvPr/>
            </p:nvSpPr>
            <p:spPr>
              <a:xfrm>
                <a:off x="4973156" y="5301208"/>
                <a:ext cx="3704202" cy="53296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𝟔</m:t>
                      </m:r>
                      <m:r>
                        <a:rPr lang="ru-RU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) </m:t>
                      </m:r>
                      <m:r>
                        <a:rPr lang="en-US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8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  <m:r>
                            <a:rPr lang="en-US" sz="28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ru-RU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ru-RU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108" name="Прямоугольник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156" y="5301208"/>
                <a:ext cx="3704202" cy="532966"/>
              </a:xfrm>
              <a:prstGeom prst="rect">
                <a:avLst/>
              </a:prstGeom>
              <a:blipFill rotWithShape="1"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Прямоугольник 108"/>
              <p:cNvSpPr/>
              <p:nvPr/>
            </p:nvSpPr>
            <p:spPr>
              <a:xfrm>
                <a:off x="437896" y="3142254"/>
                <a:ext cx="3704202" cy="53296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ru-RU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) </m:t>
                      </m:r>
                      <m:r>
                        <a:rPr lang="en-US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8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ru-RU" sz="28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ru-RU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ru-RU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28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109" name="Прямоугольник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96" y="3142254"/>
                <a:ext cx="3704202" cy="532966"/>
              </a:xfrm>
              <a:prstGeom prst="rect">
                <a:avLst/>
              </a:prstGeom>
              <a:blipFill rotWithShape="1">
                <a:blip r:embed="rId5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Прямоугольник 109"/>
              <p:cNvSpPr/>
              <p:nvPr/>
            </p:nvSpPr>
            <p:spPr>
              <a:xfrm>
                <a:off x="4973156" y="4216858"/>
                <a:ext cx="3704202" cy="53296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𝟓</m:t>
                      </m:r>
                      <m:r>
                        <a:rPr lang="ru-RU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) </m:t>
                      </m:r>
                      <m:r>
                        <a:rPr lang="en-US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8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ru-RU" sz="28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  <m:r>
                            <a:rPr lang="en-US" sz="28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110" name="Прямоугольник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156" y="4216858"/>
                <a:ext cx="3704202" cy="532966"/>
              </a:xfrm>
              <a:prstGeom prst="rect">
                <a:avLst/>
              </a:prstGeom>
              <a:blipFill rotWithShape="1">
                <a:blip r:embed="rId6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Прямоугольник 110"/>
              <p:cNvSpPr/>
              <p:nvPr/>
            </p:nvSpPr>
            <p:spPr>
              <a:xfrm>
                <a:off x="4973156" y="3142254"/>
                <a:ext cx="4207356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  <m:r>
                        <a:rPr lang="ru-RU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) </m:t>
                      </m:r>
                      <m:r>
                        <a:rPr lang="en-US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ru-RU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𝟔</m:t>
                      </m:r>
                      <m:d>
                        <m:dPr>
                          <m:ctrlPr>
                            <a:rPr lang="ru-RU" sz="28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ru-RU" sz="28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ru-RU" sz="28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ru-RU" sz="28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111" name="Прямоугольник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156" y="3142254"/>
                <a:ext cx="4207356" cy="523220"/>
              </a:xfrm>
              <a:prstGeom prst="rect">
                <a:avLst/>
              </a:prstGeom>
              <a:blipFill rotWithShape="1">
                <a:blip r:embed="rId7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Прямоугольник 111"/>
              <p:cNvSpPr/>
              <p:nvPr/>
            </p:nvSpPr>
            <p:spPr>
              <a:xfrm>
                <a:off x="437896" y="5310954"/>
                <a:ext cx="4350128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r>
                        <a:rPr lang="ru-RU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) </m:t>
                      </m:r>
                      <m:r>
                        <a:rPr lang="en-US" sz="2800" b="1" i="1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  <m:r>
                        <a:rPr lang="en-US" sz="2800" b="1" i="1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=−</m:t>
                      </m:r>
                      <m:r>
                        <a:rPr lang="ru-RU" sz="28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d>
                        <m:dPr>
                          <m:ctrlPr>
                            <a:rPr lang="ru-RU" sz="28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ru-RU" sz="28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ru-RU" sz="28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ru-RU" sz="2800" b="1" i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112" name="Прямоугольник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96" y="5310954"/>
                <a:ext cx="4350128" cy="523220"/>
              </a:xfrm>
              <a:prstGeom prst="rect">
                <a:avLst/>
              </a:prstGeom>
              <a:blipFill rotWithShape="1">
                <a:blip r:embed="rId8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323528" y="3068960"/>
            <a:ext cx="4176463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5004049" y="5329409"/>
            <a:ext cx="3600399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Прямоугольник 25"/>
              <p:cNvSpPr/>
              <p:nvPr/>
            </p:nvSpPr>
            <p:spPr>
              <a:xfrm>
                <a:off x="437896" y="3162517"/>
                <a:ext cx="3704202" cy="53296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:r>
                  <a:rPr lang="ru-RU" sz="28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1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  <m:r>
                          <a:rPr lang="en-US" sz="28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8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ru-RU" sz="28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28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ru-RU" sz="28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ru-RU" sz="28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𝟕</m:t>
                    </m:r>
                  </m:oMath>
                </a14:m>
                <a:endParaRPr lang="ru-RU" sz="28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96" y="3162517"/>
                <a:ext cx="3704202" cy="532966"/>
              </a:xfrm>
              <a:prstGeom prst="rect">
                <a:avLst/>
              </a:prstGeom>
              <a:blipFill rotWithShape="1">
                <a:blip r:embed="rId9"/>
                <a:stretch>
                  <a:fillRect l="-4448" t="-11494" b="-448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Прямоугольник 26"/>
              <p:cNvSpPr/>
              <p:nvPr/>
            </p:nvSpPr>
            <p:spPr>
              <a:xfrm>
                <a:off x="4952147" y="5301208"/>
                <a:ext cx="3704202" cy="53296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:r>
                  <a:rPr lang="ru-RU" sz="28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6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ru-RU" sz="28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ru-RU" sz="28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ru-RU" sz="28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ru-RU" sz="28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8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ru-RU" sz="28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</m:oMath>
                </a14:m>
                <a:endParaRPr lang="ru-RU" sz="28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147" y="5301208"/>
                <a:ext cx="3704202" cy="532966"/>
              </a:xfrm>
              <a:prstGeom prst="rect">
                <a:avLst/>
              </a:prstGeom>
              <a:blipFill rotWithShape="1">
                <a:blip r:embed="rId10"/>
                <a:stretch>
                  <a:fillRect l="-4441" t="-11494" b="-436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50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 41"/>
          <p:cNvGrpSpPr/>
          <p:nvPr/>
        </p:nvGrpSpPr>
        <p:grpSpPr>
          <a:xfrm>
            <a:off x="4079550" y="214290"/>
            <a:ext cx="4909812" cy="4908551"/>
            <a:chOff x="3786182" y="785794"/>
            <a:chExt cx="4909812" cy="4908551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3786182" y="928670"/>
              <a:ext cx="4765675" cy="4765675"/>
              <a:chOff x="4306901" y="981745"/>
              <a:chExt cx="4765675" cy="4765675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4357686" y="981745"/>
                <a:ext cx="4645057" cy="4765675"/>
                <a:chOff x="4214810" y="981745"/>
                <a:chExt cx="4645057" cy="4765675"/>
              </a:xfrm>
            </p:grpSpPr>
            <p:sp>
              <p:nvSpPr>
                <p:cNvPr id="2" name="Freeform 69"/>
                <p:cNvSpPr>
                  <a:spLocks/>
                </p:cNvSpPr>
                <p:nvPr/>
              </p:nvSpPr>
              <p:spPr bwMode="auto">
                <a:xfrm>
                  <a:off x="5541514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" name="Freeform 69"/>
                <p:cNvSpPr>
                  <a:spLocks/>
                </p:cNvSpPr>
                <p:nvPr/>
              </p:nvSpPr>
              <p:spPr bwMode="auto">
                <a:xfrm>
                  <a:off x="5873190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" name="Freeform 69"/>
                <p:cNvSpPr>
                  <a:spLocks/>
                </p:cNvSpPr>
                <p:nvPr/>
              </p:nvSpPr>
              <p:spPr bwMode="auto">
                <a:xfrm>
                  <a:off x="6204866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" name="Freeform 69"/>
                <p:cNvSpPr>
                  <a:spLocks/>
                </p:cNvSpPr>
                <p:nvPr/>
              </p:nvSpPr>
              <p:spPr bwMode="auto">
                <a:xfrm>
                  <a:off x="6536542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" name="Freeform 69"/>
                <p:cNvSpPr>
                  <a:spLocks/>
                </p:cNvSpPr>
                <p:nvPr/>
              </p:nvSpPr>
              <p:spPr bwMode="auto">
                <a:xfrm>
                  <a:off x="6868218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" name="Freeform 69"/>
                <p:cNvSpPr>
                  <a:spLocks/>
                </p:cNvSpPr>
                <p:nvPr/>
              </p:nvSpPr>
              <p:spPr bwMode="auto">
                <a:xfrm>
                  <a:off x="7199894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" name="Freeform 69"/>
                <p:cNvSpPr>
                  <a:spLocks/>
                </p:cNvSpPr>
                <p:nvPr/>
              </p:nvSpPr>
              <p:spPr bwMode="auto">
                <a:xfrm>
                  <a:off x="7531570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" name="Freeform 69"/>
                <p:cNvSpPr>
                  <a:spLocks/>
                </p:cNvSpPr>
                <p:nvPr/>
              </p:nvSpPr>
              <p:spPr bwMode="auto">
                <a:xfrm>
                  <a:off x="7863246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" name="Freeform 69"/>
                <p:cNvSpPr>
                  <a:spLocks/>
                </p:cNvSpPr>
                <p:nvPr/>
              </p:nvSpPr>
              <p:spPr bwMode="auto">
                <a:xfrm>
                  <a:off x="8194922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" name="Freeform 69"/>
                <p:cNvSpPr>
                  <a:spLocks/>
                </p:cNvSpPr>
                <p:nvPr/>
              </p:nvSpPr>
              <p:spPr bwMode="auto">
                <a:xfrm>
                  <a:off x="8526598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" name="Freeform 69"/>
                <p:cNvSpPr>
                  <a:spLocks/>
                </p:cNvSpPr>
                <p:nvPr/>
              </p:nvSpPr>
              <p:spPr bwMode="auto">
                <a:xfrm>
                  <a:off x="8858280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" name="Freeform 69"/>
                <p:cNvSpPr>
                  <a:spLocks/>
                </p:cNvSpPr>
                <p:nvPr/>
              </p:nvSpPr>
              <p:spPr bwMode="auto">
                <a:xfrm>
                  <a:off x="5209838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" name="Freeform 69"/>
                <p:cNvSpPr>
                  <a:spLocks/>
                </p:cNvSpPr>
                <p:nvPr/>
              </p:nvSpPr>
              <p:spPr bwMode="auto">
                <a:xfrm>
                  <a:off x="4878162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" name="Freeform 69"/>
                <p:cNvSpPr>
                  <a:spLocks/>
                </p:cNvSpPr>
                <p:nvPr/>
              </p:nvSpPr>
              <p:spPr bwMode="auto">
                <a:xfrm>
                  <a:off x="4546486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" name="Freeform 69"/>
                <p:cNvSpPr>
                  <a:spLocks/>
                </p:cNvSpPr>
                <p:nvPr/>
              </p:nvSpPr>
              <p:spPr bwMode="auto">
                <a:xfrm>
                  <a:off x="4214810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" name="Группа 17"/>
              <p:cNvGrpSpPr/>
              <p:nvPr/>
            </p:nvGrpSpPr>
            <p:grpSpPr>
              <a:xfrm rot="5400000">
                <a:off x="4533051" y="968304"/>
                <a:ext cx="4313375" cy="4765675"/>
                <a:chOff x="4214810" y="981745"/>
                <a:chExt cx="4313375" cy="4765675"/>
              </a:xfrm>
            </p:grpSpPr>
            <p:sp>
              <p:nvSpPr>
                <p:cNvPr id="19" name="Freeform 69"/>
                <p:cNvSpPr>
                  <a:spLocks/>
                </p:cNvSpPr>
                <p:nvPr/>
              </p:nvSpPr>
              <p:spPr bwMode="auto">
                <a:xfrm>
                  <a:off x="5541514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Freeform 69"/>
                <p:cNvSpPr>
                  <a:spLocks/>
                </p:cNvSpPr>
                <p:nvPr/>
              </p:nvSpPr>
              <p:spPr bwMode="auto">
                <a:xfrm>
                  <a:off x="5873190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Freeform 69"/>
                <p:cNvSpPr>
                  <a:spLocks/>
                </p:cNvSpPr>
                <p:nvPr/>
              </p:nvSpPr>
              <p:spPr bwMode="auto">
                <a:xfrm>
                  <a:off x="6204866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" name="Freeform 69"/>
                <p:cNvSpPr>
                  <a:spLocks/>
                </p:cNvSpPr>
                <p:nvPr/>
              </p:nvSpPr>
              <p:spPr bwMode="auto">
                <a:xfrm>
                  <a:off x="6536542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" name="Freeform 69"/>
                <p:cNvSpPr>
                  <a:spLocks/>
                </p:cNvSpPr>
                <p:nvPr/>
              </p:nvSpPr>
              <p:spPr bwMode="auto">
                <a:xfrm>
                  <a:off x="6868218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" name="Freeform 69"/>
                <p:cNvSpPr>
                  <a:spLocks/>
                </p:cNvSpPr>
                <p:nvPr/>
              </p:nvSpPr>
              <p:spPr bwMode="auto">
                <a:xfrm>
                  <a:off x="7199894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" name="Freeform 69"/>
                <p:cNvSpPr>
                  <a:spLocks/>
                </p:cNvSpPr>
                <p:nvPr/>
              </p:nvSpPr>
              <p:spPr bwMode="auto">
                <a:xfrm>
                  <a:off x="7531570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" name="Freeform 69"/>
                <p:cNvSpPr>
                  <a:spLocks/>
                </p:cNvSpPr>
                <p:nvPr/>
              </p:nvSpPr>
              <p:spPr bwMode="auto">
                <a:xfrm>
                  <a:off x="7863246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" name="Freeform 69"/>
                <p:cNvSpPr>
                  <a:spLocks/>
                </p:cNvSpPr>
                <p:nvPr/>
              </p:nvSpPr>
              <p:spPr bwMode="auto">
                <a:xfrm>
                  <a:off x="8194922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" name="Freeform 69"/>
                <p:cNvSpPr>
                  <a:spLocks/>
                </p:cNvSpPr>
                <p:nvPr/>
              </p:nvSpPr>
              <p:spPr bwMode="auto">
                <a:xfrm>
                  <a:off x="8526598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" name="Freeform 69"/>
                <p:cNvSpPr>
                  <a:spLocks/>
                </p:cNvSpPr>
                <p:nvPr/>
              </p:nvSpPr>
              <p:spPr bwMode="auto">
                <a:xfrm>
                  <a:off x="5209838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" name="Freeform 69"/>
                <p:cNvSpPr>
                  <a:spLocks/>
                </p:cNvSpPr>
                <p:nvPr/>
              </p:nvSpPr>
              <p:spPr bwMode="auto">
                <a:xfrm>
                  <a:off x="4878162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" name="Freeform 69"/>
                <p:cNvSpPr>
                  <a:spLocks/>
                </p:cNvSpPr>
                <p:nvPr/>
              </p:nvSpPr>
              <p:spPr bwMode="auto">
                <a:xfrm>
                  <a:off x="4546486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" name="Freeform 69"/>
                <p:cNvSpPr>
                  <a:spLocks/>
                </p:cNvSpPr>
                <p:nvPr/>
              </p:nvSpPr>
              <p:spPr bwMode="auto">
                <a:xfrm>
                  <a:off x="4214810" y="981745"/>
                  <a:ext cx="1587" cy="4765675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4765675 h 300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5" name="Text Box 76"/>
            <p:cNvSpPr txBox="1">
              <a:spLocks noChangeArrowheads="1"/>
            </p:cNvSpPr>
            <p:nvPr/>
          </p:nvSpPr>
          <p:spPr bwMode="auto">
            <a:xfrm>
              <a:off x="8383088" y="3672402"/>
              <a:ext cx="31290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 err="1"/>
                <a:t>х</a:t>
              </a:r>
              <a:endParaRPr lang="ru-RU" sz="2000" dirty="0"/>
            </a:p>
          </p:txBody>
        </p:sp>
        <p:sp>
          <p:nvSpPr>
            <p:cNvPr id="36" name="Text Box 77"/>
            <p:cNvSpPr txBox="1">
              <a:spLocks noChangeArrowheads="1"/>
            </p:cNvSpPr>
            <p:nvPr/>
          </p:nvSpPr>
          <p:spPr bwMode="auto">
            <a:xfrm>
              <a:off x="5862631" y="785794"/>
              <a:ext cx="31290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/>
                <a:t>у</a:t>
              </a:r>
            </a:p>
          </p:txBody>
        </p:sp>
        <p:sp>
          <p:nvSpPr>
            <p:cNvPr id="37" name="Line 79"/>
            <p:cNvSpPr>
              <a:spLocks noChangeShapeType="1"/>
            </p:cNvSpPr>
            <p:nvPr/>
          </p:nvSpPr>
          <p:spPr bwMode="auto">
            <a:xfrm flipH="1" flipV="1">
              <a:off x="6164256" y="976168"/>
              <a:ext cx="0" cy="4679950"/>
            </a:xfrm>
            <a:prstGeom prst="line">
              <a:avLst/>
            </a:prstGeom>
            <a:ln>
              <a:headEnd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Text Box 102"/>
            <p:cNvSpPr txBox="1">
              <a:spLocks noChangeArrowheads="1"/>
            </p:cNvSpPr>
            <p:nvPr/>
          </p:nvSpPr>
          <p:spPr bwMode="auto">
            <a:xfrm>
              <a:off x="6335728" y="3751254"/>
              <a:ext cx="37941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/>
                <a:t>1</a:t>
              </a:r>
              <a:endParaRPr lang="ru-RU" sz="2000" dirty="0"/>
            </a:p>
          </p:txBody>
        </p:sp>
        <p:sp>
          <p:nvSpPr>
            <p:cNvPr id="40" name="Text Box 103"/>
            <p:cNvSpPr txBox="1">
              <a:spLocks noChangeArrowheads="1"/>
            </p:cNvSpPr>
            <p:nvPr/>
          </p:nvSpPr>
          <p:spPr bwMode="auto">
            <a:xfrm>
              <a:off x="5857884" y="3751254"/>
              <a:ext cx="37941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/>
                <a:t>0</a:t>
              </a:r>
              <a:endParaRPr lang="ru-RU" sz="2000" dirty="0"/>
            </a:p>
          </p:txBody>
        </p:sp>
        <p:sp>
          <p:nvSpPr>
            <p:cNvPr id="41" name="Line 79"/>
            <p:cNvSpPr>
              <a:spLocks noChangeShapeType="1"/>
            </p:cNvSpPr>
            <p:nvPr/>
          </p:nvSpPr>
          <p:spPr bwMode="auto">
            <a:xfrm rot="5400000" flipH="1" flipV="1">
              <a:off x="6197595" y="1456399"/>
              <a:ext cx="0" cy="4679950"/>
            </a:xfrm>
            <a:prstGeom prst="line">
              <a:avLst/>
            </a:prstGeom>
            <a:ln>
              <a:headEnd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43" name="AutoShape 93"/>
          <p:cNvSpPr>
            <a:spLocks noChangeArrowheads="1"/>
          </p:cNvSpPr>
          <p:nvPr/>
        </p:nvSpPr>
        <p:spPr bwMode="auto">
          <a:xfrm>
            <a:off x="5734715" y="502641"/>
            <a:ext cx="108000" cy="108000"/>
          </a:xfrm>
          <a:prstGeom prst="flowChartConnector">
            <a:avLst/>
          </a:prstGeom>
          <a:solidFill>
            <a:srgbClr val="0000FF"/>
          </a:solidFill>
          <a:ln>
            <a:solidFill>
              <a:srgbClr val="0000FF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6" name="AutoShape 93"/>
          <p:cNvSpPr>
            <a:spLocks noChangeArrowheads="1"/>
          </p:cNvSpPr>
          <p:nvPr/>
        </p:nvSpPr>
        <p:spPr bwMode="auto">
          <a:xfrm>
            <a:off x="5071363" y="3175880"/>
            <a:ext cx="108000" cy="108000"/>
          </a:xfrm>
          <a:prstGeom prst="flowChartConnector">
            <a:avLst/>
          </a:prstGeom>
          <a:solidFill>
            <a:srgbClr val="0000FF"/>
          </a:solidFill>
          <a:ln>
            <a:solidFill>
              <a:srgbClr val="0000FF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7" name="AutoShape 93"/>
          <p:cNvSpPr>
            <a:spLocks noChangeArrowheads="1"/>
          </p:cNvSpPr>
          <p:nvPr/>
        </p:nvSpPr>
        <p:spPr bwMode="auto">
          <a:xfrm>
            <a:off x="6398067" y="3169283"/>
            <a:ext cx="108000" cy="108000"/>
          </a:xfrm>
          <a:prstGeom prst="flowChartConnector">
            <a:avLst/>
          </a:prstGeom>
          <a:solidFill>
            <a:srgbClr val="0000FF"/>
          </a:solidFill>
          <a:ln>
            <a:solidFill>
              <a:srgbClr val="0000FF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0" y="0"/>
            <a:ext cx="9180512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6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/>
              </a:rPr>
              <a:t>Постройте график функции</a:t>
            </a:r>
            <a:r>
              <a:rPr lang="en-US" sz="26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/>
              </a:rPr>
              <a:t>.</a:t>
            </a:r>
            <a:endParaRPr lang="ru-RU" sz="26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75710" y="657978"/>
                <a:ext cx="3704202" cy="50148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  <m:r>
                        <a:rPr lang="en-US" sz="26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6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ru-RU" sz="26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n-US" sz="26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ru-RU" sz="26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𝟖</m:t>
                      </m:r>
                      <m:r>
                        <a:rPr lang="en-US" sz="26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6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0" y="657978"/>
                <a:ext cx="3704202" cy="501484"/>
              </a:xfrm>
              <a:prstGeom prst="rect">
                <a:avLst/>
              </a:prstGeom>
              <a:blipFill rotWithShape="1">
                <a:blip r:embed="rId2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41430" y="1318681"/>
                <a:ext cx="4242538" cy="256852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ru-RU" sz="20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a:t>1)</a:t>
                </a:r>
                <a14:m>
                  <m:oMath xmlns:m="http://schemas.openxmlformats.org/officeDocument/2006/math">
                    <m:r>
                      <a:rPr lang="ru-RU" sz="2000" b="1" i="0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ru-RU" sz="20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b="1" i="1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ru-RU" sz="20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en-US" sz="2000" b="1" i="1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0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ru-RU" sz="20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𝟖</m:t>
                    </m:r>
                    <m:r>
                      <a:rPr lang="en-US" sz="20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ru-RU" sz="20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sz="20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ru-RU" sz="20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;</m:t>
                    </m:r>
                  </m:oMath>
                </a14:m>
                <a:endParaRPr lang="ru-RU" sz="2000" b="1" dirty="0" smtClean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:r>
                  <a:rPr lang="en-US" sz="2000" b="1" dirty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</a:t>
                </a:r>
                <a:r>
                  <a:rPr lang="en-US" sz="20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    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ru-RU" sz="20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20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0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e>
                    </m:d>
                    <m:r>
                      <a:rPr lang="en-US" sz="20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n-US" sz="20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;</m:t>
                    </m:r>
                  </m:oMath>
                </a14:m>
                <a:endParaRPr lang="ru-RU" sz="2000" b="1" dirty="0" smtClean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     </m:t>
                      </m:r>
                      <m:r>
                        <a:rPr lang="en-US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ru-RU" sz="2000" b="1" i="1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или </m:t>
                      </m:r>
                      <m:r>
                        <a:rPr lang="en-US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  <m:r>
                        <a:rPr lang="en-US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      </m:t>
                        </m:r>
                        <m:r>
                          <a:rPr lang="en-US" sz="20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000" b="1" i="1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r>
                  <a:rPr lang="en-US" sz="20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a:t>0	</a:t>
                </a:r>
                <a:r>
                  <a:rPr lang="ru-RU" sz="20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2000" b="1" i="1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a:t>4</a:t>
                </a:r>
                <a:endParaRPr lang="ru-RU" sz="2000" b="1" dirty="0" smtClean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:r>
                  <a:rPr lang="ru-RU" sz="20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a:t>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 smtClean="0">
                            <a:ln w="1143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ru-RU" sz="2000" b="1" i="1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2000" b="1" i="1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</a:t>
                </a:r>
                <a:endParaRPr lang="ru-RU" sz="2000" b="1" dirty="0" smtClean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  <m:r>
                        <a:rPr lang="en-US" sz="2000" b="1" i="1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0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∙(−</m:t>
                          </m:r>
                          <m:r>
                            <a:rPr lang="en-US" sz="20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𝟖</m:t>
                      </m:r>
                      <m:r>
                        <a:rPr lang="en-US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∙(−</m:t>
                      </m:r>
                      <m:r>
                        <a:rPr lang="en-US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)=</m:t>
                      </m:r>
                      <m:r>
                        <a:rPr lang="en-US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20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Вершина (−</m:t>
                      </m:r>
                      <m:r>
                        <a:rPr lang="ru-RU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ru-RU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  <m:r>
                        <a:rPr lang="ru-RU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𝟖</m:t>
                      </m:r>
                      <m:r>
                        <a:rPr lang="ru-RU" sz="2000" b="1" i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i="1" dirty="0" smtClean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:endParaRPr lang="ru-RU" sz="20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0" y="1318681"/>
                <a:ext cx="4242538" cy="2568524"/>
              </a:xfrm>
              <a:prstGeom prst="rect">
                <a:avLst/>
              </a:prstGeom>
              <a:blipFill rotWithShape="1">
                <a:blip r:embed="rId3"/>
                <a:stretch>
                  <a:fillRect l="-2299" t="-14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/>
          <p:cNvCxnSpPr/>
          <p:nvPr/>
        </p:nvCxnSpPr>
        <p:spPr>
          <a:xfrm flipH="1">
            <a:off x="5817591" y="3042356"/>
            <a:ext cx="1095" cy="454216"/>
          </a:xfrm>
          <a:prstGeom prst="line">
            <a:avLst/>
          </a:prstGeom>
          <a:ln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5117331" y="404664"/>
                <a:ext cx="3704202" cy="4070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b="1" i="1" smtClean="0">
                          <a:ln w="11430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  <m:r>
                        <a:rPr lang="en-US" sz="2000" b="1" i="1" smtClean="0">
                          <a:ln w="11430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ln w="11430"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000" b="1" i="1" smtClean="0">
                              <a:ln w="11430"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ru-RU" sz="2000" b="1" i="1" smtClean="0">
                              <a:ln w="11430"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ln w="11430"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ln w="11430"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000" b="1" i="1" smtClean="0">
                          <a:ln w="11430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ru-RU" sz="2000" b="1" i="0" smtClean="0">
                          <a:ln w="11430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𝟖</m:t>
                      </m:r>
                      <m:r>
                        <a:rPr lang="en-US" sz="2000" b="1" i="0" smtClean="0">
                          <a:ln w="11430"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𝐱</m:t>
                      </m:r>
                    </m:oMath>
                  </m:oMathPara>
                </a14:m>
                <a:endParaRPr lang="ru-RU" sz="2000" b="1" dirty="0">
                  <a:ln w="11430">
                    <a:solidFill>
                      <a:srgbClr val="0000FF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331" y="404664"/>
                <a:ext cx="3704202" cy="407099"/>
              </a:xfrm>
              <a:prstGeom prst="rect">
                <a:avLst/>
              </a:prstGeom>
              <a:blipFill rotWithShape="1">
                <a:blip r:embed="rId4"/>
                <a:stretch>
                  <a:fillRect r="-493" b="-23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единительная линия 49"/>
          <p:cNvCxnSpPr/>
          <p:nvPr/>
        </p:nvCxnSpPr>
        <p:spPr>
          <a:xfrm>
            <a:off x="5156128" y="3210964"/>
            <a:ext cx="1325117" cy="1390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755576" y="610641"/>
            <a:ext cx="936104" cy="62417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AutoShape 93"/>
          <p:cNvSpPr>
            <a:spLocks noChangeArrowheads="1"/>
          </p:cNvSpPr>
          <p:nvPr/>
        </p:nvSpPr>
        <p:spPr bwMode="auto">
          <a:xfrm>
            <a:off x="6067978" y="1180814"/>
            <a:ext cx="108000" cy="108000"/>
          </a:xfrm>
          <a:prstGeom prst="flowChartConnector">
            <a:avLst/>
          </a:prstGeom>
          <a:solidFill>
            <a:srgbClr val="0000FF"/>
          </a:solidFill>
          <a:ln>
            <a:solidFill>
              <a:srgbClr val="0000FF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8" name="Стрелка влево 47"/>
          <p:cNvSpPr/>
          <p:nvPr/>
        </p:nvSpPr>
        <p:spPr>
          <a:xfrm>
            <a:off x="6287909" y="776739"/>
            <a:ext cx="2216129" cy="900175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удобная точка</a:t>
            </a:r>
            <a:endParaRPr lang="ru-RU" dirty="0"/>
          </a:p>
        </p:txBody>
      </p:sp>
      <p:sp>
        <p:nvSpPr>
          <p:cNvPr id="56" name="AutoShape 93"/>
          <p:cNvSpPr>
            <a:spLocks noChangeArrowheads="1"/>
          </p:cNvSpPr>
          <p:nvPr/>
        </p:nvSpPr>
        <p:spPr bwMode="auto">
          <a:xfrm>
            <a:off x="5400104" y="1185542"/>
            <a:ext cx="108000" cy="108000"/>
          </a:xfrm>
          <a:prstGeom prst="flowChartConnector">
            <a:avLst/>
          </a:prstGeom>
          <a:solidFill>
            <a:srgbClr val="0000FF"/>
          </a:solidFill>
          <a:ln>
            <a:solidFill>
              <a:srgbClr val="0000FF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2" name="Freeform 105"/>
          <p:cNvSpPr>
            <a:spLocks/>
          </p:cNvSpPr>
          <p:nvPr/>
        </p:nvSpPr>
        <p:spPr bwMode="auto">
          <a:xfrm rot="10800000">
            <a:off x="4860032" y="548680"/>
            <a:ext cx="1857366" cy="4590406"/>
          </a:xfrm>
          <a:custGeom>
            <a:avLst/>
            <a:gdLst>
              <a:gd name="T0" fmla="*/ 0 w 1815"/>
              <a:gd name="T1" fmla="*/ 71438 h 2724"/>
              <a:gd name="T2" fmla="*/ 619125 w 1815"/>
              <a:gd name="T3" fmla="*/ 2782888 h 2724"/>
              <a:gd name="T4" fmla="*/ 1014413 w 1815"/>
              <a:gd name="T5" fmla="*/ 3919538 h 2724"/>
              <a:gd name="T6" fmla="*/ 1439863 w 1815"/>
              <a:gd name="T7" fmla="*/ 4319588 h 2724"/>
              <a:gd name="T8" fmla="*/ 1879600 w 1815"/>
              <a:gd name="T9" fmla="*/ 3894138 h 2724"/>
              <a:gd name="T10" fmla="*/ 2274888 w 1815"/>
              <a:gd name="T11" fmla="*/ 2733676 h 2724"/>
              <a:gd name="T12" fmla="*/ 2881313 w 1815"/>
              <a:gd name="T13" fmla="*/ 0 h 27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15" h="2724">
                <a:moveTo>
                  <a:pt x="0" y="45"/>
                </a:moveTo>
                <a:cubicBezTo>
                  <a:pt x="65" y="330"/>
                  <a:pt x="284" y="1349"/>
                  <a:pt x="390" y="1753"/>
                </a:cubicBezTo>
                <a:cubicBezTo>
                  <a:pt x="496" y="2157"/>
                  <a:pt x="553" y="2308"/>
                  <a:pt x="639" y="2469"/>
                </a:cubicBezTo>
                <a:cubicBezTo>
                  <a:pt x="725" y="2630"/>
                  <a:pt x="816" y="2724"/>
                  <a:pt x="907" y="2721"/>
                </a:cubicBezTo>
                <a:cubicBezTo>
                  <a:pt x="998" y="2718"/>
                  <a:pt x="1096" y="2620"/>
                  <a:pt x="1184" y="2453"/>
                </a:cubicBezTo>
                <a:cubicBezTo>
                  <a:pt x="1272" y="2286"/>
                  <a:pt x="1328" y="2131"/>
                  <a:pt x="1433" y="1722"/>
                </a:cubicBezTo>
                <a:cubicBezTo>
                  <a:pt x="1538" y="1313"/>
                  <a:pt x="1736" y="359"/>
                  <a:pt x="1815" y="0"/>
                </a:cubicBezTo>
              </a:path>
            </a:pathLst>
          </a:cu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84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uiExpand="1" animBg="1"/>
      <p:bldP spid="47" grpId="0" uiExpand="1" animBg="1"/>
      <p:bldP spid="64" grpId="0" uiExpand="1" build="p"/>
      <p:bldP spid="73" grpId="0"/>
      <p:bldP spid="45" grpId="0" animBg="1"/>
      <p:bldP spid="54" grpId="0" animBg="1"/>
      <p:bldP spid="48" grpId="0" animBg="1"/>
      <p:bldP spid="48" grpId="1" animBg="1"/>
      <p:bldP spid="56" grpId="0" animBg="1"/>
      <p:bldP spid="6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556</Words>
  <Application>Microsoft Office PowerPoint</Application>
  <PresentationFormat>Экран (4:3)</PresentationFormat>
  <Paragraphs>74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92</cp:revision>
  <dcterms:created xsi:type="dcterms:W3CDTF">2013-01-25T04:39:50Z</dcterms:created>
  <dcterms:modified xsi:type="dcterms:W3CDTF">2015-02-07T05:13:57Z</dcterms:modified>
</cp:coreProperties>
</file>