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3" r:id="rId3"/>
    <p:sldId id="267" r:id="rId4"/>
    <p:sldId id="269" r:id="rId5"/>
    <p:sldId id="274" r:id="rId6"/>
    <p:sldId id="275" r:id="rId7"/>
    <p:sldId id="276" r:id="rId8"/>
    <p:sldId id="270" r:id="rId9"/>
    <p:sldId id="27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7F4FD"/>
    <a:srgbClr val="C5E4FB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72" autoAdjust="0"/>
  </p:normalViewPr>
  <p:slideViewPr>
    <p:cSldViewPr>
      <p:cViewPr varScale="1">
        <p:scale>
          <a:sx n="73" d="100"/>
          <a:sy n="73" d="100"/>
        </p:scale>
        <p:origin x="-3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2F82E-EC4B-4490-A825-A532B6480A0A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87B39-29BF-4B4E-870F-2B8D10AA9A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55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87B39-29BF-4B4E-870F-2B8D10AA9AC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156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87B39-29BF-4B4E-870F-2B8D10AA9AC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156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87B39-29BF-4B4E-870F-2B8D10AA9AC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156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87B39-29BF-4B4E-870F-2B8D10AA9AC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156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87B39-29BF-4B4E-870F-2B8D10AA9AC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391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" t="7850" r="4235" b="3419"/>
          <a:stretch/>
        </p:blipFill>
        <p:spPr bwMode="auto">
          <a:xfrm>
            <a:off x="0" y="44625"/>
            <a:ext cx="9144000" cy="6336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36512" y="2202644"/>
            <a:ext cx="91440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Квадратные уравнения.</a:t>
            </a:r>
          </a:p>
          <a:p>
            <a:pPr algn="ctr"/>
            <a:r>
              <a:rPr lang="ru-RU" sz="36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Основные понятия.</a:t>
            </a:r>
            <a:endParaRPr lang="ru-RU" sz="3600" b="1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9" t="31152" r="13145" b="34424"/>
          <a:stretch/>
        </p:blipFill>
        <p:spPr bwMode="auto">
          <a:xfrm>
            <a:off x="7683951" y="332656"/>
            <a:ext cx="1440160" cy="504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496" y="6396335"/>
            <a:ext cx="907199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© </a:t>
            </a:r>
            <a:r>
              <a:rPr lang="ru-RU" b="1" dirty="0" err="1" smtClean="0">
                <a:ln w="11430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Ишутченко</a:t>
            </a:r>
            <a:r>
              <a:rPr lang="ru-RU" b="1" dirty="0" smtClean="0">
                <a:ln w="11430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Н.Ф., ЛГ МБОУ «СОШ № 5», г. </a:t>
            </a:r>
            <a:r>
              <a:rPr lang="ru-RU" b="1" dirty="0" err="1" smtClean="0">
                <a:ln w="11430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Лангепас</a:t>
            </a:r>
            <a:r>
              <a:rPr lang="ru-RU" b="1" dirty="0" smtClean="0">
                <a:ln w="11430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, 2015 год</a:t>
            </a:r>
            <a:endParaRPr lang="ru-RU" b="1" dirty="0">
              <a:ln w="11430"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7596336" y="908669"/>
            <a:ext cx="1547664" cy="288083"/>
          </a:xfrm>
        </p:spPr>
        <p:txBody>
          <a:bodyPr/>
          <a:lstStyle/>
          <a:p>
            <a:pPr algn="ctr"/>
            <a:fld id="{CDEB986C-FE97-48DE-A285-0CB8C9EAB367}" type="datetime1">
              <a:rPr lang="ru-RU" sz="1800" smtClean="0">
                <a:solidFill>
                  <a:schemeClr val="tx1"/>
                </a:solidFill>
              </a:rPr>
              <a:pPr algn="ctr"/>
              <a:t>09.02.2015</a:t>
            </a:fld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22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67" y="6570"/>
            <a:ext cx="913513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Распределите уравнения по группам:</a:t>
            </a:r>
            <a:endParaRPr lang="ru-RU" sz="32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71604" y="764704"/>
                <a:ext cx="32642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1) </m:t>
                      </m:r>
                      <m:r>
                        <a:rPr lang="ru-RU" sz="2400" i="1" dirty="0" smtClean="0">
                          <a:latin typeface="Cambria Math"/>
                        </a:rPr>
                        <m:t>3(</m:t>
                      </m:r>
                      <m:r>
                        <a:rPr lang="en-US" sz="2400" b="0" i="1" dirty="0" smtClean="0">
                          <a:latin typeface="Cambria Math"/>
                        </a:rPr>
                        <m:t>𝑥</m:t>
                      </m:r>
                      <m:r>
                        <a:rPr lang="ru-RU" sz="2400" i="1" dirty="0" smtClean="0">
                          <a:latin typeface="Cambria Math"/>
                        </a:rPr>
                        <m:t> − 2) + 5 = 2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04" y="764704"/>
                <a:ext cx="3264292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71604" y="1663158"/>
                <a:ext cx="1658083" cy="6166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2)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 −2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ru-RU" sz="2400" i="1" dirty="0" smtClean="0">
                        <a:latin typeface="Cambria Math"/>
                      </a:rPr>
                      <m:t> = </m:t>
                    </m:r>
                    <m:f>
                      <m:fPr>
                        <m:ctrlPr>
                          <a:rPr lang="ru-RU" sz="24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04" y="1663158"/>
                <a:ext cx="1658083" cy="616644"/>
              </a:xfrm>
              <a:prstGeom prst="rect">
                <a:avLst/>
              </a:prstGeom>
              <a:blipFill rotWithShape="1">
                <a:blip r:embed="rId3"/>
                <a:stretch>
                  <a:fillRect l="-5882" b="-99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1604" y="2940177"/>
                <a:ext cx="31365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3) </m:t>
                      </m:r>
                      <m:r>
                        <a:rPr lang="ru-RU" sz="2400" i="1" dirty="0" smtClean="0">
                          <a:latin typeface="Cambria Math"/>
                        </a:rPr>
                        <m:t>3</m:t>
                      </m:r>
                      <m:sSup>
                        <m:sSupPr>
                          <m:ctrlPr>
                            <a:rPr lang="ru-RU" sz="2400" i="1" dirty="0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400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ru-RU" sz="2400" i="1" dirty="0">
                                  <a:latin typeface="Cambria Math"/>
                                </a:rPr>
                                <m:t> −</m:t>
                              </m:r>
                              <m:r>
                                <a:rPr lang="en-US" sz="2400" i="1" dirty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2400" b="0" i="1" dirty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/>
                        </a:rPr>
                        <m:t>−2</m:t>
                      </m:r>
                      <m:r>
                        <a:rPr lang="ru-RU" sz="2400" i="1" dirty="0" smtClean="0">
                          <a:latin typeface="Cambria Math"/>
                        </a:rPr>
                        <m:t>= 2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04" y="2940177"/>
                <a:ext cx="3136563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1604" y="3838631"/>
                <a:ext cx="15318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4) </m:t>
                      </m:r>
                      <m:r>
                        <a:rPr lang="en-US" sz="2400" i="1" dirty="0" smtClean="0">
                          <a:latin typeface="Cambria Math"/>
                        </a:rPr>
                        <m:t>5</m:t>
                      </m:r>
                      <m:r>
                        <a:rPr lang="en-US" sz="2400" b="0" i="1" dirty="0" smtClean="0">
                          <a:latin typeface="Cambria Math"/>
                        </a:rPr>
                        <m:t>𝑥</m:t>
                      </m:r>
                      <m:r>
                        <a:rPr lang="en-US" sz="2400" b="0" i="1" dirty="0" smtClean="0">
                          <a:latin typeface="Cambria Math"/>
                        </a:rPr>
                        <m:t>=7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04" y="3838631"/>
                <a:ext cx="1531894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1604" y="4737085"/>
                <a:ext cx="2253822" cy="792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5) </m:t>
                      </m:r>
                      <m:f>
                        <m:fPr>
                          <m:ctrlPr>
                            <a:rPr lang="ru-RU" sz="240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/>
                            </a:rPr>
                            <m:t>3</m:t>
                          </m:r>
                          <m:r>
                            <a:rPr lang="en-US" sz="2400" b="0" i="1" dirty="0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400" b="0" i="1" dirty="0" smtClean="0">
                              <a:latin typeface="Cambria Math"/>
                            </a:rPr>
                            <m:t> −7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/>
                            </a:rPr>
                            <m:t>5</m:t>
                          </m:r>
                          <m:r>
                            <a:rPr lang="en-US" sz="2400" b="0" i="1" dirty="0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400" b="0" i="1" dirty="0" smtClean="0">
                              <a:latin typeface="Cambria Math"/>
                            </a:rPr>
                            <m:t>+2</m:t>
                          </m:r>
                        </m:den>
                      </m:f>
                      <m:r>
                        <a:rPr lang="ru-RU" sz="2400" i="1" dirty="0" smtClean="0">
                          <a:latin typeface="Cambria Math"/>
                        </a:rPr>
                        <m:t> =</m:t>
                      </m:r>
                      <m:r>
                        <a:rPr lang="en-US" sz="2400" b="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04" y="4737085"/>
                <a:ext cx="2253822" cy="79239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4671" y="6021288"/>
                <a:ext cx="29940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6) </m:t>
                      </m:r>
                      <m:r>
                        <a:rPr lang="en-US" sz="2400" i="1" dirty="0" smtClean="0">
                          <a:latin typeface="Cambria Math"/>
                        </a:rPr>
                        <m:t>2</m:t>
                      </m:r>
                      <m:sSup>
                        <m:sSupPr>
                          <m:ctrlPr>
                            <a:rPr lang="ru-RU" sz="240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/>
                        </a:rPr>
                        <m:t>+5</m:t>
                      </m:r>
                      <m:r>
                        <a:rPr lang="en-US" sz="2400" b="0" i="1" dirty="0" smtClean="0">
                          <a:latin typeface="Cambria Math"/>
                        </a:rPr>
                        <m:t>𝑥</m:t>
                      </m:r>
                      <m:r>
                        <a:rPr lang="en-US" sz="2400" b="0" i="1" dirty="0" smtClean="0">
                          <a:latin typeface="Cambria Math"/>
                        </a:rPr>
                        <m:t> −7=0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71" y="6021288"/>
                <a:ext cx="2994089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499992" y="764704"/>
                <a:ext cx="16819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7) 2</m:t>
                          </m:r>
                          <m:r>
                            <a:rPr lang="en-US" sz="2400" b="0" i="1" dirty="0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/>
                        </a:rPr>
                        <m:t>=6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764704"/>
                <a:ext cx="1681999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99992" y="1664620"/>
                <a:ext cx="1480597" cy="786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dirty="0" smtClean="0">
                          <a:latin typeface="Cambria Math"/>
                        </a:rPr>
                        <m:t> </m:t>
                      </m:r>
                      <m:r>
                        <a:rPr lang="en-US" sz="2400" b="0" i="1" dirty="0" smtClean="0">
                          <a:latin typeface="Cambria Math"/>
                        </a:rPr>
                        <m:t>8) </m:t>
                      </m:r>
                      <m:f>
                        <m:fPr>
                          <m:ctrlPr>
                            <a:rPr lang="ru-RU" sz="240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sz="2400" b="0" i="1" dirty="0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1664620"/>
                <a:ext cx="1480597" cy="78624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99992" y="2943038"/>
                <a:ext cx="44952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9) </m:t>
                      </m:r>
                      <m:r>
                        <a:rPr lang="en-US" sz="2400" i="1" dirty="0" smtClean="0">
                          <a:latin typeface="Cambria Math"/>
                        </a:rPr>
                        <m:t>2</m:t>
                      </m:r>
                      <m:d>
                        <m:dPr>
                          <m:ctrlPr>
                            <a:rPr lang="ru-RU" sz="240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𝑥</m:t>
                          </m:r>
                          <m:r>
                            <a:rPr lang="ru-RU" sz="2400" i="1" dirty="0" smtClean="0">
                              <a:latin typeface="Cambria Math"/>
                            </a:rPr>
                            <m:t> −</m:t>
                          </m:r>
                          <m:r>
                            <a:rPr lang="en-US" sz="2400" b="0" i="1" dirty="0" smtClean="0">
                              <a:latin typeface="Cambria Math"/>
                            </a:rPr>
                            <m:t>7</m:t>
                          </m:r>
                        </m:e>
                      </m:d>
                      <m:r>
                        <a:rPr lang="ru-RU" sz="2400" i="1" dirty="0" smtClean="0">
                          <a:latin typeface="Cambria Math"/>
                        </a:rPr>
                        <m:t>+</m:t>
                      </m:r>
                      <m:r>
                        <a:rPr lang="en-US" sz="2400" b="0" i="1" dirty="0" smtClean="0">
                          <a:latin typeface="Cambria Math"/>
                        </a:rPr>
                        <m:t>3</m:t>
                      </m:r>
                      <m:r>
                        <a:rPr lang="ru-RU" sz="2400" i="1" dirty="0" smtClean="0">
                          <a:latin typeface="Cambria Math"/>
                        </a:rPr>
                        <m:t> =</m:t>
                      </m:r>
                      <m:r>
                        <a:rPr lang="en-US" sz="2400" b="0" i="1" dirty="0" smtClean="0">
                          <a:latin typeface="Cambria Math"/>
                        </a:rPr>
                        <m:t>5−7(</m:t>
                      </m:r>
                      <m:r>
                        <a:rPr lang="en-US" sz="2400" b="0" i="1" dirty="0" smtClean="0">
                          <a:latin typeface="Cambria Math"/>
                        </a:rPr>
                        <m:t>𝑥</m:t>
                      </m:r>
                      <m:r>
                        <a:rPr lang="en-US" sz="2400" b="0" i="1" dirty="0" smtClean="0">
                          <a:latin typeface="Cambria Math"/>
                        </a:rPr>
                        <m:t>+3)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2943038"/>
                <a:ext cx="4495205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499992" y="3842954"/>
                <a:ext cx="33900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10) </m:t>
                    </m:r>
                    <m:r>
                      <a:rPr lang="ru-RU" sz="2400" i="1" dirty="0" smtClean="0">
                        <a:latin typeface="Cambria Math"/>
                      </a:rPr>
                      <m:t>(</m:t>
                    </m:r>
                    <m:r>
                      <a:rPr lang="en-US" sz="2400" b="0" i="1" dirty="0" smtClean="0">
                        <a:latin typeface="Cambria Math"/>
                      </a:rPr>
                      <m:t>𝑥</m:t>
                    </m:r>
                    <m:r>
                      <a:rPr lang="ru-RU" sz="2400" i="1" dirty="0" smtClean="0">
                        <a:latin typeface="Cambria Math"/>
                      </a:rPr>
                      <m:t> −</m:t>
                    </m:r>
                    <m:r>
                      <a:rPr lang="en-US" sz="2400" b="0" i="1" dirty="0" smtClean="0">
                        <a:latin typeface="Cambria Math"/>
                      </a:rPr>
                      <m:t>3</m:t>
                    </m:r>
                    <m:r>
                      <a:rPr lang="ru-RU" sz="2400" i="1" dirty="0" smtClean="0">
                        <a:latin typeface="Cambria Math"/>
                      </a:rPr>
                      <m:t>)</m:t>
                    </m:r>
                    <m:r>
                      <a:rPr lang="en-US" sz="2400" b="0" i="1" dirty="0" smtClean="0">
                        <a:latin typeface="Cambria Math"/>
                      </a:rPr>
                      <m:t>(</m:t>
                    </m:r>
                    <m:r>
                      <a:rPr lang="en-US" sz="2400" b="0" i="1" dirty="0" smtClean="0">
                        <a:latin typeface="Cambria Math"/>
                      </a:rPr>
                      <m:t>𝑥</m:t>
                    </m:r>
                    <m:r>
                      <a:rPr lang="en-US" sz="2400" b="0" i="1" dirty="0" smtClean="0">
                        <a:latin typeface="Cambria Math"/>
                      </a:rPr>
                      <m:t> −2) = </m:t>
                    </m:r>
                  </m:oMath>
                </a14:m>
                <a:r>
                  <a:rPr lang="en-US" sz="2400" dirty="0" smtClean="0"/>
                  <a:t>4</a:t>
                </a:r>
                <a:endParaRPr lang="ru-RU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3842954"/>
                <a:ext cx="3390095" cy="461665"/>
              </a:xfrm>
              <a:prstGeom prst="rect">
                <a:avLst/>
              </a:prstGeom>
              <a:blipFill rotWithShape="1">
                <a:blip r:embed="rId11"/>
                <a:stretch>
                  <a:fillRect l="-360" t="-10526" r="-1799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499992" y="4742870"/>
                <a:ext cx="2119170" cy="786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11) </m:t>
                      </m:r>
                      <m:f>
                        <m:fPr>
                          <m:ctrlPr>
                            <a:rPr lang="ru-RU" sz="240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/>
                            </a:rPr>
                            <m:t>7−</m:t>
                          </m:r>
                          <m:r>
                            <a:rPr lang="en-US" sz="2400" b="0" i="1" dirty="0" smtClean="0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sz="2400" b="0" i="1" dirty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4742870"/>
                <a:ext cx="2119170" cy="78624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499992" y="6021288"/>
                <a:ext cx="34210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12) </m:t>
                      </m:r>
                      <m:r>
                        <a:rPr lang="en-US" sz="2400" i="1" dirty="0" smtClean="0">
                          <a:latin typeface="Cambria Math"/>
                        </a:rPr>
                        <m:t>2</m:t>
                      </m:r>
                      <m:r>
                        <a:rPr lang="en-US" sz="2400" b="0" i="1" dirty="0" smtClean="0">
                          <a:latin typeface="Cambria Math"/>
                        </a:rPr>
                        <m:t>5</m:t>
                      </m:r>
                      <m:r>
                        <a:rPr lang="en-US" sz="2400" b="0" i="1" dirty="0" smtClean="0">
                          <a:latin typeface="Cambria Math"/>
                        </a:rPr>
                        <m:t>𝑥</m:t>
                      </m:r>
                      <m:r>
                        <a:rPr lang="en-US" sz="2400" b="0" i="1" dirty="0" smtClean="0">
                          <a:latin typeface="Cambria Math"/>
                        </a:rPr>
                        <m:t> −5=12 −2</m:t>
                      </m:r>
                      <m:r>
                        <a:rPr lang="en-US" sz="2400" b="0" i="1" dirty="0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6021288"/>
                <a:ext cx="3421065" cy="461665"/>
              </a:xfrm>
              <a:prstGeom prst="rect">
                <a:avLst/>
              </a:prstGeom>
              <a:blipFill rotWithShape="1">
                <a:blip r:embed="rId13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8396680" y="-1455"/>
            <a:ext cx="74732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сброс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96680" y="404664"/>
            <a:ext cx="73911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показ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0" name="Стрелка вправо 19">
            <a:hlinkClick r:id="" action="ppaction://hlinkshowjump?jump=nextslide"/>
          </p:cNvPr>
          <p:cNvSpPr/>
          <p:nvPr/>
        </p:nvSpPr>
        <p:spPr>
          <a:xfrm>
            <a:off x="8466977" y="908720"/>
            <a:ext cx="598517" cy="41724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4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mph" presetSubtype="0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mph" presetSubtype="0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mph" presetSubtype="0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5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mph" presetSubtype="0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mph" presetSubtype="0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mph" presetSubtype="0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mph" presetSubtype="0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8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mph" presetSubtype="0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mph" presetSubtype="0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4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mph" presetSubtype="0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5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9" presetClass="emph" presetSubtype="0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0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5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1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9" presetClass="emph" presetSubtype="0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5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6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mph" presetSubtype="0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1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9" presetClass="emph" presetSubtype="0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2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mph" presetSubtype="0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9" presetClass="emph" presetSubtype="0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8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9" presetClass="emph" presetSubtype="0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8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99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1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02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0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08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1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14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1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20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2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5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26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29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32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3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40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43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4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4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5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55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58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61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64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6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7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9" presetClass="emph" presetSubtype="0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7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7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78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8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8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8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90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9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96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99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302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305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308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" fill="hold">
                      <p:stCondLst>
                        <p:cond delay="0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8C2E9"/>
                                      </p:to>
                                    </p:animClr>
                                    <p:set>
                                      <p:cBhvr>
                                        <p:cTn id="3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BF6B9"/>
                                      </p:to>
                                    </p:animClr>
                                    <p:set>
                                      <p:cBhvr>
                                        <p:cTn id="3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B3A7"/>
                                      </p:to>
                                    </p:animClr>
                                    <p:set>
                                      <p:cBhvr>
                                        <p:cTn id="3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8C2E9"/>
                                      </p:to>
                                    </p:animClr>
                                    <p:set>
                                      <p:cBhvr>
                                        <p:cTn id="3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BF6B9"/>
                                      </p:to>
                                    </p:animClr>
                                    <p:set>
                                      <p:cBhvr>
                                        <p:cTn id="3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B3A7"/>
                                      </p:to>
                                    </p:animClr>
                                    <p:set>
                                      <p:cBhvr>
                                        <p:cTn id="3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BF6B9"/>
                                      </p:to>
                                    </p:animClr>
                                    <p:set>
                                      <p:cBhvr>
                                        <p:cTn id="3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B3A7"/>
                                      </p:to>
                                    </p:animClr>
                                    <p:set>
                                      <p:cBhvr>
                                        <p:cTn id="3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BF6B9"/>
                                      </p:to>
                                    </p:animClr>
                                    <p:set>
                                      <p:cBhvr>
                                        <p:cTn id="3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8C2E9"/>
                                      </p:to>
                                    </p:animClr>
                                    <p:set>
                                      <p:cBhvr>
                                        <p:cTn id="3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8C2E9"/>
                                      </p:to>
                                    </p:animClr>
                                    <p:set>
                                      <p:cBhvr>
                                        <p:cTn id="3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B3A7"/>
                                      </p:to>
                                    </p:animClr>
                                    <p:set>
                                      <p:cBhvr>
                                        <p:cTn id="3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  <p:bldP spid="3" grpId="5"/>
      <p:bldP spid="4" grpId="0"/>
      <p:bldP spid="4" grpId="1"/>
      <p:bldP spid="4" grpId="2"/>
      <p:bldP spid="4" grpId="3"/>
      <p:bldP spid="4" grpId="4"/>
      <p:bldP spid="4" grpId="5"/>
      <p:bldP spid="5" grpId="0"/>
      <p:bldP spid="5" grpId="1"/>
      <p:bldP spid="5" grpId="2"/>
      <p:bldP spid="5" grpId="3"/>
      <p:bldP spid="5" grpId="4"/>
      <p:bldP spid="5" grpId="5"/>
      <p:bldP spid="6" grpId="0"/>
      <p:bldP spid="6" grpId="1"/>
      <p:bldP spid="6" grpId="2"/>
      <p:bldP spid="6" grpId="3"/>
      <p:bldP spid="6" grpId="4"/>
      <p:bldP spid="6" grpId="5"/>
      <p:bldP spid="8" grpId="0"/>
      <p:bldP spid="8" grpId="1"/>
      <p:bldP spid="8" grpId="2"/>
      <p:bldP spid="8" grpId="3"/>
      <p:bldP spid="8" grpId="4"/>
      <p:bldP spid="8" grpId="5"/>
      <p:bldP spid="9" grpId="0"/>
      <p:bldP spid="9" grpId="1"/>
      <p:bldP spid="9" grpId="2"/>
      <p:bldP spid="9" grpId="3"/>
      <p:bldP spid="9" grpId="4"/>
      <p:bldP spid="9" grpId="5"/>
      <p:bldP spid="10" grpId="0"/>
      <p:bldP spid="10" grpId="1"/>
      <p:bldP spid="10" grpId="2"/>
      <p:bldP spid="10" grpId="3"/>
      <p:bldP spid="10" grpId="4"/>
      <p:bldP spid="10" grpId="5"/>
      <p:bldP spid="11" grpId="0"/>
      <p:bldP spid="11" grpId="1"/>
      <p:bldP spid="11" grpId="2"/>
      <p:bldP spid="11" grpId="3"/>
      <p:bldP spid="11" grpId="4"/>
      <p:bldP spid="11" grpId="5"/>
      <p:bldP spid="12" grpId="0"/>
      <p:bldP spid="12" grpId="1"/>
      <p:bldP spid="12" grpId="2"/>
      <p:bldP spid="12" grpId="3"/>
      <p:bldP spid="12" grpId="4"/>
      <p:bldP spid="12" grpId="5"/>
      <p:bldP spid="13" grpId="0"/>
      <p:bldP spid="13" grpId="1"/>
      <p:bldP spid="13" grpId="2"/>
      <p:bldP spid="13" grpId="3"/>
      <p:bldP spid="13" grpId="4"/>
      <p:bldP spid="13" grpId="5"/>
      <p:bldP spid="14" grpId="0"/>
      <p:bldP spid="14" grpId="1"/>
      <p:bldP spid="14" grpId="2"/>
      <p:bldP spid="14" grpId="3"/>
      <p:bldP spid="14" grpId="4"/>
      <p:bldP spid="14" grpId="5"/>
      <p:bldP spid="15" grpId="0"/>
      <p:bldP spid="15" grpId="1"/>
      <p:bldP spid="15" grpId="2"/>
      <p:bldP spid="15" grpId="3"/>
      <p:bldP spid="15" grpId="4"/>
      <p:bldP spid="15" grpId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179512" y="0"/>
            <a:ext cx="8964488" cy="6597352"/>
            <a:chOff x="179512" y="0"/>
            <a:chExt cx="8964488" cy="6597352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179512" y="0"/>
              <a:ext cx="8964488" cy="6597352"/>
              <a:chOff x="179512" y="0"/>
              <a:chExt cx="8964488" cy="6597352"/>
            </a:xfrm>
          </p:grpSpPr>
          <p:grpSp>
            <p:nvGrpSpPr>
              <p:cNvPr id="3" name="Группа 2"/>
              <p:cNvGrpSpPr/>
              <p:nvPr/>
            </p:nvGrpSpPr>
            <p:grpSpPr>
              <a:xfrm>
                <a:off x="179512" y="0"/>
                <a:ext cx="8964488" cy="6597352"/>
                <a:chOff x="179512" y="0"/>
                <a:chExt cx="8964488" cy="6597352"/>
              </a:xfrm>
            </p:grpSpPr>
            <p:sp>
              <p:nvSpPr>
                <p:cNvPr id="7" name="Скругленный прямоугольник 6"/>
                <p:cNvSpPr/>
                <p:nvPr/>
              </p:nvSpPr>
              <p:spPr>
                <a:xfrm>
                  <a:off x="179512" y="188640"/>
                  <a:ext cx="8640959" cy="6408712"/>
                </a:xfrm>
                <a:prstGeom prst="roundRect">
                  <a:avLst/>
                </a:prstGeom>
                <a:noFill/>
                <a:ln w="76200">
                  <a:solidFill>
                    <a:srgbClr val="0066FF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" name="Прямоугольник 7"/>
                <p:cNvSpPr/>
                <p:nvPr/>
              </p:nvSpPr>
              <p:spPr>
                <a:xfrm>
                  <a:off x="7308304" y="0"/>
                  <a:ext cx="1835696" cy="17728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9" name="Группа 8"/>
                <p:cNvGrpSpPr/>
                <p:nvPr/>
              </p:nvGrpSpPr>
              <p:grpSpPr>
                <a:xfrm>
                  <a:off x="7568096" y="238582"/>
                  <a:ext cx="1341392" cy="1032129"/>
                  <a:chOff x="6012160" y="4005063"/>
                  <a:chExt cx="1341392" cy="1032129"/>
                </a:xfrm>
              </p:grpSpPr>
              <p:sp>
                <p:nvSpPr>
                  <p:cNvPr id="11" name="Овал 10"/>
                  <p:cNvSpPr/>
                  <p:nvPr/>
                </p:nvSpPr>
                <p:spPr>
                  <a:xfrm>
                    <a:off x="6012160" y="4005063"/>
                    <a:ext cx="1341392" cy="1032129"/>
                  </a:xfrm>
                  <a:prstGeom prst="ellipse">
                    <a:avLst/>
                  </a:prstGeom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" name="Овал 11"/>
                  <p:cNvSpPr/>
                  <p:nvPr/>
                </p:nvSpPr>
                <p:spPr>
                  <a:xfrm>
                    <a:off x="6084168" y="4077072"/>
                    <a:ext cx="1152128" cy="86409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99CCFF"/>
                      </a:gs>
                      <a:gs pos="80000">
                        <a:srgbClr val="C5E4FB"/>
                      </a:gs>
                      <a:gs pos="100000">
                        <a:srgbClr val="E7F4FD"/>
                      </a:gs>
                    </a:gsLst>
                  </a:gra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" name="Прямоугольник 12"/>
                  <p:cNvSpPr/>
                  <p:nvPr/>
                </p:nvSpPr>
                <p:spPr>
                  <a:xfrm>
                    <a:off x="6200846" y="4370338"/>
                    <a:ext cx="918772" cy="33855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prstTxWarp prst="textArchUp">
                      <a:avLst>
                        <a:gd name="adj" fmla="val 9690882"/>
                      </a:avLst>
                    </a:prstTxWarp>
                    <a:spAutoFit/>
                    <a:scene3d>
                      <a:camera prst="orthographicFront"/>
                      <a:lightRig rig="flat" dir="tl">
                        <a:rot lat="0" lon="0" rev="6600000"/>
                      </a:lightRig>
                    </a:scene3d>
                    <a:sp3d extrusionH="25400" contourW="8890">
                      <a:bevelT w="38100" h="31750"/>
                      <a:contourClr>
                        <a:schemeClr val="accent2">
                          <a:shade val="75000"/>
                        </a:schemeClr>
                      </a:contourClr>
                    </a:sp3d>
                  </a:bodyPr>
                  <a:lstStyle/>
                  <a:p>
                    <a:pPr algn="ctr"/>
                    <a:r>
                      <a:rPr lang="ru-RU" sz="2800" b="1" dirty="0" smtClean="0">
                        <a:ln w="11430">
                          <a:solidFill>
                            <a:schemeClr val="tx1"/>
                          </a:solidFill>
                        </a:ln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</a:rPr>
                      <a:t>словарик</a:t>
                    </a:r>
                    <a:endParaRPr lang="ru-RU" sz="2800" b="1" dirty="0">
                      <a:ln w="11430">
                        <a:solidFill>
                          <a:schemeClr val="tx1"/>
                        </a:solidFill>
                      </a:ln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10" name="Дуга 8"/>
                <p:cNvSpPr/>
                <p:nvPr/>
              </p:nvSpPr>
              <p:spPr>
                <a:xfrm rot="5400000">
                  <a:off x="7157293" y="195636"/>
                  <a:ext cx="1705406" cy="1691417"/>
                </a:xfrm>
                <a:custGeom>
                  <a:avLst/>
                  <a:gdLst>
                    <a:gd name="connsiteX0" fmla="*/ 3196322 w 3338419"/>
                    <a:gd name="connsiteY0" fmla="*/ 533972 h 1791085"/>
                    <a:gd name="connsiteX1" fmla="*/ 2626535 w 3338419"/>
                    <a:gd name="connsiteY1" fmla="*/ 1629163 h 1791085"/>
                    <a:gd name="connsiteX2" fmla="*/ 1696597 w 3338419"/>
                    <a:gd name="connsiteY2" fmla="*/ 1790964 h 1791085"/>
                    <a:gd name="connsiteX3" fmla="*/ 1669210 w 3338419"/>
                    <a:gd name="connsiteY3" fmla="*/ 895543 h 1791085"/>
                    <a:gd name="connsiteX4" fmla="*/ 3196322 w 3338419"/>
                    <a:gd name="connsiteY4" fmla="*/ 533972 h 1791085"/>
                    <a:gd name="connsiteX0" fmla="*/ 3196322 w 3338419"/>
                    <a:gd name="connsiteY0" fmla="*/ 533972 h 1791085"/>
                    <a:gd name="connsiteX1" fmla="*/ 2626535 w 3338419"/>
                    <a:gd name="connsiteY1" fmla="*/ 1629163 h 1791085"/>
                    <a:gd name="connsiteX2" fmla="*/ 1696597 w 3338419"/>
                    <a:gd name="connsiteY2" fmla="*/ 1790964 h 1791085"/>
                    <a:gd name="connsiteX0" fmla="*/ 1527112 w 1692380"/>
                    <a:gd name="connsiteY0" fmla="*/ 290286 h 1547278"/>
                    <a:gd name="connsiteX1" fmla="*/ 957325 w 1692380"/>
                    <a:gd name="connsiteY1" fmla="*/ 1385477 h 1547278"/>
                    <a:gd name="connsiteX2" fmla="*/ 27387 w 1692380"/>
                    <a:gd name="connsiteY2" fmla="*/ 1547278 h 1547278"/>
                    <a:gd name="connsiteX3" fmla="*/ 0 w 1692380"/>
                    <a:gd name="connsiteY3" fmla="*/ 651857 h 1547278"/>
                    <a:gd name="connsiteX4" fmla="*/ 1527112 w 1692380"/>
                    <a:gd name="connsiteY4" fmla="*/ 290286 h 1547278"/>
                    <a:gd name="connsiteX0" fmla="*/ 1556141 w 1692380"/>
                    <a:gd name="connsiteY0" fmla="*/ 0 h 1547278"/>
                    <a:gd name="connsiteX1" fmla="*/ 957325 w 1692380"/>
                    <a:gd name="connsiteY1" fmla="*/ 1385477 h 1547278"/>
                    <a:gd name="connsiteX2" fmla="*/ 27387 w 1692380"/>
                    <a:gd name="connsiteY2" fmla="*/ 1547278 h 1547278"/>
                    <a:gd name="connsiteX0" fmla="*/ 1527112 w 1692380"/>
                    <a:gd name="connsiteY0" fmla="*/ 290286 h 1547278"/>
                    <a:gd name="connsiteX1" fmla="*/ 957325 w 1692380"/>
                    <a:gd name="connsiteY1" fmla="*/ 1385477 h 1547278"/>
                    <a:gd name="connsiteX2" fmla="*/ 27387 w 1692380"/>
                    <a:gd name="connsiteY2" fmla="*/ 1547278 h 1547278"/>
                    <a:gd name="connsiteX3" fmla="*/ 0 w 1692380"/>
                    <a:gd name="connsiteY3" fmla="*/ 651857 h 1547278"/>
                    <a:gd name="connsiteX4" fmla="*/ 1527112 w 1692380"/>
                    <a:gd name="connsiteY4" fmla="*/ 290286 h 1547278"/>
                    <a:gd name="connsiteX0" fmla="*/ 1556141 w 1692380"/>
                    <a:gd name="connsiteY0" fmla="*/ 0 h 1547278"/>
                    <a:gd name="connsiteX1" fmla="*/ 957325 w 1692380"/>
                    <a:gd name="connsiteY1" fmla="*/ 1385477 h 1547278"/>
                    <a:gd name="connsiteX2" fmla="*/ 41794 w 1692380"/>
                    <a:gd name="connsiteY2" fmla="*/ 1467614 h 1547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92380" h="1547278" stroke="0" extrusionOk="0">
                      <a:moveTo>
                        <a:pt x="1527112" y="290286"/>
                      </a:moveTo>
                      <a:cubicBezTo>
                        <a:pt x="1848922" y="681513"/>
                        <a:pt x="1610273" y="1140222"/>
                        <a:pt x="957325" y="1385477"/>
                      </a:cubicBezTo>
                      <a:cubicBezTo>
                        <a:pt x="684391" y="1487994"/>
                        <a:pt x="360518" y="1544345"/>
                        <a:pt x="27387" y="1547278"/>
                      </a:cubicBezTo>
                      <a:lnTo>
                        <a:pt x="0" y="651857"/>
                      </a:lnTo>
                      <a:lnTo>
                        <a:pt x="1527112" y="290286"/>
                      </a:lnTo>
                      <a:close/>
                    </a:path>
                    <a:path w="1692380" h="1547278" fill="none">
                      <a:moveTo>
                        <a:pt x="1556141" y="0"/>
                      </a:moveTo>
                      <a:cubicBezTo>
                        <a:pt x="1877951" y="391227"/>
                        <a:pt x="1610273" y="1140222"/>
                        <a:pt x="957325" y="1385477"/>
                      </a:cubicBezTo>
                      <a:cubicBezTo>
                        <a:pt x="684391" y="1487994"/>
                        <a:pt x="374925" y="1464681"/>
                        <a:pt x="41794" y="1467614"/>
                      </a:cubicBezTo>
                    </a:path>
                  </a:pathLst>
                </a:custGeom>
                <a:noFill/>
                <a:ln w="76200">
                  <a:solidFill>
                    <a:srgbClr val="0066FF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sp>
            <p:nvSpPr>
              <p:cNvPr id="4" name="Скругленный прямоугольник 3"/>
              <p:cNvSpPr/>
              <p:nvPr/>
            </p:nvSpPr>
            <p:spPr>
              <a:xfrm>
                <a:off x="608931" y="465280"/>
                <a:ext cx="6483349" cy="115212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99CCFF"/>
                  </a:gs>
                  <a:gs pos="80000">
                    <a:srgbClr val="C5E4FB"/>
                  </a:gs>
                  <a:gs pos="100000">
                    <a:srgbClr val="E7F4FD"/>
                  </a:gs>
                </a:gsLst>
              </a:gradFill>
              <a:ln>
                <a:gradFill>
                  <a:gsLst>
                    <a:gs pos="0">
                      <a:srgbClr val="99CCFF"/>
                    </a:gs>
                    <a:gs pos="50000">
                      <a:srgbClr val="C5E4FB"/>
                    </a:gs>
                    <a:gs pos="100000">
                      <a:srgbClr val="E7F4FD"/>
                    </a:gs>
                  </a:gsLst>
                  <a:lin ang="5400000" scaled="0"/>
                </a:gradFill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Овал 4"/>
              <p:cNvSpPr/>
              <p:nvPr/>
            </p:nvSpPr>
            <p:spPr>
              <a:xfrm rot="20782755">
                <a:off x="6373396" y="412563"/>
                <a:ext cx="792088" cy="130753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1115616" y="687401"/>
                <a:ext cx="5040560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ru-RU" sz="3600" b="1" dirty="0" smtClean="0">
                    <a:ln w="11430"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Квадратные уравнения</a:t>
                </a:r>
                <a:endParaRPr lang="ru-RU" sz="3600" b="1" dirty="0">
                  <a:ln w="1143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6" name="Овал 15"/>
            <p:cNvSpPr/>
            <p:nvPr/>
          </p:nvSpPr>
          <p:spPr>
            <a:xfrm rot="20782755">
              <a:off x="6585848" y="1485375"/>
              <a:ext cx="792088" cy="72632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 rot="20782755">
              <a:off x="6615450" y="362070"/>
              <a:ext cx="619732" cy="1528331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323528" y="1844824"/>
                <a:ext cx="8396696" cy="468166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14:m>
                  <m:oMath xmlns:m="http://schemas.openxmlformats.org/officeDocument/2006/math">
                    <m:r>
                      <a:rPr lang="en-US" sz="2700" b="1" i="1" smtClean="0">
                        <a:ln w="11430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𝒂</m:t>
                    </m:r>
                    <m:sSup>
                      <m:sSupPr>
                        <m:ctrlPr>
                          <a:rPr lang="en-US" sz="2700" b="1" i="1" smtClean="0">
                            <a:ln w="11430">
                              <a:solidFill>
                                <a:srgbClr val="0000FF"/>
                              </a:solidFill>
                            </a:ln>
                            <a:solidFill>
                              <a:srgbClr val="0000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700" b="1" i="1" smtClean="0">
                            <a:ln w="11430">
                              <a:solidFill>
                                <a:srgbClr val="0000FF"/>
                              </a:solidFill>
                            </a:ln>
                            <a:solidFill>
                              <a:srgbClr val="0000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700" b="1" i="1" smtClean="0">
                            <a:ln w="11430">
                              <a:solidFill>
                                <a:srgbClr val="0000FF"/>
                              </a:solidFill>
                            </a:ln>
                            <a:solidFill>
                              <a:srgbClr val="0000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700" b="1" i="1" smtClean="0">
                        <a:ln w="11430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+</m:t>
                    </m:r>
                    <m:r>
                      <a:rPr lang="en-US" sz="2700" b="1" i="1" smtClean="0">
                        <a:ln w="11430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𝒃𝒙</m:t>
                    </m:r>
                    <m:r>
                      <a:rPr lang="en-US" sz="2700" b="1" i="1" smtClean="0">
                        <a:ln w="11430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+</m:t>
                    </m:r>
                    <m:r>
                      <a:rPr lang="en-US" sz="2700" b="1" i="1" smtClean="0">
                        <a:ln w="11430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𝒄</m:t>
                    </m:r>
                    <m:r>
                      <a:rPr lang="en-US" sz="2700" b="1" i="1" smtClean="0">
                        <a:ln w="11430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2700" b="1" i="1" smtClean="0">
                        <a:ln w="11430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𝟎</m:t>
                    </m:r>
                    <m:r>
                      <a:rPr lang="ru-RU" sz="2700" b="1" i="1" smtClean="0">
                        <a:ln w="11430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, где </m:t>
                    </m:r>
                    <m:r>
                      <a:rPr lang="en-US" sz="2700" b="1" i="1" smtClean="0">
                        <a:ln w="11430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𝒂</m:t>
                    </m:r>
                    <m:r>
                      <a:rPr lang="en-US" sz="2700" b="1" i="1" smtClean="0">
                        <a:ln w="11430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2700" b="1" i="1" smtClean="0">
                        <a:ln w="11430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ru-RU" sz="2700" b="1" dirty="0" smtClean="0">
                    <a:ln w="11430">
                      <a:solidFill>
                        <a:srgbClr val="0000FF"/>
                      </a:solidFill>
                    </a:ln>
                    <a:solidFill>
                      <a:srgbClr val="0000F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 </a:t>
                </a:r>
              </a:p>
              <a:p>
                <a:r>
                  <a:rPr lang="ru-RU" sz="2700" b="1" dirty="0" smtClean="0">
                    <a:ln w="11430">
                      <a:solidFill>
                        <a:srgbClr val="0000FF"/>
                      </a:solidFill>
                    </a:ln>
                    <a:solidFill>
                      <a:srgbClr val="0000F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Решить уравнение найти его корни или установить, что их нет.</a:t>
                </a:r>
              </a:p>
              <a:p>
                <a:r>
                  <a:rPr lang="ru-RU" sz="2700" b="1" dirty="0" smtClean="0">
                    <a:ln w="11430">
                      <a:solidFill>
                        <a:srgbClr val="0000FF"/>
                      </a:solidFill>
                    </a:ln>
                    <a:solidFill>
                      <a:srgbClr val="0000F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Корень уравнения – число, обращающее уравнение при подстановке в верное числовое равенство. </a:t>
                </a:r>
              </a:p>
              <a:p>
                <a:r>
                  <a:rPr lang="ru-RU" sz="2700" b="1" dirty="0" smtClean="0">
                    <a:ln w="11430">
                      <a:solidFill>
                        <a:srgbClr val="0000FF"/>
                      </a:solidFill>
                    </a:ln>
                    <a:solidFill>
                      <a:srgbClr val="0000F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Методы решения:</a:t>
                </a:r>
                <a:endParaRPr lang="ru-RU" sz="2700" b="1" dirty="0">
                  <a:ln w="11430">
                    <a:solidFill>
                      <a:srgbClr val="0000FF"/>
                    </a:solidFill>
                  </a:ln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  <a:p>
                <a:r>
                  <a:rPr lang="ru-RU" sz="2700" b="1" dirty="0" smtClean="0">
                    <a:ln w="11430">
                      <a:solidFill>
                        <a:srgbClr val="0000FF"/>
                      </a:solidFill>
                    </a:ln>
                    <a:solidFill>
                      <a:srgbClr val="0000F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1) Графически:</a:t>
                </a:r>
                <a:r>
                  <a:rPr lang="ru-RU" sz="2700" b="1" dirty="0">
                    <a:ln w="11430">
                      <a:solidFill>
                        <a:srgbClr val="0000FF"/>
                      </a:solidFill>
                    </a:ln>
                    <a:solidFill>
                      <a:srgbClr val="0000F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 </a:t>
                </a:r>
                <a:r>
                  <a:rPr lang="ru-RU" sz="2700" b="1" dirty="0" smtClean="0">
                    <a:ln w="11430">
                      <a:solidFill>
                        <a:srgbClr val="0000FF"/>
                      </a:solidFill>
                    </a:ln>
                    <a:solidFill>
                      <a:srgbClr val="0000F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построить график квадратичной функции </a:t>
                </a:r>
                <a14:m>
                  <m:oMath xmlns:m="http://schemas.openxmlformats.org/officeDocument/2006/math">
                    <m:r>
                      <a:rPr lang="en-US" sz="2700" b="1" i="0" smtClean="0">
                        <a:ln w="11430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𝐲</m:t>
                    </m:r>
                    <m:r>
                      <a:rPr lang="en-US" sz="2700" b="1" i="0" smtClean="0">
                        <a:ln w="11430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2700" b="1" i="1">
                        <a:ln w="11430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𝒂</m:t>
                    </m:r>
                    <m:sSup>
                      <m:sSupPr>
                        <m:ctrlPr>
                          <a:rPr lang="en-US" sz="2700" b="1" i="1">
                            <a:ln w="11430">
                              <a:solidFill>
                                <a:srgbClr val="0000FF"/>
                              </a:solidFill>
                            </a:ln>
                            <a:solidFill>
                              <a:srgbClr val="0000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700" b="1" i="1">
                            <a:ln w="11430">
                              <a:solidFill>
                                <a:srgbClr val="0000FF"/>
                              </a:solidFill>
                            </a:ln>
                            <a:solidFill>
                              <a:srgbClr val="0000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700" b="1" i="1">
                            <a:ln w="11430">
                              <a:solidFill>
                                <a:srgbClr val="0000FF"/>
                              </a:solidFill>
                            </a:ln>
                            <a:solidFill>
                              <a:srgbClr val="0000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700" b="1" i="1">
                        <a:ln w="11430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+</m:t>
                    </m:r>
                    <m:r>
                      <a:rPr lang="en-US" sz="2700" b="1" i="1">
                        <a:ln w="11430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𝒃𝒙</m:t>
                    </m:r>
                    <m:r>
                      <a:rPr lang="en-US" sz="2700" b="1" i="1">
                        <a:ln w="11430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+</m:t>
                    </m:r>
                    <m:r>
                      <a:rPr lang="en-US" sz="2700" b="1" i="1">
                        <a:ln w="11430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𝒄</m:t>
                    </m:r>
                    <m:r>
                      <a:rPr lang="ru-RU" sz="2700" b="1" i="0" smtClean="0">
                        <a:ln w="11430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,</m:t>
                    </m:r>
                  </m:oMath>
                </a14:m>
                <a:r>
                  <a:rPr lang="ru-RU" sz="2700" b="1" dirty="0" smtClean="0">
                    <a:ln w="11430">
                      <a:solidFill>
                        <a:srgbClr val="0000FF"/>
                      </a:solidFill>
                    </a:ln>
                    <a:solidFill>
                      <a:srgbClr val="0000F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 нули функции – корни уравнения.</a:t>
                </a:r>
              </a:p>
              <a:p>
                <a:r>
                  <a:rPr lang="ru-RU" sz="2700" b="1" dirty="0" smtClean="0">
                    <a:ln w="11430">
                      <a:solidFill>
                        <a:srgbClr val="0000FF"/>
                      </a:solidFill>
                    </a:ln>
                    <a:solidFill>
                      <a:srgbClr val="0000F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2) Аналитически </a:t>
                </a:r>
              </a:p>
              <a:p>
                <a:endParaRPr lang="en-US" sz="2700" b="1" dirty="0" smtClean="0">
                  <a:ln w="11430">
                    <a:solidFill>
                      <a:srgbClr val="0000FF"/>
                    </a:solidFill>
                  </a:ln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844824"/>
                <a:ext cx="8396696" cy="4681666"/>
              </a:xfrm>
              <a:prstGeom prst="rect">
                <a:avLst/>
              </a:prstGeom>
              <a:blipFill rotWithShape="1">
                <a:blip r:embed="rId3"/>
                <a:stretch>
                  <a:fillRect l="-18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884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179512" y="0"/>
            <a:ext cx="8964488" cy="6597352"/>
            <a:chOff x="179512" y="0"/>
            <a:chExt cx="8964488" cy="6597352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179512" y="0"/>
              <a:ext cx="8964488" cy="6597352"/>
              <a:chOff x="179512" y="0"/>
              <a:chExt cx="8964488" cy="6597352"/>
            </a:xfrm>
          </p:grpSpPr>
          <p:grpSp>
            <p:nvGrpSpPr>
              <p:cNvPr id="3" name="Группа 2"/>
              <p:cNvGrpSpPr/>
              <p:nvPr/>
            </p:nvGrpSpPr>
            <p:grpSpPr>
              <a:xfrm>
                <a:off x="179512" y="0"/>
                <a:ext cx="8964488" cy="6597352"/>
                <a:chOff x="179512" y="0"/>
                <a:chExt cx="8964488" cy="6597352"/>
              </a:xfrm>
            </p:grpSpPr>
            <p:sp>
              <p:nvSpPr>
                <p:cNvPr id="7" name="Скругленный прямоугольник 6"/>
                <p:cNvSpPr/>
                <p:nvPr/>
              </p:nvSpPr>
              <p:spPr>
                <a:xfrm>
                  <a:off x="179512" y="188640"/>
                  <a:ext cx="8640959" cy="6408712"/>
                </a:xfrm>
                <a:prstGeom prst="roundRect">
                  <a:avLst/>
                </a:prstGeom>
                <a:noFill/>
                <a:ln w="76200">
                  <a:solidFill>
                    <a:srgbClr val="0066FF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" name="Прямоугольник 7"/>
                <p:cNvSpPr/>
                <p:nvPr/>
              </p:nvSpPr>
              <p:spPr>
                <a:xfrm>
                  <a:off x="7308304" y="0"/>
                  <a:ext cx="1835696" cy="17728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9" name="Группа 8"/>
                <p:cNvGrpSpPr/>
                <p:nvPr/>
              </p:nvGrpSpPr>
              <p:grpSpPr>
                <a:xfrm>
                  <a:off x="7568096" y="188640"/>
                  <a:ext cx="1341392" cy="1323439"/>
                  <a:chOff x="6012160" y="3955121"/>
                  <a:chExt cx="1341392" cy="1323439"/>
                </a:xfrm>
              </p:grpSpPr>
              <p:sp>
                <p:nvSpPr>
                  <p:cNvPr id="11" name="Овал 10"/>
                  <p:cNvSpPr/>
                  <p:nvPr/>
                </p:nvSpPr>
                <p:spPr>
                  <a:xfrm>
                    <a:off x="6012160" y="4005063"/>
                    <a:ext cx="1341392" cy="1032129"/>
                  </a:xfrm>
                  <a:prstGeom prst="ellipse">
                    <a:avLst/>
                  </a:prstGeom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" name="Овал 11"/>
                  <p:cNvSpPr/>
                  <p:nvPr/>
                </p:nvSpPr>
                <p:spPr>
                  <a:xfrm>
                    <a:off x="6084168" y="4077072"/>
                    <a:ext cx="1152128" cy="86409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99CCFF"/>
                      </a:gs>
                      <a:gs pos="80000">
                        <a:srgbClr val="C5E4FB"/>
                      </a:gs>
                      <a:gs pos="100000">
                        <a:srgbClr val="E7F4FD"/>
                      </a:gs>
                    </a:gsLst>
                  </a:gra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" name="Прямоугольник 12"/>
                  <p:cNvSpPr/>
                  <p:nvPr/>
                </p:nvSpPr>
                <p:spPr>
                  <a:xfrm>
                    <a:off x="6200846" y="3955121"/>
                    <a:ext cx="918772" cy="1323439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  <a:scene3d>
                      <a:camera prst="orthographicFront"/>
                      <a:lightRig rig="flat" dir="tl">
                        <a:rot lat="0" lon="0" rev="6600000"/>
                      </a:lightRig>
                    </a:scene3d>
                    <a:sp3d extrusionH="25400" contourW="8890">
                      <a:bevelT w="38100" h="31750"/>
                      <a:contourClr>
                        <a:schemeClr val="accent2">
                          <a:shade val="75000"/>
                        </a:schemeClr>
                      </a:contourClr>
                    </a:sp3d>
                  </a:bodyPr>
                  <a:lstStyle/>
                  <a:p>
                    <a:pPr algn="ctr"/>
                    <a:r>
                      <a:rPr lang="ru-RU" sz="8000" b="1" dirty="0" smtClean="0">
                        <a:ln w="11430">
                          <a:solidFill>
                            <a:schemeClr val="tx1"/>
                          </a:solidFill>
                        </a:ln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sym typeface="Wingdings 2"/>
                      </a:rPr>
                      <a:t></a:t>
                    </a:r>
                    <a:endParaRPr lang="ru-RU" sz="8000" b="1" dirty="0">
                      <a:ln w="11430">
                        <a:solidFill>
                          <a:schemeClr val="tx1"/>
                        </a:solidFill>
                      </a:ln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10" name="Дуга 8"/>
                <p:cNvSpPr/>
                <p:nvPr/>
              </p:nvSpPr>
              <p:spPr>
                <a:xfrm rot="5400000">
                  <a:off x="7157293" y="195636"/>
                  <a:ext cx="1705406" cy="1691417"/>
                </a:xfrm>
                <a:custGeom>
                  <a:avLst/>
                  <a:gdLst>
                    <a:gd name="connsiteX0" fmla="*/ 3196322 w 3338419"/>
                    <a:gd name="connsiteY0" fmla="*/ 533972 h 1791085"/>
                    <a:gd name="connsiteX1" fmla="*/ 2626535 w 3338419"/>
                    <a:gd name="connsiteY1" fmla="*/ 1629163 h 1791085"/>
                    <a:gd name="connsiteX2" fmla="*/ 1696597 w 3338419"/>
                    <a:gd name="connsiteY2" fmla="*/ 1790964 h 1791085"/>
                    <a:gd name="connsiteX3" fmla="*/ 1669210 w 3338419"/>
                    <a:gd name="connsiteY3" fmla="*/ 895543 h 1791085"/>
                    <a:gd name="connsiteX4" fmla="*/ 3196322 w 3338419"/>
                    <a:gd name="connsiteY4" fmla="*/ 533972 h 1791085"/>
                    <a:gd name="connsiteX0" fmla="*/ 3196322 w 3338419"/>
                    <a:gd name="connsiteY0" fmla="*/ 533972 h 1791085"/>
                    <a:gd name="connsiteX1" fmla="*/ 2626535 w 3338419"/>
                    <a:gd name="connsiteY1" fmla="*/ 1629163 h 1791085"/>
                    <a:gd name="connsiteX2" fmla="*/ 1696597 w 3338419"/>
                    <a:gd name="connsiteY2" fmla="*/ 1790964 h 1791085"/>
                    <a:gd name="connsiteX0" fmla="*/ 1527112 w 1692380"/>
                    <a:gd name="connsiteY0" fmla="*/ 290286 h 1547278"/>
                    <a:gd name="connsiteX1" fmla="*/ 957325 w 1692380"/>
                    <a:gd name="connsiteY1" fmla="*/ 1385477 h 1547278"/>
                    <a:gd name="connsiteX2" fmla="*/ 27387 w 1692380"/>
                    <a:gd name="connsiteY2" fmla="*/ 1547278 h 1547278"/>
                    <a:gd name="connsiteX3" fmla="*/ 0 w 1692380"/>
                    <a:gd name="connsiteY3" fmla="*/ 651857 h 1547278"/>
                    <a:gd name="connsiteX4" fmla="*/ 1527112 w 1692380"/>
                    <a:gd name="connsiteY4" fmla="*/ 290286 h 1547278"/>
                    <a:gd name="connsiteX0" fmla="*/ 1556141 w 1692380"/>
                    <a:gd name="connsiteY0" fmla="*/ 0 h 1547278"/>
                    <a:gd name="connsiteX1" fmla="*/ 957325 w 1692380"/>
                    <a:gd name="connsiteY1" fmla="*/ 1385477 h 1547278"/>
                    <a:gd name="connsiteX2" fmla="*/ 27387 w 1692380"/>
                    <a:gd name="connsiteY2" fmla="*/ 1547278 h 1547278"/>
                    <a:gd name="connsiteX0" fmla="*/ 1527112 w 1692380"/>
                    <a:gd name="connsiteY0" fmla="*/ 290286 h 1547278"/>
                    <a:gd name="connsiteX1" fmla="*/ 957325 w 1692380"/>
                    <a:gd name="connsiteY1" fmla="*/ 1385477 h 1547278"/>
                    <a:gd name="connsiteX2" fmla="*/ 27387 w 1692380"/>
                    <a:gd name="connsiteY2" fmla="*/ 1547278 h 1547278"/>
                    <a:gd name="connsiteX3" fmla="*/ 0 w 1692380"/>
                    <a:gd name="connsiteY3" fmla="*/ 651857 h 1547278"/>
                    <a:gd name="connsiteX4" fmla="*/ 1527112 w 1692380"/>
                    <a:gd name="connsiteY4" fmla="*/ 290286 h 1547278"/>
                    <a:gd name="connsiteX0" fmla="*/ 1556141 w 1692380"/>
                    <a:gd name="connsiteY0" fmla="*/ 0 h 1547278"/>
                    <a:gd name="connsiteX1" fmla="*/ 957325 w 1692380"/>
                    <a:gd name="connsiteY1" fmla="*/ 1385477 h 1547278"/>
                    <a:gd name="connsiteX2" fmla="*/ 41794 w 1692380"/>
                    <a:gd name="connsiteY2" fmla="*/ 1467614 h 1547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92380" h="1547278" stroke="0" extrusionOk="0">
                      <a:moveTo>
                        <a:pt x="1527112" y="290286"/>
                      </a:moveTo>
                      <a:cubicBezTo>
                        <a:pt x="1848922" y="681513"/>
                        <a:pt x="1610273" y="1140222"/>
                        <a:pt x="957325" y="1385477"/>
                      </a:cubicBezTo>
                      <a:cubicBezTo>
                        <a:pt x="684391" y="1487994"/>
                        <a:pt x="360518" y="1544345"/>
                        <a:pt x="27387" y="1547278"/>
                      </a:cubicBezTo>
                      <a:lnTo>
                        <a:pt x="0" y="651857"/>
                      </a:lnTo>
                      <a:lnTo>
                        <a:pt x="1527112" y="290286"/>
                      </a:lnTo>
                      <a:close/>
                    </a:path>
                    <a:path w="1692380" h="1547278" fill="none">
                      <a:moveTo>
                        <a:pt x="1556141" y="0"/>
                      </a:moveTo>
                      <a:cubicBezTo>
                        <a:pt x="1877951" y="391227"/>
                        <a:pt x="1610273" y="1140222"/>
                        <a:pt x="957325" y="1385477"/>
                      </a:cubicBezTo>
                      <a:cubicBezTo>
                        <a:pt x="684391" y="1487994"/>
                        <a:pt x="374925" y="1464681"/>
                        <a:pt x="41794" y="1467614"/>
                      </a:cubicBezTo>
                    </a:path>
                  </a:pathLst>
                </a:custGeom>
                <a:noFill/>
                <a:ln w="76200">
                  <a:solidFill>
                    <a:srgbClr val="0066FF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sp>
            <p:nvSpPr>
              <p:cNvPr id="4" name="Скругленный прямоугольник 3"/>
              <p:cNvSpPr/>
              <p:nvPr/>
            </p:nvSpPr>
            <p:spPr>
              <a:xfrm>
                <a:off x="561466" y="482493"/>
                <a:ext cx="6483349" cy="115212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99CCFF"/>
                  </a:gs>
                  <a:gs pos="80000">
                    <a:srgbClr val="C5E4FB"/>
                  </a:gs>
                  <a:gs pos="100000">
                    <a:srgbClr val="E7F4FD"/>
                  </a:gs>
                </a:gsLst>
              </a:gradFill>
              <a:ln>
                <a:gradFill>
                  <a:gsLst>
                    <a:gs pos="0">
                      <a:srgbClr val="99CCFF"/>
                    </a:gs>
                    <a:gs pos="50000">
                      <a:srgbClr val="C5E4FB"/>
                    </a:gs>
                    <a:gs pos="100000">
                      <a:srgbClr val="E7F4FD"/>
                    </a:gs>
                  </a:gsLst>
                  <a:lin ang="5400000" scaled="0"/>
                </a:gradFill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Овал 4"/>
              <p:cNvSpPr/>
              <p:nvPr/>
            </p:nvSpPr>
            <p:spPr>
              <a:xfrm rot="20782755">
                <a:off x="6373396" y="412563"/>
                <a:ext cx="792088" cy="130753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1115616" y="694437"/>
                <a:ext cx="5038516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ru-RU" sz="4000" b="1" dirty="0" smtClean="0">
                    <a:ln w="11430"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Понимаем</a:t>
                </a:r>
                <a:endParaRPr lang="ru-RU" sz="4000" b="1" dirty="0">
                  <a:ln w="1143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6" name="Овал 15"/>
            <p:cNvSpPr/>
            <p:nvPr/>
          </p:nvSpPr>
          <p:spPr>
            <a:xfrm rot="20782755">
              <a:off x="6585848" y="1485375"/>
              <a:ext cx="792088" cy="72632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 rot="20782755">
              <a:off x="6615450" y="362070"/>
              <a:ext cx="619732" cy="1528331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014391" y="2817151"/>
            <a:ext cx="1696478" cy="1622812"/>
            <a:chOff x="467544" y="2342387"/>
            <a:chExt cx="3569220" cy="3599244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467544" y="2342387"/>
              <a:ext cx="3569220" cy="3599244"/>
              <a:chOff x="3786182" y="785794"/>
              <a:chExt cx="4765675" cy="4908551"/>
            </a:xfrm>
          </p:grpSpPr>
          <p:grpSp>
            <p:nvGrpSpPr>
              <p:cNvPr id="22" name="Группа 21"/>
              <p:cNvGrpSpPr/>
              <p:nvPr/>
            </p:nvGrpSpPr>
            <p:grpSpPr>
              <a:xfrm>
                <a:off x="3786182" y="928670"/>
                <a:ext cx="4765675" cy="4765675"/>
                <a:chOff x="4306901" y="981745"/>
                <a:chExt cx="4765675" cy="4765675"/>
              </a:xfrm>
            </p:grpSpPr>
            <p:grpSp>
              <p:nvGrpSpPr>
                <p:cNvPr id="28" name="Группа 27"/>
                <p:cNvGrpSpPr/>
                <p:nvPr/>
              </p:nvGrpSpPr>
              <p:grpSpPr>
                <a:xfrm>
                  <a:off x="4357686" y="981745"/>
                  <a:ext cx="4645057" cy="4765675"/>
                  <a:chOff x="4214810" y="981745"/>
                  <a:chExt cx="4645057" cy="4765675"/>
                </a:xfrm>
              </p:grpSpPr>
              <p:sp>
                <p:nvSpPr>
                  <p:cNvPr id="44" name="Freeform 69"/>
                  <p:cNvSpPr>
                    <a:spLocks/>
                  </p:cNvSpPr>
                  <p:nvPr/>
                </p:nvSpPr>
                <p:spPr bwMode="auto">
                  <a:xfrm>
                    <a:off x="5541514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" name="Freeform 69"/>
                  <p:cNvSpPr>
                    <a:spLocks/>
                  </p:cNvSpPr>
                  <p:nvPr/>
                </p:nvSpPr>
                <p:spPr bwMode="auto">
                  <a:xfrm>
                    <a:off x="5873190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" name="Freeform 69"/>
                  <p:cNvSpPr>
                    <a:spLocks/>
                  </p:cNvSpPr>
                  <p:nvPr/>
                </p:nvSpPr>
                <p:spPr bwMode="auto">
                  <a:xfrm>
                    <a:off x="6204866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" name="Freeform 69"/>
                  <p:cNvSpPr>
                    <a:spLocks/>
                  </p:cNvSpPr>
                  <p:nvPr/>
                </p:nvSpPr>
                <p:spPr bwMode="auto">
                  <a:xfrm>
                    <a:off x="6536542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8" name="Freeform 69"/>
                  <p:cNvSpPr>
                    <a:spLocks/>
                  </p:cNvSpPr>
                  <p:nvPr/>
                </p:nvSpPr>
                <p:spPr bwMode="auto">
                  <a:xfrm>
                    <a:off x="6868218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" name="Freeform 69"/>
                  <p:cNvSpPr>
                    <a:spLocks/>
                  </p:cNvSpPr>
                  <p:nvPr/>
                </p:nvSpPr>
                <p:spPr bwMode="auto">
                  <a:xfrm>
                    <a:off x="7199894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" name="Freeform 69"/>
                  <p:cNvSpPr>
                    <a:spLocks/>
                  </p:cNvSpPr>
                  <p:nvPr/>
                </p:nvSpPr>
                <p:spPr bwMode="auto">
                  <a:xfrm>
                    <a:off x="7531570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" name="Freeform 69"/>
                  <p:cNvSpPr>
                    <a:spLocks/>
                  </p:cNvSpPr>
                  <p:nvPr/>
                </p:nvSpPr>
                <p:spPr bwMode="auto">
                  <a:xfrm>
                    <a:off x="7863246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" name="Freeform 69"/>
                  <p:cNvSpPr>
                    <a:spLocks/>
                  </p:cNvSpPr>
                  <p:nvPr/>
                </p:nvSpPr>
                <p:spPr bwMode="auto">
                  <a:xfrm>
                    <a:off x="8194922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3" name="Freeform 69"/>
                  <p:cNvSpPr>
                    <a:spLocks/>
                  </p:cNvSpPr>
                  <p:nvPr/>
                </p:nvSpPr>
                <p:spPr bwMode="auto">
                  <a:xfrm>
                    <a:off x="8526598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4" name="Freeform 69"/>
                  <p:cNvSpPr>
                    <a:spLocks/>
                  </p:cNvSpPr>
                  <p:nvPr/>
                </p:nvSpPr>
                <p:spPr bwMode="auto">
                  <a:xfrm>
                    <a:off x="8858280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5" name="Freeform 69"/>
                  <p:cNvSpPr>
                    <a:spLocks/>
                  </p:cNvSpPr>
                  <p:nvPr/>
                </p:nvSpPr>
                <p:spPr bwMode="auto">
                  <a:xfrm>
                    <a:off x="5209838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6" name="Freeform 69"/>
                  <p:cNvSpPr>
                    <a:spLocks/>
                  </p:cNvSpPr>
                  <p:nvPr/>
                </p:nvSpPr>
                <p:spPr bwMode="auto">
                  <a:xfrm>
                    <a:off x="4878162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" name="Freeform 69"/>
                  <p:cNvSpPr>
                    <a:spLocks/>
                  </p:cNvSpPr>
                  <p:nvPr/>
                </p:nvSpPr>
                <p:spPr bwMode="auto">
                  <a:xfrm>
                    <a:off x="4546486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8" name="Freeform 69"/>
                  <p:cNvSpPr>
                    <a:spLocks/>
                  </p:cNvSpPr>
                  <p:nvPr/>
                </p:nvSpPr>
                <p:spPr bwMode="auto">
                  <a:xfrm>
                    <a:off x="4214810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9" name="Группа 28"/>
                <p:cNvGrpSpPr/>
                <p:nvPr/>
              </p:nvGrpSpPr>
              <p:grpSpPr>
                <a:xfrm rot="5400000">
                  <a:off x="4533051" y="968304"/>
                  <a:ext cx="4313375" cy="4765675"/>
                  <a:chOff x="4214810" y="981745"/>
                  <a:chExt cx="4313375" cy="4765675"/>
                </a:xfrm>
              </p:grpSpPr>
              <p:sp>
                <p:nvSpPr>
                  <p:cNvPr id="30" name="Freeform 69"/>
                  <p:cNvSpPr>
                    <a:spLocks/>
                  </p:cNvSpPr>
                  <p:nvPr/>
                </p:nvSpPr>
                <p:spPr bwMode="auto">
                  <a:xfrm>
                    <a:off x="5541514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" name="Freeform 69"/>
                  <p:cNvSpPr>
                    <a:spLocks/>
                  </p:cNvSpPr>
                  <p:nvPr/>
                </p:nvSpPr>
                <p:spPr bwMode="auto">
                  <a:xfrm>
                    <a:off x="5873190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" name="Freeform 69"/>
                  <p:cNvSpPr>
                    <a:spLocks/>
                  </p:cNvSpPr>
                  <p:nvPr/>
                </p:nvSpPr>
                <p:spPr bwMode="auto">
                  <a:xfrm>
                    <a:off x="6204866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" name="Freeform 69"/>
                  <p:cNvSpPr>
                    <a:spLocks/>
                  </p:cNvSpPr>
                  <p:nvPr/>
                </p:nvSpPr>
                <p:spPr bwMode="auto">
                  <a:xfrm>
                    <a:off x="6536542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" name="Freeform 69"/>
                  <p:cNvSpPr>
                    <a:spLocks/>
                  </p:cNvSpPr>
                  <p:nvPr/>
                </p:nvSpPr>
                <p:spPr bwMode="auto">
                  <a:xfrm>
                    <a:off x="6868218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" name="Freeform 69"/>
                  <p:cNvSpPr>
                    <a:spLocks/>
                  </p:cNvSpPr>
                  <p:nvPr/>
                </p:nvSpPr>
                <p:spPr bwMode="auto">
                  <a:xfrm>
                    <a:off x="7199894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6" name="Freeform 69"/>
                  <p:cNvSpPr>
                    <a:spLocks/>
                  </p:cNvSpPr>
                  <p:nvPr/>
                </p:nvSpPr>
                <p:spPr bwMode="auto">
                  <a:xfrm>
                    <a:off x="7531570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" name="Freeform 69"/>
                  <p:cNvSpPr>
                    <a:spLocks/>
                  </p:cNvSpPr>
                  <p:nvPr/>
                </p:nvSpPr>
                <p:spPr bwMode="auto">
                  <a:xfrm>
                    <a:off x="7863246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" name="Freeform 69"/>
                  <p:cNvSpPr>
                    <a:spLocks/>
                  </p:cNvSpPr>
                  <p:nvPr/>
                </p:nvSpPr>
                <p:spPr bwMode="auto">
                  <a:xfrm>
                    <a:off x="8194922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9" name="Freeform 69"/>
                  <p:cNvSpPr>
                    <a:spLocks/>
                  </p:cNvSpPr>
                  <p:nvPr/>
                </p:nvSpPr>
                <p:spPr bwMode="auto">
                  <a:xfrm>
                    <a:off x="8526598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" name="Freeform 69"/>
                  <p:cNvSpPr>
                    <a:spLocks/>
                  </p:cNvSpPr>
                  <p:nvPr/>
                </p:nvSpPr>
                <p:spPr bwMode="auto">
                  <a:xfrm>
                    <a:off x="5209838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" name="Freeform 69"/>
                  <p:cNvSpPr>
                    <a:spLocks/>
                  </p:cNvSpPr>
                  <p:nvPr/>
                </p:nvSpPr>
                <p:spPr bwMode="auto">
                  <a:xfrm>
                    <a:off x="4878162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" name="Freeform 69"/>
                  <p:cNvSpPr>
                    <a:spLocks/>
                  </p:cNvSpPr>
                  <p:nvPr/>
                </p:nvSpPr>
                <p:spPr bwMode="auto">
                  <a:xfrm>
                    <a:off x="4546486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" name="Freeform 69"/>
                  <p:cNvSpPr>
                    <a:spLocks/>
                  </p:cNvSpPr>
                  <p:nvPr/>
                </p:nvSpPr>
                <p:spPr bwMode="auto">
                  <a:xfrm>
                    <a:off x="4214810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24" name="Text Box 77"/>
              <p:cNvSpPr txBox="1">
                <a:spLocks noChangeArrowheads="1"/>
              </p:cNvSpPr>
              <p:nvPr/>
            </p:nvSpPr>
            <p:spPr bwMode="auto">
              <a:xfrm>
                <a:off x="5862631" y="785794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sz="2000" dirty="0"/>
                  <a:t>у</a:t>
                </a:r>
              </a:p>
            </p:txBody>
          </p:sp>
          <p:sp>
            <p:nvSpPr>
              <p:cNvPr id="25" name="Line 79"/>
              <p:cNvSpPr>
                <a:spLocks noChangeShapeType="1"/>
              </p:cNvSpPr>
              <p:nvPr/>
            </p:nvSpPr>
            <p:spPr bwMode="auto">
              <a:xfrm flipH="1" flipV="1">
                <a:off x="6164256" y="981745"/>
                <a:ext cx="0" cy="4679950"/>
              </a:xfrm>
              <a:prstGeom prst="line">
                <a:avLst/>
              </a:prstGeom>
              <a:ln>
                <a:headEnd/>
                <a:tailEnd type="stealth" w="lg" len="lg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Text Box 103"/>
              <p:cNvSpPr txBox="1">
                <a:spLocks noChangeArrowheads="1"/>
              </p:cNvSpPr>
              <p:nvPr/>
            </p:nvSpPr>
            <p:spPr bwMode="auto">
              <a:xfrm>
                <a:off x="5857884" y="3429000"/>
                <a:ext cx="379412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000" dirty="0"/>
                  <a:t>0</a:t>
                </a:r>
                <a:endParaRPr lang="ru-RU" sz="2000" dirty="0"/>
              </a:p>
            </p:txBody>
          </p:sp>
          <p:sp>
            <p:nvSpPr>
              <p:cNvPr id="27" name="Line 79"/>
              <p:cNvSpPr>
                <a:spLocks noChangeShapeType="1"/>
              </p:cNvSpPr>
              <p:nvPr/>
            </p:nvSpPr>
            <p:spPr bwMode="auto">
              <a:xfrm rot="5400000" flipH="1" flipV="1">
                <a:off x="6197595" y="1134145"/>
                <a:ext cx="0" cy="4679950"/>
              </a:xfrm>
              <a:prstGeom prst="line">
                <a:avLst/>
              </a:prstGeom>
              <a:ln>
                <a:headEnd/>
                <a:tailEnd type="stealth" w="lg" len="lg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1" name="Freeform 105"/>
            <p:cNvSpPr>
              <a:spLocks/>
            </p:cNvSpPr>
            <p:nvPr/>
          </p:nvSpPr>
          <p:spPr bwMode="auto">
            <a:xfrm>
              <a:off x="2026246" y="2412180"/>
              <a:ext cx="1388061" cy="1908313"/>
            </a:xfrm>
            <a:custGeom>
              <a:avLst/>
              <a:gdLst>
                <a:gd name="T0" fmla="*/ 0 w 1815"/>
                <a:gd name="T1" fmla="*/ 71438 h 2724"/>
                <a:gd name="T2" fmla="*/ 619125 w 1815"/>
                <a:gd name="T3" fmla="*/ 2782888 h 2724"/>
                <a:gd name="T4" fmla="*/ 1014413 w 1815"/>
                <a:gd name="T5" fmla="*/ 3919538 h 2724"/>
                <a:gd name="T6" fmla="*/ 1439863 w 1815"/>
                <a:gd name="T7" fmla="*/ 4319588 h 2724"/>
                <a:gd name="T8" fmla="*/ 1879600 w 1815"/>
                <a:gd name="T9" fmla="*/ 3894138 h 2724"/>
                <a:gd name="T10" fmla="*/ 2274888 w 1815"/>
                <a:gd name="T11" fmla="*/ 2733676 h 2724"/>
                <a:gd name="T12" fmla="*/ 2881313 w 1815"/>
                <a:gd name="T13" fmla="*/ 0 h 27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15" h="2724">
                  <a:moveTo>
                    <a:pt x="0" y="45"/>
                  </a:moveTo>
                  <a:cubicBezTo>
                    <a:pt x="65" y="330"/>
                    <a:pt x="284" y="1349"/>
                    <a:pt x="390" y="1753"/>
                  </a:cubicBezTo>
                  <a:cubicBezTo>
                    <a:pt x="496" y="2157"/>
                    <a:pt x="553" y="2308"/>
                    <a:pt x="639" y="2469"/>
                  </a:cubicBezTo>
                  <a:cubicBezTo>
                    <a:pt x="725" y="2630"/>
                    <a:pt x="816" y="2724"/>
                    <a:pt x="907" y="2721"/>
                  </a:cubicBezTo>
                  <a:cubicBezTo>
                    <a:pt x="998" y="2718"/>
                    <a:pt x="1096" y="2620"/>
                    <a:pt x="1184" y="2453"/>
                  </a:cubicBezTo>
                  <a:cubicBezTo>
                    <a:pt x="1272" y="2286"/>
                    <a:pt x="1328" y="2131"/>
                    <a:pt x="1433" y="1722"/>
                  </a:cubicBezTo>
                  <a:cubicBezTo>
                    <a:pt x="1538" y="1313"/>
                    <a:pt x="1736" y="359"/>
                    <a:pt x="1815" y="0"/>
                  </a:cubicBezTo>
                </a:path>
              </a:pathLst>
            </a:custGeom>
            <a:ln w="38100">
              <a:solidFill>
                <a:srgbClr val="0000FF"/>
              </a:solidFill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990017" y="2817151"/>
            <a:ext cx="1408880" cy="1688416"/>
            <a:chOff x="4796408" y="2342387"/>
            <a:chExt cx="3569220" cy="3731757"/>
          </a:xfrm>
        </p:grpSpPr>
        <p:grpSp>
          <p:nvGrpSpPr>
            <p:cNvPr id="60" name="Группа 59"/>
            <p:cNvGrpSpPr/>
            <p:nvPr/>
          </p:nvGrpSpPr>
          <p:grpSpPr>
            <a:xfrm>
              <a:off x="4796408" y="2342387"/>
              <a:ext cx="3569220" cy="3599244"/>
              <a:chOff x="3786182" y="785794"/>
              <a:chExt cx="4765675" cy="4908551"/>
            </a:xfrm>
          </p:grpSpPr>
          <p:grpSp>
            <p:nvGrpSpPr>
              <p:cNvPr id="62" name="Группа 61"/>
              <p:cNvGrpSpPr/>
              <p:nvPr/>
            </p:nvGrpSpPr>
            <p:grpSpPr>
              <a:xfrm>
                <a:off x="3786182" y="928670"/>
                <a:ext cx="4765675" cy="4765675"/>
                <a:chOff x="4306901" y="981745"/>
                <a:chExt cx="4765675" cy="4765675"/>
              </a:xfrm>
            </p:grpSpPr>
            <p:grpSp>
              <p:nvGrpSpPr>
                <p:cNvPr id="68" name="Группа 67"/>
                <p:cNvGrpSpPr/>
                <p:nvPr/>
              </p:nvGrpSpPr>
              <p:grpSpPr>
                <a:xfrm>
                  <a:off x="4357686" y="981745"/>
                  <a:ext cx="4645057" cy="4765675"/>
                  <a:chOff x="4214810" y="981745"/>
                  <a:chExt cx="4645057" cy="4765675"/>
                </a:xfrm>
              </p:grpSpPr>
              <p:sp>
                <p:nvSpPr>
                  <p:cNvPr id="84" name="Freeform 69"/>
                  <p:cNvSpPr>
                    <a:spLocks/>
                  </p:cNvSpPr>
                  <p:nvPr/>
                </p:nvSpPr>
                <p:spPr bwMode="auto">
                  <a:xfrm>
                    <a:off x="5541514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  <p:sp>
                <p:nvSpPr>
                  <p:cNvPr id="85" name="Freeform 69"/>
                  <p:cNvSpPr>
                    <a:spLocks/>
                  </p:cNvSpPr>
                  <p:nvPr/>
                </p:nvSpPr>
                <p:spPr bwMode="auto">
                  <a:xfrm>
                    <a:off x="5873190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  <p:sp>
                <p:nvSpPr>
                  <p:cNvPr id="86" name="Freeform 69"/>
                  <p:cNvSpPr>
                    <a:spLocks/>
                  </p:cNvSpPr>
                  <p:nvPr/>
                </p:nvSpPr>
                <p:spPr bwMode="auto">
                  <a:xfrm>
                    <a:off x="6204866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  <p:sp>
                <p:nvSpPr>
                  <p:cNvPr id="87" name="Freeform 69"/>
                  <p:cNvSpPr>
                    <a:spLocks/>
                  </p:cNvSpPr>
                  <p:nvPr/>
                </p:nvSpPr>
                <p:spPr bwMode="auto">
                  <a:xfrm>
                    <a:off x="6536542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  <p:sp>
                <p:nvSpPr>
                  <p:cNvPr id="88" name="Freeform 69"/>
                  <p:cNvSpPr>
                    <a:spLocks/>
                  </p:cNvSpPr>
                  <p:nvPr/>
                </p:nvSpPr>
                <p:spPr bwMode="auto">
                  <a:xfrm>
                    <a:off x="6868218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  <p:sp>
                <p:nvSpPr>
                  <p:cNvPr id="89" name="Freeform 69"/>
                  <p:cNvSpPr>
                    <a:spLocks/>
                  </p:cNvSpPr>
                  <p:nvPr/>
                </p:nvSpPr>
                <p:spPr bwMode="auto">
                  <a:xfrm>
                    <a:off x="7199894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  <p:sp>
                <p:nvSpPr>
                  <p:cNvPr id="90" name="Freeform 69"/>
                  <p:cNvSpPr>
                    <a:spLocks/>
                  </p:cNvSpPr>
                  <p:nvPr/>
                </p:nvSpPr>
                <p:spPr bwMode="auto">
                  <a:xfrm>
                    <a:off x="7531570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  <p:sp>
                <p:nvSpPr>
                  <p:cNvPr id="91" name="Freeform 69"/>
                  <p:cNvSpPr>
                    <a:spLocks/>
                  </p:cNvSpPr>
                  <p:nvPr/>
                </p:nvSpPr>
                <p:spPr bwMode="auto">
                  <a:xfrm>
                    <a:off x="7863246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  <p:sp>
                <p:nvSpPr>
                  <p:cNvPr id="92" name="Freeform 69"/>
                  <p:cNvSpPr>
                    <a:spLocks/>
                  </p:cNvSpPr>
                  <p:nvPr/>
                </p:nvSpPr>
                <p:spPr bwMode="auto">
                  <a:xfrm>
                    <a:off x="8194922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  <p:sp>
                <p:nvSpPr>
                  <p:cNvPr id="93" name="Freeform 69"/>
                  <p:cNvSpPr>
                    <a:spLocks/>
                  </p:cNvSpPr>
                  <p:nvPr/>
                </p:nvSpPr>
                <p:spPr bwMode="auto">
                  <a:xfrm>
                    <a:off x="8526598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  <p:sp>
                <p:nvSpPr>
                  <p:cNvPr id="94" name="Freeform 69"/>
                  <p:cNvSpPr>
                    <a:spLocks/>
                  </p:cNvSpPr>
                  <p:nvPr/>
                </p:nvSpPr>
                <p:spPr bwMode="auto">
                  <a:xfrm>
                    <a:off x="8858280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  <p:sp>
                <p:nvSpPr>
                  <p:cNvPr id="95" name="Freeform 69"/>
                  <p:cNvSpPr>
                    <a:spLocks/>
                  </p:cNvSpPr>
                  <p:nvPr/>
                </p:nvSpPr>
                <p:spPr bwMode="auto">
                  <a:xfrm>
                    <a:off x="5209838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  <p:sp>
                <p:nvSpPr>
                  <p:cNvPr id="96" name="Freeform 69"/>
                  <p:cNvSpPr>
                    <a:spLocks/>
                  </p:cNvSpPr>
                  <p:nvPr/>
                </p:nvSpPr>
                <p:spPr bwMode="auto">
                  <a:xfrm>
                    <a:off x="4878162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  <p:sp>
                <p:nvSpPr>
                  <p:cNvPr id="97" name="Freeform 69"/>
                  <p:cNvSpPr>
                    <a:spLocks/>
                  </p:cNvSpPr>
                  <p:nvPr/>
                </p:nvSpPr>
                <p:spPr bwMode="auto">
                  <a:xfrm>
                    <a:off x="4546486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  <p:sp>
                <p:nvSpPr>
                  <p:cNvPr id="98" name="Freeform 69"/>
                  <p:cNvSpPr>
                    <a:spLocks/>
                  </p:cNvSpPr>
                  <p:nvPr/>
                </p:nvSpPr>
                <p:spPr bwMode="auto">
                  <a:xfrm>
                    <a:off x="4214810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</p:grpSp>
            <p:grpSp>
              <p:nvGrpSpPr>
                <p:cNvPr id="69" name="Группа 68"/>
                <p:cNvGrpSpPr/>
                <p:nvPr/>
              </p:nvGrpSpPr>
              <p:grpSpPr>
                <a:xfrm rot="5400000">
                  <a:off x="4533051" y="968304"/>
                  <a:ext cx="4313375" cy="4765675"/>
                  <a:chOff x="4214810" y="981745"/>
                  <a:chExt cx="4313375" cy="4765675"/>
                </a:xfrm>
              </p:grpSpPr>
              <p:sp>
                <p:nvSpPr>
                  <p:cNvPr id="70" name="Freeform 69"/>
                  <p:cNvSpPr>
                    <a:spLocks/>
                  </p:cNvSpPr>
                  <p:nvPr/>
                </p:nvSpPr>
                <p:spPr bwMode="auto">
                  <a:xfrm>
                    <a:off x="5541514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  <p:sp>
                <p:nvSpPr>
                  <p:cNvPr id="71" name="Freeform 69"/>
                  <p:cNvSpPr>
                    <a:spLocks/>
                  </p:cNvSpPr>
                  <p:nvPr/>
                </p:nvSpPr>
                <p:spPr bwMode="auto">
                  <a:xfrm>
                    <a:off x="5873190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  <p:sp>
                <p:nvSpPr>
                  <p:cNvPr id="72" name="Freeform 69"/>
                  <p:cNvSpPr>
                    <a:spLocks/>
                  </p:cNvSpPr>
                  <p:nvPr/>
                </p:nvSpPr>
                <p:spPr bwMode="auto">
                  <a:xfrm>
                    <a:off x="6204866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  <p:sp>
                <p:nvSpPr>
                  <p:cNvPr id="73" name="Freeform 69"/>
                  <p:cNvSpPr>
                    <a:spLocks/>
                  </p:cNvSpPr>
                  <p:nvPr/>
                </p:nvSpPr>
                <p:spPr bwMode="auto">
                  <a:xfrm>
                    <a:off x="6536542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  <p:sp>
                <p:nvSpPr>
                  <p:cNvPr id="74" name="Freeform 69"/>
                  <p:cNvSpPr>
                    <a:spLocks/>
                  </p:cNvSpPr>
                  <p:nvPr/>
                </p:nvSpPr>
                <p:spPr bwMode="auto">
                  <a:xfrm>
                    <a:off x="6868218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  <p:sp>
                <p:nvSpPr>
                  <p:cNvPr id="75" name="Freeform 69"/>
                  <p:cNvSpPr>
                    <a:spLocks/>
                  </p:cNvSpPr>
                  <p:nvPr/>
                </p:nvSpPr>
                <p:spPr bwMode="auto">
                  <a:xfrm>
                    <a:off x="7199894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  <p:sp>
                <p:nvSpPr>
                  <p:cNvPr id="76" name="Freeform 69"/>
                  <p:cNvSpPr>
                    <a:spLocks/>
                  </p:cNvSpPr>
                  <p:nvPr/>
                </p:nvSpPr>
                <p:spPr bwMode="auto">
                  <a:xfrm>
                    <a:off x="7531570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  <p:sp>
                <p:nvSpPr>
                  <p:cNvPr id="77" name="Freeform 69"/>
                  <p:cNvSpPr>
                    <a:spLocks/>
                  </p:cNvSpPr>
                  <p:nvPr/>
                </p:nvSpPr>
                <p:spPr bwMode="auto">
                  <a:xfrm>
                    <a:off x="7863246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  <p:sp>
                <p:nvSpPr>
                  <p:cNvPr id="78" name="Freeform 69"/>
                  <p:cNvSpPr>
                    <a:spLocks/>
                  </p:cNvSpPr>
                  <p:nvPr/>
                </p:nvSpPr>
                <p:spPr bwMode="auto">
                  <a:xfrm>
                    <a:off x="8194922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  <p:sp>
                <p:nvSpPr>
                  <p:cNvPr id="79" name="Freeform 69"/>
                  <p:cNvSpPr>
                    <a:spLocks/>
                  </p:cNvSpPr>
                  <p:nvPr/>
                </p:nvSpPr>
                <p:spPr bwMode="auto">
                  <a:xfrm>
                    <a:off x="8526598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  <p:sp>
                <p:nvSpPr>
                  <p:cNvPr id="80" name="Freeform 69"/>
                  <p:cNvSpPr>
                    <a:spLocks/>
                  </p:cNvSpPr>
                  <p:nvPr/>
                </p:nvSpPr>
                <p:spPr bwMode="auto">
                  <a:xfrm>
                    <a:off x="5209838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  <p:sp>
                <p:nvSpPr>
                  <p:cNvPr id="81" name="Freeform 69"/>
                  <p:cNvSpPr>
                    <a:spLocks/>
                  </p:cNvSpPr>
                  <p:nvPr/>
                </p:nvSpPr>
                <p:spPr bwMode="auto">
                  <a:xfrm>
                    <a:off x="4878162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  <p:sp>
                <p:nvSpPr>
                  <p:cNvPr id="82" name="Freeform 69"/>
                  <p:cNvSpPr>
                    <a:spLocks/>
                  </p:cNvSpPr>
                  <p:nvPr/>
                </p:nvSpPr>
                <p:spPr bwMode="auto">
                  <a:xfrm>
                    <a:off x="4546486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  <p:sp>
                <p:nvSpPr>
                  <p:cNvPr id="83" name="Freeform 69"/>
                  <p:cNvSpPr>
                    <a:spLocks/>
                  </p:cNvSpPr>
                  <p:nvPr/>
                </p:nvSpPr>
                <p:spPr bwMode="auto">
                  <a:xfrm>
                    <a:off x="4214810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</p:grpSp>
          </p:grpSp>
          <p:sp>
            <p:nvSpPr>
              <p:cNvPr id="64" name="Text Box 77"/>
              <p:cNvSpPr txBox="1">
                <a:spLocks noChangeArrowheads="1"/>
              </p:cNvSpPr>
              <p:nvPr/>
            </p:nvSpPr>
            <p:spPr bwMode="auto">
              <a:xfrm>
                <a:off x="5862630" y="785794"/>
                <a:ext cx="863232" cy="7885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sz="1100" dirty="0"/>
                  <a:t>у</a:t>
                </a:r>
              </a:p>
            </p:txBody>
          </p:sp>
          <p:sp>
            <p:nvSpPr>
              <p:cNvPr id="65" name="Line 79"/>
              <p:cNvSpPr>
                <a:spLocks noChangeShapeType="1"/>
              </p:cNvSpPr>
              <p:nvPr/>
            </p:nvSpPr>
            <p:spPr bwMode="auto">
              <a:xfrm flipH="1" flipV="1">
                <a:off x="6164256" y="981745"/>
                <a:ext cx="0" cy="4679950"/>
              </a:xfrm>
              <a:prstGeom prst="line">
                <a:avLst/>
              </a:prstGeom>
              <a:ln>
                <a:headEnd/>
                <a:tailEnd type="stealth" w="lg" len="lg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ru-RU" sz="1050"/>
              </a:p>
            </p:txBody>
          </p:sp>
          <p:sp>
            <p:nvSpPr>
              <p:cNvPr id="66" name="Text Box 103"/>
              <p:cNvSpPr txBox="1">
                <a:spLocks noChangeArrowheads="1"/>
              </p:cNvSpPr>
              <p:nvPr/>
            </p:nvSpPr>
            <p:spPr bwMode="auto">
              <a:xfrm>
                <a:off x="5857884" y="3429000"/>
                <a:ext cx="379412" cy="7885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100" dirty="0"/>
                  <a:t>0</a:t>
                </a:r>
                <a:endParaRPr lang="ru-RU" sz="1100" dirty="0"/>
              </a:p>
            </p:txBody>
          </p:sp>
          <p:sp>
            <p:nvSpPr>
              <p:cNvPr id="67" name="Line 79"/>
              <p:cNvSpPr>
                <a:spLocks noChangeShapeType="1"/>
              </p:cNvSpPr>
              <p:nvPr/>
            </p:nvSpPr>
            <p:spPr bwMode="auto">
              <a:xfrm rot="5400000" flipH="1" flipV="1">
                <a:off x="6197595" y="1134145"/>
                <a:ext cx="0" cy="4679950"/>
              </a:xfrm>
              <a:prstGeom prst="line">
                <a:avLst/>
              </a:prstGeom>
              <a:ln>
                <a:headEnd/>
                <a:tailEnd type="stealth" w="lg" len="lg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ru-RU" sz="1050"/>
              </a:p>
            </p:txBody>
          </p:sp>
        </p:grpSp>
        <p:sp>
          <p:nvSpPr>
            <p:cNvPr id="61" name="Freeform 105"/>
            <p:cNvSpPr>
              <a:spLocks/>
            </p:cNvSpPr>
            <p:nvPr/>
          </p:nvSpPr>
          <p:spPr bwMode="auto">
            <a:xfrm rot="10800000">
              <a:off x="5579659" y="4858757"/>
              <a:ext cx="1676377" cy="1215387"/>
            </a:xfrm>
            <a:custGeom>
              <a:avLst/>
              <a:gdLst>
                <a:gd name="T0" fmla="*/ 0 w 1815"/>
                <a:gd name="T1" fmla="*/ 71438 h 2724"/>
                <a:gd name="T2" fmla="*/ 619125 w 1815"/>
                <a:gd name="T3" fmla="*/ 2782888 h 2724"/>
                <a:gd name="T4" fmla="*/ 1014413 w 1815"/>
                <a:gd name="T5" fmla="*/ 3919538 h 2724"/>
                <a:gd name="T6" fmla="*/ 1439863 w 1815"/>
                <a:gd name="T7" fmla="*/ 4319588 h 2724"/>
                <a:gd name="T8" fmla="*/ 1879600 w 1815"/>
                <a:gd name="T9" fmla="*/ 3894138 h 2724"/>
                <a:gd name="T10" fmla="*/ 2274888 w 1815"/>
                <a:gd name="T11" fmla="*/ 2733676 h 2724"/>
                <a:gd name="T12" fmla="*/ 2881313 w 1815"/>
                <a:gd name="T13" fmla="*/ 0 h 27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15" h="2724">
                  <a:moveTo>
                    <a:pt x="0" y="45"/>
                  </a:moveTo>
                  <a:cubicBezTo>
                    <a:pt x="65" y="330"/>
                    <a:pt x="284" y="1349"/>
                    <a:pt x="390" y="1753"/>
                  </a:cubicBezTo>
                  <a:cubicBezTo>
                    <a:pt x="496" y="2157"/>
                    <a:pt x="553" y="2308"/>
                    <a:pt x="639" y="2469"/>
                  </a:cubicBezTo>
                  <a:cubicBezTo>
                    <a:pt x="725" y="2630"/>
                    <a:pt x="816" y="2724"/>
                    <a:pt x="907" y="2721"/>
                  </a:cubicBezTo>
                  <a:cubicBezTo>
                    <a:pt x="998" y="2718"/>
                    <a:pt x="1096" y="2620"/>
                    <a:pt x="1184" y="2453"/>
                  </a:cubicBezTo>
                  <a:cubicBezTo>
                    <a:pt x="1272" y="2286"/>
                    <a:pt x="1328" y="2131"/>
                    <a:pt x="1433" y="1722"/>
                  </a:cubicBezTo>
                  <a:cubicBezTo>
                    <a:pt x="1538" y="1313"/>
                    <a:pt x="1736" y="359"/>
                    <a:pt x="1815" y="0"/>
                  </a:cubicBezTo>
                </a:path>
              </a:pathLst>
            </a:custGeom>
            <a:ln w="38100">
              <a:solidFill>
                <a:srgbClr val="FF0000"/>
              </a:solidFill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 sz="1050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323528" y="1787332"/>
            <a:ext cx="839669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ru-RU" sz="28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Сколько корней имеет квадратное уравнение?</a:t>
            </a:r>
            <a:endParaRPr lang="ru-RU" sz="2800" b="1" cap="none" spc="0" dirty="0" smtClean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07" name="Группа 106"/>
          <p:cNvGrpSpPr/>
          <p:nvPr/>
        </p:nvGrpSpPr>
        <p:grpSpPr>
          <a:xfrm>
            <a:off x="899592" y="4726143"/>
            <a:ext cx="1696478" cy="1611272"/>
            <a:chOff x="467544" y="2342387"/>
            <a:chExt cx="3569220" cy="3599244"/>
          </a:xfrm>
        </p:grpSpPr>
        <p:grpSp>
          <p:nvGrpSpPr>
            <p:cNvPr id="108" name="Группа 107"/>
            <p:cNvGrpSpPr/>
            <p:nvPr/>
          </p:nvGrpSpPr>
          <p:grpSpPr>
            <a:xfrm>
              <a:off x="467544" y="2342387"/>
              <a:ext cx="3569220" cy="3599244"/>
              <a:chOff x="3786182" y="785794"/>
              <a:chExt cx="4765675" cy="4908551"/>
            </a:xfrm>
          </p:grpSpPr>
          <p:grpSp>
            <p:nvGrpSpPr>
              <p:cNvPr id="110" name="Группа 109"/>
              <p:cNvGrpSpPr/>
              <p:nvPr/>
            </p:nvGrpSpPr>
            <p:grpSpPr>
              <a:xfrm>
                <a:off x="3786182" y="928670"/>
                <a:ext cx="4765675" cy="4765675"/>
                <a:chOff x="4306901" y="981745"/>
                <a:chExt cx="4765675" cy="4765675"/>
              </a:xfrm>
            </p:grpSpPr>
            <p:grpSp>
              <p:nvGrpSpPr>
                <p:cNvPr id="115" name="Группа 114"/>
                <p:cNvGrpSpPr/>
                <p:nvPr/>
              </p:nvGrpSpPr>
              <p:grpSpPr>
                <a:xfrm>
                  <a:off x="4357686" y="981745"/>
                  <a:ext cx="4645057" cy="4765675"/>
                  <a:chOff x="4214810" y="981745"/>
                  <a:chExt cx="4645057" cy="4765675"/>
                </a:xfrm>
              </p:grpSpPr>
              <p:sp>
                <p:nvSpPr>
                  <p:cNvPr id="131" name="Freeform 69"/>
                  <p:cNvSpPr>
                    <a:spLocks/>
                  </p:cNvSpPr>
                  <p:nvPr/>
                </p:nvSpPr>
                <p:spPr bwMode="auto">
                  <a:xfrm>
                    <a:off x="5541514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2" name="Freeform 69"/>
                  <p:cNvSpPr>
                    <a:spLocks/>
                  </p:cNvSpPr>
                  <p:nvPr/>
                </p:nvSpPr>
                <p:spPr bwMode="auto">
                  <a:xfrm>
                    <a:off x="5873190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3" name="Freeform 69"/>
                  <p:cNvSpPr>
                    <a:spLocks/>
                  </p:cNvSpPr>
                  <p:nvPr/>
                </p:nvSpPr>
                <p:spPr bwMode="auto">
                  <a:xfrm>
                    <a:off x="6204866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4" name="Freeform 69"/>
                  <p:cNvSpPr>
                    <a:spLocks/>
                  </p:cNvSpPr>
                  <p:nvPr/>
                </p:nvSpPr>
                <p:spPr bwMode="auto">
                  <a:xfrm>
                    <a:off x="6536542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5" name="Freeform 69"/>
                  <p:cNvSpPr>
                    <a:spLocks/>
                  </p:cNvSpPr>
                  <p:nvPr/>
                </p:nvSpPr>
                <p:spPr bwMode="auto">
                  <a:xfrm>
                    <a:off x="6868218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6" name="Freeform 69"/>
                  <p:cNvSpPr>
                    <a:spLocks/>
                  </p:cNvSpPr>
                  <p:nvPr/>
                </p:nvSpPr>
                <p:spPr bwMode="auto">
                  <a:xfrm>
                    <a:off x="7199894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7" name="Freeform 69"/>
                  <p:cNvSpPr>
                    <a:spLocks/>
                  </p:cNvSpPr>
                  <p:nvPr/>
                </p:nvSpPr>
                <p:spPr bwMode="auto">
                  <a:xfrm>
                    <a:off x="7531570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8" name="Freeform 69"/>
                  <p:cNvSpPr>
                    <a:spLocks/>
                  </p:cNvSpPr>
                  <p:nvPr/>
                </p:nvSpPr>
                <p:spPr bwMode="auto">
                  <a:xfrm>
                    <a:off x="7863246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9" name="Freeform 69"/>
                  <p:cNvSpPr>
                    <a:spLocks/>
                  </p:cNvSpPr>
                  <p:nvPr/>
                </p:nvSpPr>
                <p:spPr bwMode="auto">
                  <a:xfrm>
                    <a:off x="8194922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0" name="Freeform 69"/>
                  <p:cNvSpPr>
                    <a:spLocks/>
                  </p:cNvSpPr>
                  <p:nvPr/>
                </p:nvSpPr>
                <p:spPr bwMode="auto">
                  <a:xfrm>
                    <a:off x="8526598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1" name="Freeform 69"/>
                  <p:cNvSpPr>
                    <a:spLocks/>
                  </p:cNvSpPr>
                  <p:nvPr/>
                </p:nvSpPr>
                <p:spPr bwMode="auto">
                  <a:xfrm>
                    <a:off x="8858280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2" name="Freeform 69"/>
                  <p:cNvSpPr>
                    <a:spLocks/>
                  </p:cNvSpPr>
                  <p:nvPr/>
                </p:nvSpPr>
                <p:spPr bwMode="auto">
                  <a:xfrm>
                    <a:off x="5209838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3" name="Freeform 69"/>
                  <p:cNvSpPr>
                    <a:spLocks/>
                  </p:cNvSpPr>
                  <p:nvPr/>
                </p:nvSpPr>
                <p:spPr bwMode="auto">
                  <a:xfrm>
                    <a:off x="4878162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4" name="Freeform 69"/>
                  <p:cNvSpPr>
                    <a:spLocks/>
                  </p:cNvSpPr>
                  <p:nvPr/>
                </p:nvSpPr>
                <p:spPr bwMode="auto">
                  <a:xfrm>
                    <a:off x="4546486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5" name="Freeform 69"/>
                  <p:cNvSpPr>
                    <a:spLocks/>
                  </p:cNvSpPr>
                  <p:nvPr/>
                </p:nvSpPr>
                <p:spPr bwMode="auto">
                  <a:xfrm>
                    <a:off x="4214810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6" name="Группа 115"/>
                <p:cNvGrpSpPr/>
                <p:nvPr/>
              </p:nvGrpSpPr>
              <p:grpSpPr>
                <a:xfrm rot="5400000">
                  <a:off x="4533051" y="968304"/>
                  <a:ext cx="4313375" cy="4765675"/>
                  <a:chOff x="4214810" y="981745"/>
                  <a:chExt cx="4313375" cy="4765675"/>
                </a:xfrm>
              </p:grpSpPr>
              <p:sp>
                <p:nvSpPr>
                  <p:cNvPr id="117" name="Freeform 69"/>
                  <p:cNvSpPr>
                    <a:spLocks/>
                  </p:cNvSpPr>
                  <p:nvPr/>
                </p:nvSpPr>
                <p:spPr bwMode="auto">
                  <a:xfrm>
                    <a:off x="5541514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8" name="Freeform 69"/>
                  <p:cNvSpPr>
                    <a:spLocks/>
                  </p:cNvSpPr>
                  <p:nvPr/>
                </p:nvSpPr>
                <p:spPr bwMode="auto">
                  <a:xfrm>
                    <a:off x="5873190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9" name="Freeform 69"/>
                  <p:cNvSpPr>
                    <a:spLocks/>
                  </p:cNvSpPr>
                  <p:nvPr/>
                </p:nvSpPr>
                <p:spPr bwMode="auto">
                  <a:xfrm>
                    <a:off x="6204866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0" name="Freeform 69"/>
                  <p:cNvSpPr>
                    <a:spLocks/>
                  </p:cNvSpPr>
                  <p:nvPr/>
                </p:nvSpPr>
                <p:spPr bwMode="auto">
                  <a:xfrm>
                    <a:off x="6536542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1" name="Freeform 69"/>
                  <p:cNvSpPr>
                    <a:spLocks/>
                  </p:cNvSpPr>
                  <p:nvPr/>
                </p:nvSpPr>
                <p:spPr bwMode="auto">
                  <a:xfrm>
                    <a:off x="6868218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2" name="Freeform 69"/>
                  <p:cNvSpPr>
                    <a:spLocks/>
                  </p:cNvSpPr>
                  <p:nvPr/>
                </p:nvSpPr>
                <p:spPr bwMode="auto">
                  <a:xfrm>
                    <a:off x="7199894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3" name="Freeform 69"/>
                  <p:cNvSpPr>
                    <a:spLocks/>
                  </p:cNvSpPr>
                  <p:nvPr/>
                </p:nvSpPr>
                <p:spPr bwMode="auto">
                  <a:xfrm>
                    <a:off x="7531570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4" name="Freeform 69"/>
                  <p:cNvSpPr>
                    <a:spLocks/>
                  </p:cNvSpPr>
                  <p:nvPr/>
                </p:nvSpPr>
                <p:spPr bwMode="auto">
                  <a:xfrm>
                    <a:off x="7863246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5" name="Freeform 69"/>
                  <p:cNvSpPr>
                    <a:spLocks/>
                  </p:cNvSpPr>
                  <p:nvPr/>
                </p:nvSpPr>
                <p:spPr bwMode="auto">
                  <a:xfrm>
                    <a:off x="8194922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6" name="Freeform 69"/>
                  <p:cNvSpPr>
                    <a:spLocks/>
                  </p:cNvSpPr>
                  <p:nvPr/>
                </p:nvSpPr>
                <p:spPr bwMode="auto">
                  <a:xfrm>
                    <a:off x="8526598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7" name="Freeform 69"/>
                  <p:cNvSpPr>
                    <a:spLocks/>
                  </p:cNvSpPr>
                  <p:nvPr/>
                </p:nvSpPr>
                <p:spPr bwMode="auto">
                  <a:xfrm>
                    <a:off x="5209838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8" name="Freeform 69"/>
                  <p:cNvSpPr>
                    <a:spLocks/>
                  </p:cNvSpPr>
                  <p:nvPr/>
                </p:nvSpPr>
                <p:spPr bwMode="auto">
                  <a:xfrm>
                    <a:off x="4878162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9" name="Freeform 69"/>
                  <p:cNvSpPr>
                    <a:spLocks/>
                  </p:cNvSpPr>
                  <p:nvPr/>
                </p:nvSpPr>
                <p:spPr bwMode="auto">
                  <a:xfrm>
                    <a:off x="4546486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0" name="Freeform 69"/>
                  <p:cNvSpPr>
                    <a:spLocks/>
                  </p:cNvSpPr>
                  <p:nvPr/>
                </p:nvSpPr>
                <p:spPr bwMode="auto">
                  <a:xfrm>
                    <a:off x="4214810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111" name="Text Box 77"/>
              <p:cNvSpPr txBox="1">
                <a:spLocks noChangeArrowheads="1"/>
              </p:cNvSpPr>
              <p:nvPr/>
            </p:nvSpPr>
            <p:spPr bwMode="auto">
              <a:xfrm>
                <a:off x="5862631" y="785794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sz="2000" dirty="0"/>
                  <a:t>у</a:t>
                </a:r>
              </a:p>
            </p:txBody>
          </p:sp>
          <p:sp>
            <p:nvSpPr>
              <p:cNvPr id="112" name="Line 79"/>
              <p:cNvSpPr>
                <a:spLocks noChangeShapeType="1"/>
              </p:cNvSpPr>
              <p:nvPr/>
            </p:nvSpPr>
            <p:spPr bwMode="auto">
              <a:xfrm flipH="1" flipV="1">
                <a:off x="6164256" y="981745"/>
                <a:ext cx="0" cy="4679950"/>
              </a:xfrm>
              <a:prstGeom prst="line">
                <a:avLst/>
              </a:prstGeom>
              <a:ln>
                <a:headEnd/>
                <a:tailEnd type="stealth" w="lg" len="lg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13" name="Text Box 103"/>
              <p:cNvSpPr txBox="1">
                <a:spLocks noChangeArrowheads="1"/>
              </p:cNvSpPr>
              <p:nvPr/>
            </p:nvSpPr>
            <p:spPr bwMode="auto">
              <a:xfrm>
                <a:off x="5857884" y="3429000"/>
                <a:ext cx="379412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000" dirty="0"/>
                  <a:t>0</a:t>
                </a:r>
                <a:endParaRPr lang="ru-RU" sz="2000" dirty="0"/>
              </a:p>
            </p:txBody>
          </p:sp>
          <p:sp>
            <p:nvSpPr>
              <p:cNvPr id="114" name="Line 79"/>
              <p:cNvSpPr>
                <a:spLocks noChangeShapeType="1"/>
              </p:cNvSpPr>
              <p:nvPr/>
            </p:nvSpPr>
            <p:spPr bwMode="auto">
              <a:xfrm rot="5400000" flipH="1" flipV="1">
                <a:off x="6197595" y="1134145"/>
                <a:ext cx="0" cy="4679950"/>
              </a:xfrm>
              <a:prstGeom prst="line">
                <a:avLst/>
              </a:prstGeom>
              <a:ln>
                <a:headEnd/>
                <a:tailEnd type="stealth" w="lg" len="lg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9" name="Freeform 105"/>
            <p:cNvSpPr>
              <a:spLocks/>
            </p:cNvSpPr>
            <p:nvPr/>
          </p:nvSpPr>
          <p:spPr bwMode="auto">
            <a:xfrm>
              <a:off x="1957250" y="2447151"/>
              <a:ext cx="1388061" cy="1404602"/>
            </a:xfrm>
            <a:custGeom>
              <a:avLst/>
              <a:gdLst>
                <a:gd name="T0" fmla="*/ 0 w 1815"/>
                <a:gd name="T1" fmla="*/ 71438 h 2724"/>
                <a:gd name="T2" fmla="*/ 619125 w 1815"/>
                <a:gd name="T3" fmla="*/ 2782888 h 2724"/>
                <a:gd name="T4" fmla="*/ 1014413 w 1815"/>
                <a:gd name="T5" fmla="*/ 3919538 h 2724"/>
                <a:gd name="T6" fmla="*/ 1439863 w 1815"/>
                <a:gd name="T7" fmla="*/ 4319588 h 2724"/>
                <a:gd name="T8" fmla="*/ 1879600 w 1815"/>
                <a:gd name="T9" fmla="*/ 3894138 h 2724"/>
                <a:gd name="T10" fmla="*/ 2274888 w 1815"/>
                <a:gd name="T11" fmla="*/ 2733676 h 2724"/>
                <a:gd name="T12" fmla="*/ 2881313 w 1815"/>
                <a:gd name="T13" fmla="*/ 0 h 27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15" h="2724">
                  <a:moveTo>
                    <a:pt x="0" y="45"/>
                  </a:moveTo>
                  <a:cubicBezTo>
                    <a:pt x="65" y="330"/>
                    <a:pt x="284" y="1349"/>
                    <a:pt x="390" y="1753"/>
                  </a:cubicBezTo>
                  <a:cubicBezTo>
                    <a:pt x="496" y="2157"/>
                    <a:pt x="553" y="2308"/>
                    <a:pt x="639" y="2469"/>
                  </a:cubicBezTo>
                  <a:cubicBezTo>
                    <a:pt x="725" y="2630"/>
                    <a:pt x="816" y="2724"/>
                    <a:pt x="907" y="2721"/>
                  </a:cubicBezTo>
                  <a:cubicBezTo>
                    <a:pt x="998" y="2718"/>
                    <a:pt x="1096" y="2620"/>
                    <a:pt x="1184" y="2453"/>
                  </a:cubicBezTo>
                  <a:cubicBezTo>
                    <a:pt x="1272" y="2286"/>
                    <a:pt x="1328" y="2131"/>
                    <a:pt x="1433" y="1722"/>
                  </a:cubicBezTo>
                  <a:cubicBezTo>
                    <a:pt x="1538" y="1313"/>
                    <a:pt x="1736" y="359"/>
                    <a:pt x="1815" y="0"/>
                  </a:cubicBezTo>
                </a:path>
              </a:pathLst>
            </a:custGeom>
            <a:ln w="38100">
              <a:solidFill>
                <a:srgbClr val="0000FF"/>
              </a:solidFill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</p:grpSp>
      <p:grpSp>
        <p:nvGrpSpPr>
          <p:cNvPr id="146" name="Группа 145"/>
          <p:cNvGrpSpPr/>
          <p:nvPr/>
        </p:nvGrpSpPr>
        <p:grpSpPr>
          <a:xfrm>
            <a:off x="3981974" y="4649001"/>
            <a:ext cx="1408880" cy="1688414"/>
            <a:chOff x="4796408" y="2342387"/>
            <a:chExt cx="3569220" cy="3731753"/>
          </a:xfrm>
        </p:grpSpPr>
        <p:grpSp>
          <p:nvGrpSpPr>
            <p:cNvPr id="147" name="Группа 146"/>
            <p:cNvGrpSpPr/>
            <p:nvPr/>
          </p:nvGrpSpPr>
          <p:grpSpPr>
            <a:xfrm>
              <a:off x="4796408" y="2342387"/>
              <a:ext cx="3569220" cy="3599244"/>
              <a:chOff x="3786182" y="785794"/>
              <a:chExt cx="4765675" cy="4908551"/>
            </a:xfrm>
          </p:grpSpPr>
          <p:grpSp>
            <p:nvGrpSpPr>
              <p:cNvPr id="149" name="Группа 148"/>
              <p:cNvGrpSpPr/>
              <p:nvPr/>
            </p:nvGrpSpPr>
            <p:grpSpPr>
              <a:xfrm>
                <a:off x="3786182" y="928670"/>
                <a:ext cx="4765675" cy="4765675"/>
                <a:chOff x="4306901" y="981745"/>
                <a:chExt cx="4765675" cy="4765675"/>
              </a:xfrm>
            </p:grpSpPr>
            <p:grpSp>
              <p:nvGrpSpPr>
                <p:cNvPr id="154" name="Группа 153"/>
                <p:cNvGrpSpPr/>
                <p:nvPr/>
              </p:nvGrpSpPr>
              <p:grpSpPr>
                <a:xfrm>
                  <a:off x="4357686" y="981745"/>
                  <a:ext cx="4645057" cy="4765675"/>
                  <a:chOff x="4214810" y="981745"/>
                  <a:chExt cx="4645057" cy="4765675"/>
                </a:xfrm>
              </p:grpSpPr>
              <p:sp>
                <p:nvSpPr>
                  <p:cNvPr id="170" name="Freeform 69"/>
                  <p:cNvSpPr>
                    <a:spLocks/>
                  </p:cNvSpPr>
                  <p:nvPr/>
                </p:nvSpPr>
                <p:spPr bwMode="auto">
                  <a:xfrm>
                    <a:off x="5541514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  <p:sp>
                <p:nvSpPr>
                  <p:cNvPr id="171" name="Freeform 69"/>
                  <p:cNvSpPr>
                    <a:spLocks/>
                  </p:cNvSpPr>
                  <p:nvPr/>
                </p:nvSpPr>
                <p:spPr bwMode="auto">
                  <a:xfrm>
                    <a:off x="5873190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  <p:sp>
                <p:nvSpPr>
                  <p:cNvPr id="172" name="Freeform 69"/>
                  <p:cNvSpPr>
                    <a:spLocks/>
                  </p:cNvSpPr>
                  <p:nvPr/>
                </p:nvSpPr>
                <p:spPr bwMode="auto">
                  <a:xfrm>
                    <a:off x="6204866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  <p:sp>
                <p:nvSpPr>
                  <p:cNvPr id="173" name="Freeform 69"/>
                  <p:cNvSpPr>
                    <a:spLocks/>
                  </p:cNvSpPr>
                  <p:nvPr/>
                </p:nvSpPr>
                <p:spPr bwMode="auto">
                  <a:xfrm>
                    <a:off x="6536542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  <p:sp>
                <p:nvSpPr>
                  <p:cNvPr id="174" name="Freeform 69"/>
                  <p:cNvSpPr>
                    <a:spLocks/>
                  </p:cNvSpPr>
                  <p:nvPr/>
                </p:nvSpPr>
                <p:spPr bwMode="auto">
                  <a:xfrm>
                    <a:off x="6868218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  <p:sp>
                <p:nvSpPr>
                  <p:cNvPr id="175" name="Freeform 69"/>
                  <p:cNvSpPr>
                    <a:spLocks/>
                  </p:cNvSpPr>
                  <p:nvPr/>
                </p:nvSpPr>
                <p:spPr bwMode="auto">
                  <a:xfrm>
                    <a:off x="7199894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  <p:sp>
                <p:nvSpPr>
                  <p:cNvPr id="176" name="Freeform 69"/>
                  <p:cNvSpPr>
                    <a:spLocks/>
                  </p:cNvSpPr>
                  <p:nvPr/>
                </p:nvSpPr>
                <p:spPr bwMode="auto">
                  <a:xfrm>
                    <a:off x="7531570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  <p:sp>
                <p:nvSpPr>
                  <p:cNvPr id="177" name="Freeform 69"/>
                  <p:cNvSpPr>
                    <a:spLocks/>
                  </p:cNvSpPr>
                  <p:nvPr/>
                </p:nvSpPr>
                <p:spPr bwMode="auto">
                  <a:xfrm>
                    <a:off x="7863246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  <p:sp>
                <p:nvSpPr>
                  <p:cNvPr id="178" name="Freeform 69"/>
                  <p:cNvSpPr>
                    <a:spLocks/>
                  </p:cNvSpPr>
                  <p:nvPr/>
                </p:nvSpPr>
                <p:spPr bwMode="auto">
                  <a:xfrm>
                    <a:off x="8194922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  <p:sp>
                <p:nvSpPr>
                  <p:cNvPr id="179" name="Freeform 69"/>
                  <p:cNvSpPr>
                    <a:spLocks/>
                  </p:cNvSpPr>
                  <p:nvPr/>
                </p:nvSpPr>
                <p:spPr bwMode="auto">
                  <a:xfrm>
                    <a:off x="8526598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  <p:sp>
                <p:nvSpPr>
                  <p:cNvPr id="180" name="Freeform 69"/>
                  <p:cNvSpPr>
                    <a:spLocks/>
                  </p:cNvSpPr>
                  <p:nvPr/>
                </p:nvSpPr>
                <p:spPr bwMode="auto">
                  <a:xfrm>
                    <a:off x="8858280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  <p:sp>
                <p:nvSpPr>
                  <p:cNvPr id="181" name="Freeform 69"/>
                  <p:cNvSpPr>
                    <a:spLocks/>
                  </p:cNvSpPr>
                  <p:nvPr/>
                </p:nvSpPr>
                <p:spPr bwMode="auto">
                  <a:xfrm>
                    <a:off x="5209838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  <p:sp>
                <p:nvSpPr>
                  <p:cNvPr id="182" name="Freeform 69"/>
                  <p:cNvSpPr>
                    <a:spLocks/>
                  </p:cNvSpPr>
                  <p:nvPr/>
                </p:nvSpPr>
                <p:spPr bwMode="auto">
                  <a:xfrm>
                    <a:off x="4878162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  <p:sp>
                <p:nvSpPr>
                  <p:cNvPr id="183" name="Freeform 69"/>
                  <p:cNvSpPr>
                    <a:spLocks/>
                  </p:cNvSpPr>
                  <p:nvPr/>
                </p:nvSpPr>
                <p:spPr bwMode="auto">
                  <a:xfrm>
                    <a:off x="4546486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  <p:sp>
                <p:nvSpPr>
                  <p:cNvPr id="184" name="Freeform 69"/>
                  <p:cNvSpPr>
                    <a:spLocks/>
                  </p:cNvSpPr>
                  <p:nvPr/>
                </p:nvSpPr>
                <p:spPr bwMode="auto">
                  <a:xfrm>
                    <a:off x="4214810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</p:grpSp>
            <p:grpSp>
              <p:nvGrpSpPr>
                <p:cNvPr id="155" name="Группа 154"/>
                <p:cNvGrpSpPr/>
                <p:nvPr/>
              </p:nvGrpSpPr>
              <p:grpSpPr>
                <a:xfrm rot="5400000">
                  <a:off x="4533051" y="968304"/>
                  <a:ext cx="4313375" cy="4765675"/>
                  <a:chOff x="4214810" y="981745"/>
                  <a:chExt cx="4313375" cy="4765675"/>
                </a:xfrm>
              </p:grpSpPr>
              <p:sp>
                <p:nvSpPr>
                  <p:cNvPr id="156" name="Freeform 69"/>
                  <p:cNvSpPr>
                    <a:spLocks/>
                  </p:cNvSpPr>
                  <p:nvPr/>
                </p:nvSpPr>
                <p:spPr bwMode="auto">
                  <a:xfrm>
                    <a:off x="5541514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  <p:sp>
                <p:nvSpPr>
                  <p:cNvPr id="157" name="Freeform 69"/>
                  <p:cNvSpPr>
                    <a:spLocks/>
                  </p:cNvSpPr>
                  <p:nvPr/>
                </p:nvSpPr>
                <p:spPr bwMode="auto">
                  <a:xfrm>
                    <a:off x="5873190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  <p:sp>
                <p:nvSpPr>
                  <p:cNvPr id="158" name="Freeform 69"/>
                  <p:cNvSpPr>
                    <a:spLocks/>
                  </p:cNvSpPr>
                  <p:nvPr/>
                </p:nvSpPr>
                <p:spPr bwMode="auto">
                  <a:xfrm>
                    <a:off x="6204866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  <p:sp>
                <p:nvSpPr>
                  <p:cNvPr id="159" name="Freeform 69"/>
                  <p:cNvSpPr>
                    <a:spLocks/>
                  </p:cNvSpPr>
                  <p:nvPr/>
                </p:nvSpPr>
                <p:spPr bwMode="auto">
                  <a:xfrm>
                    <a:off x="6536542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  <p:sp>
                <p:nvSpPr>
                  <p:cNvPr id="160" name="Freeform 69"/>
                  <p:cNvSpPr>
                    <a:spLocks/>
                  </p:cNvSpPr>
                  <p:nvPr/>
                </p:nvSpPr>
                <p:spPr bwMode="auto">
                  <a:xfrm>
                    <a:off x="6868218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  <p:sp>
                <p:nvSpPr>
                  <p:cNvPr id="161" name="Freeform 69"/>
                  <p:cNvSpPr>
                    <a:spLocks/>
                  </p:cNvSpPr>
                  <p:nvPr/>
                </p:nvSpPr>
                <p:spPr bwMode="auto">
                  <a:xfrm>
                    <a:off x="7199894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  <p:sp>
                <p:nvSpPr>
                  <p:cNvPr id="162" name="Freeform 69"/>
                  <p:cNvSpPr>
                    <a:spLocks/>
                  </p:cNvSpPr>
                  <p:nvPr/>
                </p:nvSpPr>
                <p:spPr bwMode="auto">
                  <a:xfrm>
                    <a:off x="7531570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  <p:sp>
                <p:nvSpPr>
                  <p:cNvPr id="163" name="Freeform 69"/>
                  <p:cNvSpPr>
                    <a:spLocks/>
                  </p:cNvSpPr>
                  <p:nvPr/>
                </p:nvSpPr>
                <p:spPr bwMode="auto">
                  <a:xfrm>
                    <a:off x="7863246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  <p:sp>
                <p:nvSpPr>
                  <p:cNvPr id="164" name="Freeform 69"/>
                  <p:cNvSpPr>
                    <a:spLocks/>
                  </p:cNvSpPr>
                  <p:nvPr/>
                </p:nvSpPr>
                <p:spPr bwMode="auto">
                  <a:xfrm>
                    <a:off x="8194922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  <p:sp>
                <p:nvSpPr>
                  <p:cNvPr id="165" name="Freeform 69"/>
                  <p:cNvSpPr>
                    <a:spLocks/>
                  </p:cNvSpPr>
                  <p:nvPr/>
                </p:nvSpPr>
                <p:spPr bwMode="auto">
                  <a:xfrm>
                    <a:off x="8526598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  <p:sp>
                <p:nvSpPr>
                  <p:cNvPr id="166" name="Freeform 69"/>
                  <p:cNvSpPr>
                    <a:spLocks/>
                  </p:cNvSpPr>
                  <p:nvPr/>
                </p:nvSpPr>
                <p:spPr bwMode="auto">
                  <a:xfrm>
                    <a:off x="5209838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  <p:sp>
                <p:nvSpPr>
                  <p:cNvPr id="167" name="Freeform 69"/>
                  <p:cNvSpPr>
                    <a:spLocks/>
                  </p:cNvSpPr>
                  <p:nvPr/>
                </p:nvSpPr>
                <p:spPr bwMode="auto">
                  <a:xfrm>
                    <a:off x="4878162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  <p:sp>
                <p:nvSpPr>
                  <p:cNvPr id="168" name="Freeform 69"/>
                  <p:cNvSpPr>
                    <a:spLocks/>
                  </p:cNvSpPr>
                  <p:nvPr/>
                </p:nvSpPr>
                <p:spPr bwMode="auto">
                  <a:xfrm>
                    <a:off x="4546486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  <p:sp>
                <p:nvSpPr>
                  <p:cNvPr id="169" name="Freeform 69"/>
                  <p:cNvSpPr>
                    <a:spLocks/>
                  </p:cNvSpPr>
                  <p:nvPr/>
                </p:nvSpPr>
                <p:spPr bwMode="auto">
                  <a:xfrm>
                    <a:off x="4214810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</p:grpSp>
          </p:grpSp>
          <p:sp>
            <p:nvSpPr>
              <p:cNvPr id="150" name="Text Box 77"/>
              <p:cNvSpPr txBox="1">
                <a:spLocks noChangeArrowheads="1"/>
              </p:cNvSpPr>
              <p:nvPr/>
            </p:nvSpPr>
            <p:spPr bwMode="auto">
              <a:xfrm>
                <a:off x="5862630" y="785794"/>
                <a:ext cx="863232" cy="7885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sz="1100" dirty="0"/>
                  <a:t>у</a:t>
                </a:r>
              </a:p>
            </p:txBody>
          </p:sp>
          <p:sp>
            <p:nvSpPr>
              <p:cNvPr id="151" name="Line 79"/>
              <p:cNvSpPr>
                <a:spLocks noChangeShapeType="1"/>
              </p:cNvSpPr>
              <p:nvPr/>
            </p:nvSpPr>
            <p:spPr bwMode="auto">
              <a:xfrm flipH="1" flipV="1">
                <a:off x="6164256" y="981745"/>
                <a:ext cx="0" cy="4679950"/>
              </a:xfrm>
              <a:prstGeom prst="line">
                <a:avLst/>
              </a:prstGeom>
              <a:ln>
                <a:headEnd/>
                <a:tailEnd type="stealth" w="lg" len="lg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ru-RU" sz="1050"/>
              </a:p>
            </p:txBody>
          </p:sp>
          <p:sp>
            <p:nvSpPr>
              <p:cNvPr id="152" name="Text Box 103"/>
              <p:cNvSpPr txBox="1">
                <a:spLocks noChangeArrowheads="1"/>
              </p:cNvSpPr>
              <p:nvPr/>
            </p:nvSpPr>
            <p:spPr bwMode="auto">
              <a:xfrm>
                <a:off x="5857884" y="3429000"/>
                <a:ext cx="379412" cy="7885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100" dirty="0"/>
                  <a:t>0</a:t>
                </a:r>
                <a:endParaRPr lang="ru-RU" sz="1100" dirty="0"/>
              </a:p>
            </p:txBody>
          </p:sp>
          <p:sp>
            <p:nvSpPr>
              <p:cNvPr id="153" name="Line 79"/>
              <p:cNvSpPr>
                <a:spLocks noChangeShapeType="1"/>
              </p:cNvSpPr>
              <p:nvPr/>
            </p:nvSpPr>
            <p:spPr bwMode="auto">
              <a:xfrm rot="5400000" flipH="1" flipV="1">
                <a:off x="6197595" y="1134145"/>
                <a:ext cx="0" cy="4679950"/>
              </a:xfrm>
              <a:prstGeom prst="line">
                <a:avLst/>
              </a:prstGeom>
              <a:ln>
                <a:headEnd/>
                <a:tailEnd type="stealth" w="lg" len="lg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ru-RU" sz="1050"/>
              </a:p>
            </p:txBody>
          </p:sp>
        </p:grpSp>
        <p:sp>
          <p:nvSpPr>
            <p:cNvPr id="148" name="Freeform 105"/>
            <p:cNvSpPr>
              <a:spLocks/>
            </p:cNvSpPr>
            <p:nvPr/>
          </p:nvSpPr>
          <p:spPr bwMode="auto">
            <a:xfrm rot="10800000">
              <a:off x="5579656" y="4313629"/>
              <a:ext cx="1676377" cy="1760511"/>
            </a:xfrm>
            <a:custGeom>
              <a:avLst/>
              <a:gdLst>
                <a:gd name="T0" fmla="*/ 0 w 1815"/>
                <a:gd name="T1" fmla="*/ 71438 h 2724"/>
                <a:gd name="T2" fmla="*/ 619125 w 1815"/>
                <a:gd name="T3" fmla="*/ 2782888 h 2724"/>
                <a:gd name="T4" fmla="*/ 1014413 w 1815"/>
                <a:gd name="T5" fmla="*/ 3919538 h 2724"/>
                <a:gd name="T6" fmla="*/ 1439863 w 1815"/>
                <a:gd name="T7" fmla="*/ 4319588 h 2724"/>
                <a:gd name="T8" fmla="*/ 1879600 w 1815"/>
                <a:gd name="T9" fmla="*/ 3894138 h 2724"/>
                <a:gd name="T10" fmla="*/ 2274888 w 1815"/>
                <a:gd name="T11" fmla="*/ 2733676 h 2724"/>
                <a:gd name="T12" fmla="*/ 2881313 w 1815"/>
                <a:gd name="T13" fmla="*/ 0 h 27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15" h="2724">
                  <a:moveTo>
                    <a:pt x="0" y="45"/>
                  </a:moveTo>
                  <a:cubicBezTo>
                    <a:pt x="65" y="330"/>
                    <a:pt x="284" y="1349"/>
                    <a:pt x="390" y="1753"/>
                  </a:cubicBezTo>
                  <a:cubicBezTo>
                    <a:pt x="496" y="2157"/>
                    <a:pt x="553" y="2308"/>
                    <a:pt x="639" y="2469"/>
                  </a:cubicBezTo>
                  <a:cubicBezTo>
                    <a:pt x="725" y="2630"/>
                    <a:pt x="816" y="2724"/>
                    <a:pt x="907" y="2721"/>
                  </a:cubicBezTo>
                  <a:cubicBezTo>
                    <a:pt x="998" y="2718"/>
                    <a:pt x="1096" y="2620"/>
                    <a:pt x="1184" y="2453"/>
                  </a:cubicBezTo>
                  <a:cubicBezTo>
                    <a:pt x="1272" y="2286"/>
                    <a:pt x="1328" y="2131"/>
                    <a:pt x="1433" y="1722"/>
                  </a:cubicBezTo>
                  <a:cubicBezTo>
                    <a:pt x="1538" y="1313"/>
                    <a:pt x="1736" y="359"/>
                    <a:pt x="1815" y="0"/>
                  </a:cubicBezTo>
                </a:path>
              </a:pathLst>
            </a:custGeom>
            <a:ln w="38100">
              <a:solidFill>
                <a:srgbClr val="FF0000"/>
              </a:solidFill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 sz="1050"/>
            </a:p>
          </p:txBody>
        </p:sp>
      </p:grpSp>
      <p:grpSp>
        <p:nvGrpSpPr>
          <p:cNvPr id="185" name="Группа 184"/>
          <p:cNvGrpSpPr/>
          <p:nvPr/>
        </p:nvGrpSpPr>
        <p:grpSpPr>
          <a:xfrm>
            <a:off x="6756481" y="5128641"/>
            <a:ext cx="1696478" cy="1208774"/>
            <a:chOff x="467544" y="2342387"/>
            <a:chExt cx="3569220" cy="3599244"/>
          </a:xfrm>
        </p:grpSpPr>
        <p:grpSp>
          <p:nvGrpSpPr>
            <p:cNvPr id="186" name="Группа 185"/>
            <p:cNvGrpSpPr/>
            <p:nvPr/>
          </p:nvGrpSpPr>
          <p:grpSpPr>
            <a:xfrm>
              <a:off x="467544" y="2342387"/>
              <a:ext cx="3569220" cy="3599244"/>
              <a:chOff x="3786182" y="785794"/>
              <a:chExt cx="4765675" cy="4908551"/>
            </a:xfrm>
          </p:grpSpPr>
          <p:grpSp>
            <p:nvGrpSpPr>
              <p:cNvPr id="188" name="Группа 187"/>
              <p:cNvGrpSpPr/>
              <p:nvPr/>
            </p:nvGrpSpPr>
            <p:grpSpPr>
              <a:xfrm>
                <a:off x="3786182" y="928670"/>
                <a:ext cx="4765675" cy="4765675"/>
                <a:chOff x="4306901" y="981745"/>
                <a:chExt cx="4765675" cy="4765675"/>
              </a:xfrm>
            </p:grpSpPr>
            <p:grpSp>
              <p:nvGrpSpPr>
                <p:cNvPr id="193" name="Группа 192"/>
                <p:cNvGrpSpPr/>
                <p:nvPr/>
              </p:nvGrpSpPr>
              <p:grpSpPr>
                <a:xfrm>
                  <a:off x="4357686" y="981745"/>
                  <a:ext cx="4645057" cy="4765675"/>
                  <a:chOff x="4214810" y="981745"/>
                  <a:chExt cx="4645057" cy="4765675"/>
                </a:xfrm>
              </p:grpSpPr>
              <p:sp>
                <p:nvSpPr>
                  <p:cNvPr id="209" name="Freeform 69"/>
                  <p:cNvSpPr>
                    <a:spLocks/>
                  </p:cNvSpPr>
                  <p:nvPr/>
                </p:nvSpPr>
                <p:spPr bwMode="auto">
                  <a:xfrm>
                    <a:off x="5541514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0" name="Freeform 69"/>
                  <p:cNvSpPr>
                    <a:spLocks/>
                  </p:cNvSpPr>
                  <p:nvPr/>
                </p:nvSpPr>
                <p:spPr bwMode="auto">
                  <a:xfrm>
                    <a:off x="5873190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1" name="Freeform 69"/>
                  <p:cNvSpPr>
                    <a:spLocks/>
                  </p:cNvSpPr>
                  <p:nvPr/>
                </p:nvSpPr>
                <p:spPr bwMode="auto">
                  <a:xfrm>
                    <a:off x="6204866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2" name="Freeform 69"/>
                  <p:cNvSpPr>
                    <a:spLocks/>
                  </p:cNvSpPr>
                  <p:nvPr/>
                </p:nvSpPr>
                <p:spPr bwMode="auto">
                  <a:xfrm>
                    <a:off x="6536542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3" name="Freeform 69"/>
                  <p:cNvSpPr>
                    <a:spLocks/>
                  </p:cNvSpPr>
                  <p:nvPr/>
                </p:nvSpPr>
                <p:spPr bwMode="auto">
                  <a:xfrm>
                    <a:off x="6868218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4" name="Freeform 69"/>
                  <p:cNvSpPr>
                    <a:spLocks/>
                  </p:cNvSpPr>
                  <p:nvPr/>
                </p:nvSpPr>
                <p:spPr bwMode="auto">
                  <a:xfrm>
                    <a:off x="7199894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5" name="Freeform 69"/>
                  <p:cNvSpPr>
                    <a:spLocks/>
                  </p:cNvSpPr>
                  <p:nvPr/>
                </p:nvSpPr>
                <p:spPr bwMode="auto">
                  <a:xfrm>
                    <a:off x="7531570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6" name="Freeform 69"/>
                  <p:cNvSpPr>
                    <a:spLocks/>
                  </p:cNvSpPr>
                  <p:nvPr/>
                </p:nvSpPr>
                <p:spPr bwMode="auto">
                  <a:xfrm>
                    <a:off x="7863246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7" name="Freeform 69"/>
                  <p:cNvSpPr>
                    <a:spLocks/>
                  </p:cNvSpPr>
                  <p:nvPr/>
                </p:nvSpPr>
                <p:spPr bwMode="auto">
                  <a:xfrm>
                    <a:off x="8194922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8" name="Freeform 69"/>
                  <p:cNvSpPr>
                    <a:spLocks/>
                  </p:cNvSpPr>
                  <p:nvPr/>
                </p:nvSpPr>
                <p:spPr bwMode="auto">
                  <a:xfrm>
                    <a:off x="8526598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9" name="Freeform 69"/>
                  <p:cNvSpPr>
                    <a:spLocks/>
                  </p:cNvSpPr>
                  <p:nvPr/>
                </p:nvSpPr>
                <p:spPr bwMode="auto">
                  <a:xfrm>
                    <a:off x="8858280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0" name="Freeform 69"/>
                  <p:cNvSpPr>
                    <a:spLocks/>
                  </p:cNvSpPr>
                  <p:nvPr/>
                </p:nvSpPr>
                <p:spPr bwMode="auto">
                  <a:xfrm>
                    <a:off x="5209838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1" name="Freeform 69"/>
                  <p:cNvSpPr>
                    <a:spLocks/>
                  </p:cNvSpPr>
                  <p:nvPr/>
                </p:nvSpPr>
                <p:spPr bwMode="auto">
                  <a:xfrm>
                    <a:off x="4878162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2" name="Freeform 69"/>
                  <p:cNvSpPr>
                    <a:spLocks/>
                  </p:cNvSpPr>
                  <p:nvPr/>
                </p:nvSpPr>
                <p:spPr bwMode="auto">
                  <a:xfrm>
                    <a:off x="4546486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3" name="Freeform 69"/>
                  <p:cNvSpPr>
                    <a:spLocks/>
                  </p:cNvSpPr>
                  <p:nvPr/>
                </p:nvSpPr>
                <p:spPr bwMode="auto">
                  <a:xfrm>
                    <a:off x="4214810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94" name="Группа 193"/>
                <p:cNvGrpSpPr/>
                <p:nvPr/>
              </p:nvGrpSpPr>
              <p:grpSpPr>
                <a:xfrm rot="5400000">
                  <a:off x="4533051" y="968304"/>
                  <a:ext cx="4313375" cy="4765675"/>
                  <a:chOff x="4214810" y="981745"/>
                  <a:chExt cx="4313375" cy="4765675"/>
                </a:xfrm>
              </p:grpSpPr>
              <p:sp>
                <p:nvSpPr>
                  <p:cNvPr id="195" name="Freeform 69"/>
                  <p:cNvSpPr>
                    <a:spLocks/>
                  </p:cNvSpPr>
                  <p:nvPr/>
                </p:nvSpPr>
                <p:spPr bwMode="auto">
                  <a:xfrm>
                    <a:off x="5541514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6" name="Freeform 69"/>
                  <p:cNvSpPr>
                    <a:spLocks/>
                  </p:cNvSpPr>
                  <p:nvPr/>
                </p:nvSpPr>
                <p:spPr bwMode="auto">
                  <a:xfrm>
                    <a:off x="5873190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7" name="Freeform 69"/>
                  <p:cNvSpPr>
                    <a:spLocks/>
                  </p:cNvSpPr>
                  <p:nvPr/>
                </p:nvSpPr>
                <p:spPr bwMode="auto">
                  <a:xfrm>
                    <a:off x="6204866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8" name="Freeform 69"/>
                  <p:cNvSpPr>
                    <a:spLocks/>
                  </p:cNvSpPr>
                  <p:nvPr/>
                </p:nvSpPr>
                <p:spPr bwMode="auto">
                  <a:xfrm>
                    <a:off x="6536542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9" name="Freeform 69"/>
                  <p:cNvSpPr>
                    <a:spLocks/>
                  </p:cNvSpPr>
                  <p:nvPr/>
                </p:nvSpPr>
                <p:spPr bwMode="auto">
                  <a:xfrm>
                    <a:off x="6868218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0" name="Freeform 69"/>
                  <p:cNvSpPr>
                    <a:spLocks/>
                  </p:cNvSpPr>
                  <p:nvPr/>
                </p:nvSpPr>
                <p:spPr bwMode="auto">
                  <a:xfrm>
                    <a:off x="7199894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1" name="Freeform 69"/>
                  <p:cNvSpPr>
                    <a:spLocks/>
                  </p:cNvSpPr>
                  <p:nvPr/>
                </p:nvSpPr>
                <p:spPr bwMode="auto">
                  <a:xfrm>
                    <a:off x="7531570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2" name="Freeform 69"/>
                  <p:cNvSpPr>
                    <a:spLocks/>
                  </p:cNvSpPr>
                  <p:nvPr/>
                </p:nvSpPr>
                <p:spPr bwMode="auto">
                  <a:xfrm>
                    <a:off x="7863246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3" name="Freeform 69"/>
                  <p:cNvSpPr>
                    <a:spLocks/>
                  </p:cNvSpPr>
                  <p:nvPr/>
                </p:nvSpPr>
                <p:spPr bwMode="auto">
                  <a:xfrm>
                    <a:off x="8194922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4" name="Freeform 69"/>
                  <p:cNvSpPr>
                    <a:spLocks/>
                  </p:cNvSpPr>
                  <p:nvPr/>
                </p:nvSpPr>
                <p:spPr bwMode="auto">
                  <a:xfrm>
                    <a:off x="8526598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" name="Freeform 69"/>
                  <p:cNvSpPr>
                    <a:spLocks/>
                  </p:cNvSpPr>
                  <p:nvPr/>
                </p:nvSpPr>
                <p:spPr bwMode="auto">
                  <a:xfrm>
                    <a:off x="5209838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" name="Freeform 69"/>
                  <p:cNvSpPr>
                    <a:spLocks/>
                  </p:cNvSpPr>
                  <p:nvPr/>
                </p:nvSpPr>
                <p:spPr bwMode="auto">
                  <a:xfrm>
                    <a:off x="4878162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7" name="Freeform 69"/>
                  <p:cNvSpPr>
                    <a:spLocks/>
                  </p:cNvSpPr>
                  <p:nvPr/>
                </p:nvSpPr>
                <p:spPr bwMode="auto">
                  <a:xfrm>
                    <a:off x="4546486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8" name="Freeform 69"/>
                  <p:cNvSpPr>
                    <a:spLocks/>
                  </p:cNvSpPr>
                  <p:nvPr/>
                </p:nvSpPr>
                <p:spPr bwMode="auto">
                  <a:xfrm>
                    <a:off x="4214810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189" name="Text Box 77"/>
              <p:cNvSpPr txBox="1">
                <a:spLocks noChangeArrowheads="1"/>
              </p:cNvSpPr>
              <p:nvPr/>
            </p:nvSpPr>
            <p:spPr bwMode="auto">
              <a:xfrm>
                <a:off x="5862631" y="785794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sz="2000" dirty="0"/>
                  <a:t>у</a:t>
                </a:r>
              </a:p>
            </p:txBody>
          </p:sp>
          <p:sp>
            <p:nvSpPr>
              <p:cNvPr id="190" name="Line 79"/>
              <p:cNvSpPr>
                <a:spLocks noChangeShapeType="1"/>
              </p:cNvSpPr>
              <p:nvPr/>
            </p:nvSpPr>
            <p:spPr bwMode="auto">
              <a:xfrm flipH="1" flipV="1">
                <a:off x="6164256" y="981745"/>
                <a:ext cx="0" cy="4679950"/>
              </a:xfrm>
              <a:prstGeom prst="line">
                <a:avLst/>
              </a:prstGeom>
              <a:ln>
                <a:headEnd/>
                <a:tailEnd type="stealth" w="lg" len="lg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91" name="Text Box 103"/>
              <p:cNvSpPr txBox="1">
                <a:spLocks noChangeArrowheads="1"/>
              </p:cNvSpPr>
              <p:nvPr/>
            </p:nvSpPr>
            <p:spPr bwMode="auto">
              <a:xfrm>
                <a:off x="5857884" y="3429000"/>
                <a:ext cx="379412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000" dirty="0"/>
                  <a:t>0</a:t>
                </a:r>
                <a:endParaRPr lang="ru-RU" sz="2000" dirty="0"/>
              </a:p>
            </p:txBody>
          </p:sp>
          <p:sp>
            <p:nvSpPr>
              <p:cNvPr id="192" name="Line 79"/>
              <p:cNvSpPr>
                <a:spLocks noChangeShapeType="1"/>
              </p:cNvSpPr>
              <p:nvPr/>
            </p:nvSpPr>
            <p:spPr bwMode="auto">
              <a:xfrm rot="5400000" flipH="1" flipV="1">
                <a:off x="6197595" y="1134145"/>
                <a:ext cx="0" cy="4679950"/>
              </a:xfrm>
              <a:prstGeom prst="line">
                <a:avLst/>
              </a:prstGeom>
              <a:ln>
                <a:headEnd/>
                <a:tailEnd type="stealth" w="lg" len="lg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87" name="Freeform 105"/>
            <p:cNvSpPr>
              <a:spLocks/>
            </p:cNvSpPr>
            <p:nvPr/>
          </p:nvSpPr>
          <p:spPr bwMode="auto">
            <a:xfrm>
              <a:off x="1957251" y="2447151"/>
              <a:ext cx="1388060" cy="2809204"/>
            </a:xfrm>
            <a:custGeom>
              <a:avLst/>
              <a:gdLst>
                <a:gd name="T0" fmla="*/ 0 w 1815"/>
                <a:gd name="T1" fmla="*/ 71438 h 2724"/>
                <a:gd name="T2" fmla="*/ 619125 w 1815"/>
                <a:gd name="T3" fmla="*/ 2782888 h 2724"/>
                <a:gd name="T4" fmla="*/ 1014413 w 1815"/>
                <a:gd name="T5" fmla="*/ 3919538 h 2724"/>
                <a:gd name="T6" fmla="*/ 1439863 w 1815"/>
                <a:gd name="T7" fmla="*/ 4319588 h 2724"/>
                <a:gd name="T8" fmla="*/ 1879600 w 1815"/>
                <a:gd name="T9" fmla="*/ 3894138 h 2724"/>
                <a:gd name="T10" fmla="*/ 2274888 w 1815"/>
                <a:gd name="T11" fmla="*/ 2733676 h 2724"/>
                <a:gd name="T12" fmla="*/ 2881313 w 1815"/>
                <a:gd name="T13" fmla="*/ 0 h 27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15" h="2724">
                  <a:moveTo>
                    <a:pt x="0" y="45"/>
                  </a:moveTo>
                  <a:cubicBezTo>
                    <a:pt x="65" y="330"/>
                    <a:pt x="284" y="1349"/>
                    <a:pt x="390" y="1753"/>
                  </a:cubicBezTo>
                  <a:cubicBezTo>
                    <a:pt x="496" y="2157"/>
                    <a:pt x="553" y="2308"/>
                    <a:pt x="639" y="2469"/>
                  </a:cubicBezTo>
                  <a:cubicBezTo>
                    <a:pt x="725" y="2630"/>
                    <a:pt x="816" y="2724"/>
                    <a:pt x="907" y="2721"/>
                  </a:cubicBezTo>
                  <a:cubicBezTo>
                    <a:pt x="998" y="2718"/>
                    <a:pt x="1096" y="2620"/>
                    <a:pt x="1184" y="2453"/>
                  </a:cubicBezTo>
                  <a:cubicBezTo>
                    <a:pt x="1272" y="2286"/>
                    <a:pt x="1328" y="2131"/>
                    <a:pt x="1433" y="1722"/>
                  </a:cubicBezTo>
                  <a:cubicBezTo>
                    <a:pt x="1538" y="1313"/>
                    <a:pt x="1736" y="359"/>
                    <a:pt x="1815" y="0"/>
                  </a:cubicBezTo>
                </a:path>
              </a:pathLst>
            </a:custGeom>
            <a:ln w="38100">
              <a:solidFill>
                <a:srgbClr val="0000FF"/>
              </a:solidFill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</p:grpSp>
      <p:grpSp>
        <p:nvGrpSpPr>
          <p:cNvPr id="224" name="Группа 223"/>
          <p:cNvGrpSpPr/>
          <p:nvPr/>
        </p:nvGrpSpPr>
        <p:grpSpPr>
          <a:xfrm>
            <a:off x="6932109" y="2817151"/>
            <a:ext cx="1408880" cy="1688416"/>
            <a:chOff x="4796408" y="2342387"/>
            <a:chExt cx="3569220" cy="3731757"/>
          </a:xfrm>
        </p:grpSpPr>
        <p:grpSp>
          <p:nvGrpSpPr>
            <p:cNvPr id="225" name="Группа 224"/>
            <p:cNvGrpSpPr/>
            <p:nvPr/>
          </p:nvGrpSpPr>
          <p:grpSpPr>
            <a:xfrm>
              <a:off x="4796408" y="2342387"/>
              <a:ext cx="3569220" cy="3599244"/>
              <a:chOff x="3786182" y="785794"/>
              <a:chExt cx="4765675" cy="4908551"/>
            </a:xfrm>
          </p:grpSpPr>
          <p:grpSp>
            <p:nvGrpSpPr>
              <p:cNvPr id="227" name="Группа 226"/>
              <p:cNvGrpSpPr/>
              <p:nvPr/>
            </p:nvGrpSpPr>
            <p:grpSpPr>
              <a:xfrm>
                <a:off x="3786182" y="928670"/>
                <a:ext cx="4765675" cy="4765675"/>
                <a:chOff x="4306901" y="981745"/>
                <a:chExt cx="4765675" cy="4765675"/>
              </a:xfrm>
            </p:grpSpPr>
            <p:grpSp>
              <p:nvGrpSpPr>
                <p:cNvPr id="232" name="Группа 231"/>
                <p:cNvGrpSpPr/>
                <p:nvPr/>
              </p:nvGrpSpPr>
              <p:grpSpPr>
                <a:xfrm>
                  <a:off x="4357686" y="981745"/>
                  <a:ext cx="4645057" cy="4765675"/>
                  <a:chOff x="4214810" y="981745"/>
                  <a:chExt cx="4645057" cy="4765675"/>
                </a:xfrm>
              </p:grpSpPr>
              <p:sp>
                <p:nvSpPr>
                  <p:cNvPr id="248" name="Freeform 69"/>
                  <p:cNvSpPr>
                    <a:spLocks/>
                  </p:cNvSpPr>
                  <p:nvPr/>
                </p:nvSpPr>
                <p:spPr bwMode="auto">
                  <a:xfrm>
                    <a:off x="5541514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  <p:sp>
                <p:nvSpPr>
                  <p:cNvPr id="249" name="Freeform 69"/>
                  <p:cNvSpPr>
                    <a:spLocks/>
                  </p:cNvSpPr>
                  <p:nvPr/>
                </p:nvSpPr>
                <p:spPr bwMode="auto">
                  <a:xfrm>
                    <a:off x="5873190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  <p:sp>
                <p:nvSpPr>
                  <p:cNvPr id="250" name="Freeform 69"/>
                  <p:cNvSpPr>
                    <a:spLocks/>
                  </p:cNvSpPr>
                  <p:nvPr/>
                </p:nvSpPr>
                <p:spPr bwMode="auto">
                  <a:xfrm>
                    <a:off x="6204866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  <p:sp>
                <p:nvSpPr>
                  <p:cNvPr id="251" name="Freeform 69"/>
                  <p:cNvSpPr>
                    <a:spLocks/>
                  </p:cNvSpPr>
                  <p:nvPr/>
                </p:nvSpPr>
                <p:spPr bwMode="auto">
                  <a:xfrm>
                    <a:off x="6536542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  <p:sp>
                <p:nvSpPr>
                  <p:cNvPr id="252" name="Freeform 69"/>
                  <p:cNvSpPr>
                    <a:spLocks/>
                  </p:cNvSpPr>
                  <p:nvPr/>
                </p:nvSpPr>
                <p:spPr bwMode="auto">
                  <a:xfrm>
                    <a:off x="6868218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  <p:sp>
                <p:nvSpPr>
                  <p:cNvPr id="253" name="Freeform 69"/>
                  <p:cNvSpPr>
                    <a:spLocks/>
                  </p:cNvSpPr>
                  <p:nvPr/>
                </p:nvSpPr>
                <p:spPr bwMode="auto">
                  <a:xfrm>
                    <a:off x="7199894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  <p:sp>
                <p:nvSpPr>
                  <p:cNvPr id="254" name="Freeform 69"/>
                  <p:cNvSpPr>
                    <a:spLocks/>
                  </p:cNvSpPr>
                  <p:nvPr/>
                </p:nvSpPr>
                <p:spPr bwMode="auto">
                  <a:xfrm>
                    <a:off x="7531570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  <p:sp>
                <p:nvSpPr>
                  <p:cNvPr id="255" name="Freeform 69"/>
                  <p:cNvSpPr>
                    <a:spLocks/>
                  </p:cNvSpPr>
                  <p:nvPr/>
                </p:nvSpPr>
                <p:spPr bwMode="auto">
                  <a:xfrm>
                    <a:off x="7863246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  <p:sp>
                <p:nvSpPr>
                  <p:cNvPr id="256" name="Freeform 69"/>
                  <p:cNvSpPr>
                    <a:spLocks/>
                  </p:cNvSpPr>
                  <p:nvPr/>
                </p:nvSpPr>
                <p:spPr bwMode="auto">
                  <a:xfrm>
                    <a:off x="8194922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  <p:sp>
                <p:nvSpPr>
                  <p:cNvPr id="257" name="Freeform 69"/>
                  <p:cNvSpPr>
                    <a:spLocks/>
                  </p:cNvSpPr>
                  <p:nvPr/>
                </p:nvSpPr>
                <p:spPr bwMode="auto">
                  <a:xfrm>
                    <a:off x="8526598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  <p:sp>
                <p:nvSpPr>
                  <p:cNvPr id="258" name="Freeform 69"/>
                  <p:cNvSpPr>
                    <a:spLocks/>
                  </p:cNvSpPr>
                  <p:nvPr/>
                </p:nvSpPr>
                <p:spPr bwMode="auto">
                  <a:xfrm>
                    <a:off x="8858280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  <p:sp>
                <p:nvSpPr>
                  <p:cNvPr id="259" name="Freeform 69"/>
                  <p:cNvSpPr>
                    <a:spLocks/>
                  </p:cNvSpPr>
                  <p:nvPr/>
                </p:nvSpPr>
                <p:spPr bwMode="auto">
                  <a:xfrm>
                    <a:off x="5209838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  <p:sp>
                <p:nvSpPr>
                  <p:cNvPr id="260" name="Freeform 69"/>
                  <p:cNvSpPr>
                    <a:spLocks/>
                  </p:cNvSpPr>
                  <p:nvPr/>
                </p:nvSpPr>
                <p:spPr bwMode="auto">
                  <a:xfrm>
                    <a:off x="4878162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  <p:sp>
                <p:nvSpPr>
                  <p:cNvPr id="261" name="Freeform 69"/>
                  <p:cNvSpPr>
                    <a:spLocks/>
                  </p:cNvSpPr>
                  <p:nvPr/>
                </p:nvSpPr>
                <p:spPr bwMode="auto">
                  <a:xfrm>
                    <a:off x="4546486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  <p:sp>
                <p:nvSpPr>
                  <p:cNvPr id="262" name="Freeform 69"/>
                  <p:cNvSpPr>
                    <a:spLocks/>
                  </p:cNvSpPr>
                  <p:nvPr/>
                </p:nvSpPr>
                <p:spPr bwMode="auto">
                  <a:xfrm>
                    <a:off x="4214810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</p:grpSp>
            <p:grpSp>
              <p:nvGrpSpPr>
                <p:cNvPr id="233" name="Группа 232"/>
                <p:cNvGrpSpPr/>
                <p:nvPr/>
              </p:nvGrpSpPr>
              <p:grpSpPr>
                <a:xfrm rot="5400000">
                  <a:off x="4533051" y="968304"/>
                  <a:ext cx="4313375" cy="4765675"/>
                  <a:chOff x="4214810" y="981745"/>
                  <a:chExt cx="4313375" cy="4765675"/>
                </a:xfrm>
              </p:grpSpPr>
              <p:sp>
                <p:nvSpPr>
                  <p:cNvPr id="234" name="Freeform 69"/>
                  <p:cNvSpPr>
                    <a:spLocks/>
                  </p:cNvSpPr>
                  <p:nvPr/>
                </p:nvSpPr>
                <p:spPr bwMode="auto">
                  <a:xfrm>
                    <a:off x="5541514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  <p:sp>
                <p:nvSpPr>
                  <p:cNvPr id="235" name="Freeform 69"/>
                  <p:cNvSpPr>
                    <a:spLocks/>
                  </p:cNvSpPr>
                  <p:nvPr/>
                </p:nvSpPr>
                <p:spPr bwMode="auto">
                  <a:xfrm>
                    <a:off x="5873190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  <p:sp>
                <p:nvSpPr>
                  <p:cNvPr id="236" name="Freeform 69"/>
                  <p:cNvSpPr>
                    <a:spLocks/>
                  </p:cNvSpPr>
                  <p:nvPr/>
                </p:nvSpPr>
                <p:spPr bwMode="auto">
                  <a:xfrm>
                    <a:off x="6204866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  <p:sp>
                <p:nvSpPr>
                  <p:cNvPr id="237" name="Freeform 69"/>
                  <p:cNvSpPr>
                    <a:spLocks/>
                  </p:cNvSpPr>
                  <p:nvPr/>
                </p:nvSpPr>
                <p:spPr bwMode="auto">
                  <a:xfrm>
                    <a:off x="6536542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  <p:sp>
                <p:nvSpPr>
                  <p:cNvPr id="238" name="Freeform 69"/>
                  <p:cNvSpPr>
                    <a:spLocks/>
                  </p:cNvSpPr>
                  <p:nvPr/>
                </p:nvSpPr>
                <p:spPr bwMode="auto">
                  <a:xfrm>
                    <a:off x="6868218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  <p:sp>
                <p:nvSpPr>
                  <p:cNvPr id="239" name="Freeform 69"/>
                  <p:cNvSpPr>
                    <a:spLocks/>
                  </p:cNvSpPr>
                  <p:nvPr/>
                </p:nvSpPr>
                <p:spPr bwMode="auto">
                  <a:xfrm>
                    <a:off x="7199894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  <p:sp>
                <p:nvSpPr>
                  <p:cNvPr id="240" name="Freeform 69"/>
                  <p:cNvSpPr>
                    <a:spLocks/>
                  </p:cNvSpPr>
                  <p:nvPr/>
                </p:nvSpPr>
                <p:spPr bwMode="auto">
                  <a:xfrm>
                    <a:off x="7531570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  <p:sp>
                <p:nvSpPr>
                  <p:cNvPr id="241" name="Freeform 69"/>
                  <p:cNvSpPr>
                    <a:spLocks/>
                  </p:cNvSpPr>
                  <p:nvPr/>
                </p:nvSpPr>
                <p:spPr bwMode="auto">
                  <a:xfrm>
                    <a:off x="7863246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  <p:sp>
                <p:nvSpPr>
                  <p:cNvPr id="242" name="Freeform 69"/>
                  <p:cNvSpPr>
                    <a:spLocks/>
                  </p:cNvSpPr>
                  <p:nvPr/>
                </p:nvSpPr>
                <p:spPr bwMode="auto">
                  <a:xfrm>
                    <a:off x="8194922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  <p:sp>
                <p:nvSpPr>
                  <p:cNvPr id="243" name="Freeform 69"/>
                  <p:cNvSpPr>
                    <a:spLocks/>
                  </p:cNvSpPr>
                  <p:nvPr/>
                </p:nvSpPr>
                <p:spPr bwMode="auto">
                  <a:xfrm>
                    <a:off x="8526598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  <p:sp>
                <p:nvSpPr>
                  <p:cNvPr id="244" name="Freeform 69"/>
                  <p:cNvSpPr>
                    <a:spLocks/>
                  </p:cNvSpPr>
                  <p:nvPr/>
                </p:nvSpPr>
                <p:spPr bwMode="auto">
                  <a:xfrm>
                    <a:off x="5209838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  <p:sp>
                <p:nvSpPr>
                  <p:cNvPr id="245" name="Freeform 69"/>
                  <p:cNvSpPr>
                    <a:spLocks/>
                  </p:cNvSpPr>
                  <p:nvPr/>
                </p:nvSpPr>
                <p:spPr bwMode="auto">
                  <a:xfrm>
                    <a:off x="4878162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  <p:sp>
                <p:nvSpPr>
                  <p:cNvPr id="246" name="Freeform 69"/>
                  <p:cNvSpPr>
                    <a:spLocks/>
                  </p:cNvSpPr>
                  <p:nvPr/>
                </p:nvSpPr>
                <p:spPr bwMode="auto">
                  <a:xfrm>
                    <a:off x="4546486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  <p:sp>
                <p:nvSpPr>
                  <p:cNvPr id="247" name="Freeform 69"/>
                  <p:cNvSpPr>
                    <a:spLocks/>
                  </p:cNvSpPr>
                  <p:nvPr/>
                </p:nvSpPr>
                <p:spPr bwMode="auto">
                  <a:xfrm>
                    <a:off x="4214810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1050"/>
                  </a:p>
                </p:txBody>
              </p:sp>
            </p:grpSp>
          </p:grpSp>
          <p:sp>
            <p:nvSpPr>
              <p:cNvPr id="228" name="Text Box 77"/>
              <p:cNvSpPr txBox="1">
                <a:spLocks noChangeArrowheads="1"/>
              </p:cNvSpPr>
              <p:nvPr/>
            </p:nvSpPr>
            <p:spPr bwMode="auto">
              <a:xfrm>
                <a:off x="5862630" y="785794"/>
                <a:ext cx="863232" cy="7885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sz="1100" dirty="0"/>
                  <a:t>у</a:t>
                </a:r>
              </a:p>
            </p:txBody>
          </p:sp>
          <p:sp>
            <p:nvSpPr>
              <p:cNvPr id="229" name="Line 79"/>
              <p:cNvSpPr>
                <a:spLocks noChangeShapeType="1"/>
              </p:cNvSpPr>
              <p:nvPr/>
            </p:nvSpPr>
            <p:spPr bwMode="auto">
              <a:xfrm flipH="1" flipV="1">
                <a:off x="6164256" y="981745"/>
                <a:ext cx="0" cy="4679950"/>
              </a:xfrm>
              <a:prstGeom prst="line">
                <a:avLst/>
              </a:prstGeom>
              <a:ln>
                <a:headEnd/>
                <a:tailEnd type="stealth" w="lg" len="lg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ru-RU" sz="1050"/>
              </a:p>
            </p:txBody>
          </p:sp>
          <p:sp>
            <p:nvSpPr>
              <p:cNvPr id="230" name="Text Box 103"/>
              <p:cNvSpPr txBox="1">
                <a:spLocks noChangeArrowheads="1"/>
              </p:cNvSpPr>
              <p:nvPr/>
            </p:nvSpPr>
            <p:spPr bwMode="auto">
              <a:xfrm>
                <a:off x="5857884" y="3429000"/>
                <a:ext cx="379412" cy="7885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100" dirty="0"/>
                  <a:t>0</a:t>
                </a:r>
                <a:endParaRPr lang="ru-RU" sz="1100" dirty="0"/>
              </a:p>
            </p:txBody>
          </p:sp>
          <p:sp>
            <p:nvSpPr>
              <p:cNvPr id="231" name="Line 79"/>
              <p:cNvSpPr>
                <a:spLocks noChangeShapeType="1"/>
              </p:cNvSpPr>
              <p:nvPr/>
            </p:nvSpPr>
            <p:spPr bwMode="auto">
              <a:xfrm rot="5400000" flipH="1" flipV="1">
                <a:off x="6197595" y="1134145"/>
                <a:ext cx="0" cy="4679950"/>
              </a:xfrm>
              <a:prstGeom prst="line">
                <a:avLst/>
              </a:prstGeom>
              <a:ln>
                <a:headEnd/>
                <a:tailEnd type="stealth" w="lg" len="lg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ru-RU" sz="1050"/>
              </a:p>
            </p:txBody>
          </p:sp>
        </p:grpSp>
        <p:sp>
          <p:nvSpPr>
            <p:cNvPr id="226" name="Freeform 105"/>
            <p:cNvSpPr>
              <a:spLocks/>
            </p:cNvSpPr>
            <p:nvPr/>
          </p:nvSpPr>
          <p:spPr bwMode="auto">
            <a:xfrm rot="10800000">
              <a:off x="5579661" y="3019526"/>
              <a:ext cx="1676377" cy="3054618"/>
            </a:xfrm>
            <a:custGeom>
              <a:avLst/>
              <a:gdLst>
                <a:gd name="T0" fmla="*/ 0 w 1815"/>
                <a:gd name="T1" fmla="*/ 71438 h 2724"/>
                <a:gd name="T2" fmla="*/ 619125 w 1815"/>
                <a:gd name="T3" fmla="*/ 2782888 h 2724"/>
                <a:gd name="T4" fmla="*/ 1014413 w 1815"/>
                <a:gd name="T5" fmla="*/ 3919538 h 2724"/>
                <a:gd name="T6" fmla="*/ 1439863 w 1815"/>
                <a:gd name="T7" fmla="*/ 4319588 h 2724"/>
                <a:gd name="T8" fmla="*/ 1879600 w 1815"/>
                <a:gd name="T9" fmla="*/ 3894138 h 2724"/>
                <a:gd name="T10" fmla="*/ 2274888 w 1815"/>
                <a:gd name="T11" fmla="*/ 2733676 h 2724"/>
                <a:gd name="T12" fmla="*/ 2881313 w 1815"/>
                <a:gd name="T13" fmla="*/ 0 h 27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15" h="2724">
                  <a:moveTo>
                    <a:pt x="0" y="45"/>
                  </a:moveTo>
                  <a:cubicBezTo>
                    <a:pt x="65" y="330"/>
                    <a:pt x="284" y="1349"/>
                    <a:pt x="390" y="1753"/>
                  </a:cubicBezTo>
                  <a:cubicBezTo>
                    <a:pt x="496" y="2157"/>
                    <a:pt x="553" y="2308"/>
                    <a:pt x="639" y="2469"/>
                  </a:cubicBezTo>
                  <a:cubicBezTo>
                    <a:pt x="725" y="2630"/>
                    <a:pt x="816" y="2724"/>
                    <a:pt x="907" y="2721"/>
                  </a:cubicBezTo>
                  <a:cubicBezTo>
                    <a:pt x="998" y="2718"/>
                    <a:pt x="1096" y="2620"/>
                    <a:pt x="1184" y="2453"/>
                  </a:cubicBezTo>
                  <a:cubicBezTo>
                    <a:pt x="1272" y="2286"/>
                    <a:pt x="1328" y="2131"/>
                    <a:pt x="1433" y="1722"/>
                  </a:cubicBezTo>
                  <a:cubicBezTo>
                    <a:pt x="1538" y="1313"/>
                    <a:pt x="1736" y="359"/>
                    <a:pt x="1815" y="0"/>
                  </a:cubicBezTo>
                </a:path>
              </a:pathLst>
            </a:custGeom>
            <a:ln w="38100">
              <a:solidFill>
                <a:srgbClr val="FF0000"/>
              </a:solidFill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 sz="105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77040" y="2132856"/>
            <a:ext cx="34596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0 </a:t>
            </a:r>
          </a:p>
          <a:p>
            <a:pPr algn="ctr"/>
            <a:r>
              <a:rPr lang="ru-RU" sz="2000" b="1" dirty="0" smtClean="0"/>
              <a:t>(нет действительных корней)</a:t>
            </a:r>
            <a:endParaRPr lang="ru-RU" sz="2000" b="1" dirty="0"/>
          </a:p>
        </p:txBody>
      </p:sp>
      <p:sp>
        <p:nvSpPr>
          <p:cNvPr id="263" name="TextBox 262"/>
          <p:cNvSpPr txBox="1"/>
          <p:nvPr/>
        </p:nvSpPr>
        <p:spPr>
          <a:xfrm>
            <a:off x="3634874" y="2204864"/>
            <a:ext cx="2709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 (2 совпадающих)</a:t>
            </a:r>
            <a:endParaRPr lang="ru-RU" sz="2400" b="1" dirty="0"/>
          </a:p>
        </p:txBody>
      </p:sp>
      <p:sp>
        <p:nvSpPr>
          <p:cNvPr id="264" name="TextBox 263"/>
          <p:cNvSpPr txBox="1"/>
          <p:nvPr/>
        </p:nvSpPr>
        <p:spPr>
          <a:xfrm>
            <a:off x="6808316" y="2229379"/>
            <a:ext cx="1868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 различных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71432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3" grpId="0"/>
      <p:bldP spid="2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67" y="6570"/>
            <a:ext cx="913513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Распределите уравнения на</a:t>
            </a:r>
            <a:r>
              <a:rPr lang="en-US" sz="36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</a:t>
            </a:r>
            <a:r>
              <a:rPr lang="ru-RU" sz="36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группы:</a:t>
            </a:r>
            <a:endParaRPr lang="ru-RU" sz="36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3505" y="1124744"/>
                <a:ext cx="2626552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en-US" sz="2400" b="1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dirty="0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 dirty="0" smtClean="0">
                          <a:latin typeface="Cambria Math"/>
                        </a:rPr>
                        <m:t>+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𝟓</m:t>
                      </m:r>
                      <m:r>
                        <a:rPr lang="en-US" sz="2400" b="1" i="1" dirty="0" smtClean="0">
                          <a:latin typeface="Cambria Math"/>
                        </a:rPr>
                        <m:t>𝒙</m:t>
                      </m:r>
                      <m:r>
                        <a:rPr lang="en-US" sz="2400" b="1" i="1" dirty="0" smtClean="0">
                          <a:latin typeface="Cambria Math"/>
                        </a:rPr>
                        <m:t>+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𝟐</m:t>
                      </m:r>
                      <m:r>
                        <a:rPr lang="en-US" sz="2400" b="1" i="1" dirty="0" smtClean="0">
                          <a:latin typeface="Cambria Math"/>
                        </a:rPr>
                        <m:t>=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05" y="1124744"/>
                <a:ext cx="2626552" cy="4700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3505" y="2956992"/>
                <a:ext cx="2076146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>
                          <a:latin typeface="Cambria Math"/>
                        </a:rPr>
                        <m:t>𝟑</m:t>
                      </m:r>
                      <m:sSup>
                        <m:sSupPr>
                          <m:ctrlPr>
                            <a:rPr lang="en-US" sz="2400" b="1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dirty="0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 dirty="0" smtClean="0">
                          <a:latin typeface="Cambria Math"/>
                        </a:rPr>
                        <m:t>+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𝟓</m:t>
                      </m:r>
                      <m:r>
                        <a:rPr lang="en-US" sz="2400" b="1" i="1" dirty="0" smtClean="0">
                          <a:latin typeface="Cambria Math"/>
                        </a:rPr>
                        <m:t>𝒙</m:t>
                      </m:r>
                      <m:r>
                        <a:rPr lang="en-US" sz="2400" b="1" i="1" dirty="0" smtClean="0">
                          <a:latin typeface="Cambria Math"/>
                        </a:rPr>
                        <m:t>=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05" y="2956992"/>
                <a:ext cx="2076146" cy="4700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3505" y="4789239"/>
                <a:ext cx="1898212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en-US" sz="2400" b="1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dirty="0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 dirty="0" smtClean="0">
                          <a:latin typeface="Cambria Math"/>
                        </a:rPr>
                        <m:t>−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𝟒</m:t>
                      </m:r>
                      <m:r>
                        <a:rPr lang="en-US" sz="2400" b="1" i="1" dirty="0" smtClean="0">
                          <a:latin typeface="Cambria Math"/>
                        </a:rPr>
                        <m:t>=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05" y="4789239"/>
                <a:ext cx="1898212" cy="4700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90569" y="1124744"/>
                <a:ext cx="1898212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/>
                        </a:rPr>
                        <m:t>𝟑</m:t>
                      </m:r>
                      <m:sSup>
                        <m:sSupPr>
                          <m:ctrlPr>
                            <a:rPr lang="en-US" sz="2400" b="1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dirty="0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 dirty="0" smtClean="0">
                          <a:latin typeface="Cambria Math"/>
                        </a:rPr>
                        <m:t>+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𝟐</m:t>
                      </m:r>
                      <m:r>
                        <a:rPr lang="en-US" sz="2400" b="1" i="1" dirty="0" smtClean="0">
                          <a:latin typeface="Cambria Math"/>
                        </a:rPr>
                        <m:t>=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0569" y="1124744"/>
                <a:ext cx="1898212" cy="4700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90569" y="2956992"/>
                <a:ext cx="2076146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en-US" sz="2400" b="1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dirty="0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 dirty="0" smtClean="0">
                          <a:latin typeface="Cambria Math"/>
                        </a:rPr>
                        <m:t>−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𝟕</m:t>
                      </m:r>
                      <m:r>
                        <a:rPr lang="en-US" sz="2400" b="1" i="1" dirty="0" smtClean="0">
                          <a:latin typeface="Cambria Math"/>
                        </a:rPr>
                        <m:t>𝒙</m:t>
                      </m:r>
                      <m:r>
                        <a:rPr lang="en-US" sz="2400" b="1" i="1" dirty="0" smtClean="0">
                          <a:latin typeface="Cambria Math"/>
                        </a:rPr>
                        <m:t>=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0569" y="2956992"/>
                <a:ext cx="2076146" cy="4700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90569" y="4789239"/>
                <a:ext cx="2626552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/>
                        </a:rPr>
                        <m:t>𝟑</m:t>
                      </m:r>
                      <m:sSup>
                        <m:sSupPr>
                          <m:ctrlPr>
                            <a:rPr lang="en-US" sz="2400" b="1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dirty="0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 dirty="0" smtClean="0">
                          <a:latin typeface="Cambria Math"/>
                        </a:rPr>
                        <m:t>−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𝟕</m:t>
                      </m:r>
                      <m:r>
                        <a:rPr lang="en-US" sz="2400" b="1" i="1" dirty="0" smtClean="0">
                          <a:latin typeface="Cambria Math"/>
                        </a:rPr>
                        <m:t>𝒙</m:t>
                      </m:r>
                      <m:r>
                        <a:rPr lang="en-US" sz="2400" b="1" i="1" dirty="0" smtClean="0">
                          <a:latin typeface="Cambria Math"/>
                        </a:rPr>
                        <m:t>+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𝟒</m:t>
                      </m:r>
                      <m:r>
                        <a:rPr lang="en-US" sz="2400" b="1" i="1" dirty="0" smtClean="0">
                          <a:latin typeface="Cambria Math"/>
                        </a:rPr>
                        <m:t>=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0569" y="4789239"/>
                <a:ext cx="2626552" cy="47000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396680" y="-1455"/>
            <a:ext cx="74732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сброс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96680" y="404664"/>
            <a:ext cx="73911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показ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8537276" y="904834"/>
            <a:ext cx="598517" cy="41724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828377" y="6309320"/>
            <a:ext cx="117109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подсказка</a:t>
            </a:r>
            <a:endParaRPr lang="ru-RU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70472" y="1700808"/>
                <a:ext cx="25453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i="1" dirty="0" smtClean="0">
                    <a:latin typeface="Cambria Math"/>
                  </a:rPr>
                  <a:t>= ___</a:t>
                </a:r>
                <a:r>
                  <a:rPr lang="ru-RU" i="1" dirty="0" smtClean="0">
                    <a:latin typeface="Cambria Math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/>
                      </a:rPr>
                      <m:t>b</m:t>
                    </m:r>
                    <m:r>
                      <a:rPr lang="en-US" i="1">
                        <a:latin typeface="Cambria Math"/>
                      </a:rPr>
                      <m:t>=___</m:t>
                    </m:r>
                  </m:oMath>
                </a14:m>
                <a:r>
                  <a:rPr lang="ru-RU" dirty="0" smtClean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i="1">
                        <a:latin typeface="Cambria Math"/>
                      </a:rPr>
                      <m:t>=___</m:t>
                    </m:r>
                  </m:oMath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72" y="1700808"/>
                <a:ext cx="2545344" cy="646331"/>
              </a:xfrm>
              <a:prstGeom prst="rect">
                <a:avLst/>
              </a:prstGeom>
              <a:blipFill rotWithShape="1">
                <a:blip r:embed="rId8"/>
                <a:stretch>
                  <a:fillRect t="-66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70472" y="3428999"/>
                <a:ext cx="25453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i="1" dirty="0" smtClean="0">
                    <a:latin typeface="Cambria Math"/>
                  </a:rPr>
                  <a:t>= ___</a:t>
                </a:r>
                <a:r>
                  <a:rPr lang="ru-RU" i="1" dirty="0" smtClean="0">
                    <a:latin typeface="Cambria Math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/>
                      </a:rPr>
                      <m:t>b</m:t>
                    </m:r>
                    <m:r>
                      <a:rPr lang="en-US" i="1">
                        <a:latin typeface="Cambria Math"/>
                      </a:rPr>
                      <m:t>=___</m:t>
                    </m:r>
                  </m:oMath>
                </a14:m>
                <a:r>
                  <a:rPr lang="ru-RU" dirty="0" smtClean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i="1">
                        <a:latin typeface="Cambria Math"/>
                      </a:rPr>
                      <m:t>=___</m:t>
                    </m:r>
                  </m:oMath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72" y="3428999"/>
                <a:ext cx="2545344" cy="646331"/>
              </a:xfrm>
              <a:prstGeom prst="rect">
                <a:avLst/>
              </a:prstGeom>
              <a:blipFill rotWithShape="1">
                <a:blip r:embed="rId9"/>
                <a:stretch>
                  <a:fillRect t="-56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70472" y="5214072"/>
                <a:ext cx="25453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i="1" dirty="0" smtClean="0">
                    <a:latin typeface="Cambria Math"/>
                  </a:rPr>
                  <a:t>= ___</a:t>
                </a:r>
                <a:r>
                  <a:rPr lang="ru-RU" i="1" dirty="0" smtClean="0">
                    <a:latin typeface="Cambria Math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/>
                      </a:rPr>
                      <m:t>b</m:t>
                    </m:r>
                    <m:r>
                      <a:rPr lang="en-US" i="1">
                        <a:latin typeface="Cambria Math"/>
                      </a:rPr>
                      <m:t>=___</m:t>
                    </m:r>
                  </m:oMath>
                </a14:m>
                <a:r>
                  <a:rPr lang="ru-RU" dirty="0" smtClean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i="1">
                        <a:latin typeface="Cambria Math"/>
                      </a:rPr>
                      <m:t>=___</m:t>
                    </m:r>
                  </m:oMath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72" y="5214072"/>
                <a:ext cx="2545344" cy="646331"/>
              </a:xfrm>
              <a:prstGeom prst="rect">
                <a:avLst/>
              </a:prstGeom>
              <a:blipFill rotWithShape="1">
                <a:blip r:embed="rId10"/>
                <a:stretch>
                  <a:fillRect t="-66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355976" y="1700807"/>
                <a:ext cx="25453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i="1" dirty="0" smtClean="0">
                    <a:latin typeface="Cambria Math"/>
                  </a:rPr>
                  <a:t>= ___</a:t>
                </a:r>
                <a:r>
                  <a:rPr lang="ru-RU" i="1" dirty="0" smtClean="0">
                    <a:latin typeface="Cambria Math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/>
                      </a:rPr>
                      <m:t>b</m:t>
                    </m:r>
                    <m:r>
                      <a:rPr lang="en-US" i="1">
                        <a:latin typeface="Cambria Math"/>
                      </a:rPr>
                      <m:t>=___</m:t>
                    </m:r>
                  </m:oMath>
                </a14:m>
                <a:r>
                  <a:rPr lang="ru-RU" dirty="0" smtClean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i="1">
                        <a:latin typeface="Cambria Math"/>
                      </a:rPr>
                      <m:t>=___</m:t>
                    </m:r>
                  </m:oMath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1700807"/>
                <a:ext cx="2545344" cy="646331"/>
              </a:xfrm>
              <a:prstGeom prst="rect">
                <a:avLst/>
              </a:prstGeom>
              <a:blipFill rotWithShape="1">
                <a:blip r:embed="rId11"/>
                <a:stretch>
                  <a:fillRect t="-66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355976" y="3428998"/>
                <a:ext cx="25453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i="1" dirty="0" smtClean="0">
                    <a:latin typeface="Cambria Math"/>
                  </a:rPr>
                  <a:t>= ___</a:t>
                </a:r>
                <a:r>
                  <a:rPr lang="ru-RU" i="1" dirty="0" smtClean="0">
                    <a:latin typeface="Cambria Math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/>
                      </a:rPr>
                      <m:t>b</m:t>
                    </m:r>
                    <m:r>
                      <a:rPr lang="en-US" i="1">
                        <a:latin typeface="Cambria Math"/>
                      </a:rPr>
                      <m:t>=___</m:t>
                    </m:r>
                  </m:oMath>
                </a14:m>
                <a:r>
                  <a:rPr lang="ru-RU" dirty="0" smtClean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i="1">
                        <a:latin typeface="Cambria Math"/>
                      </a:rPr>
                      <m:t>=___</m:t>
                    </m:r>
                  </m:oMath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3428998"/>
                <a:ext cx="2545344" cy="646331"/>
              </a:xfrm>
              <a:prstGeom prst="rect">
                <a:avLst/>
              </a:prstGeom>
              <a:blipFill rotWithShape="1">
                <a:blip r:embed="rId12"/>
                <a:stretch>
                  <a:fillRect t="-56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355976" y="5214071"/>
                <a:ext cx="25453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i="1" dirty="0" smtClean="0">
                    <a:latin typeface="Cambria Math"/>
                  </a:rPr>
                  <a:t>= ___</a:t>
                </a:r>
                <a:r>
                  <a:rPr lang="ru-RU" i="1" dirty="0" smtClean="0">
                    <a:latin typeface="Cambria Math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/>
                      </a:rPr>
                      <m:t>b</m:t>
                    </m:r>
                    <m:r>
                      <a:rPr lang="en-US" i="1">
                        <a:latin typeface="Cambria Math"/>
                      </a:rPr>
                      <m:t>=___</m:t>
                    </m:r>
                  </m:oMath>
                </a14:m>
                <a:r>
                  <a:rPr lang="ru-RU" dirty="0" smtClean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i="1">
                        <a:latin typeface="Cambria Math"/>
                      </a:rPr>
                      <m:t>=___</m:t>
                    </m:r>
                  </m:oMath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5214071"/>
                <a:ext cx="2545344" cy="646331"/>
              </a:xfrm>
              <a:prstGeom prst="rect">
                <a:avLst/>
              </a:prstGeom>
              <a:blipFill rotWithShape="1">
                <a:blip r:embed="rId13"/>
                <a:stretch>
                  <a:fillRect t="-66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714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5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1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1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03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mph" presetSubtype="0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0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mph" presetSubtype="0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1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15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mph" presetSubtype="0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1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mph" presetSubtype="0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2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mph" presetSubtype="0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7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28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mph" presetSubtype="0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1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32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mph" presetSubtype="0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5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36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9" presetClass="emph" presetSubtype="0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4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9" presetClass="emph" presetSubtype="0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3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44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9" presetClass="emph" presetSubtype="0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48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9" presetClass="emph" presetSubtype="0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53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mph" presetSubtype="0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5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mph" presetSubtype="0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6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9" presetClass="emph" presetSubtype="0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65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mph" presetSubtype="0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6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9" presetClass="emph" presetSubtype="0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7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8C2E9"/>
                                      </p:to>
                                    </p:animClr>
                                    <p:set>
                                      <p:cBhvr>
                                        <p:cTn id="17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8C2E9"/>
                                      </p:to>
                                    </p:animClr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EEAFA"/>
                                      </p:to>
                                    </p:animClr>
                                    <p:set>
                                      <p:cBhvr>
                                        <p:cTn id="18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EEAFA"/>
                                      </p:to>
                                    </p:animClr>
                                    <p:set>
                                      <p:cBhvr>
                                        <p:cTn id="19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EEBDF"/>
                                      </p:to>
                                    </p:animClr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EEBDF"/>
                                      </p:to>
                                    </p:animClr>
                                    <p:set>
                                      <p:cBhvr>
                                        <p:cTn id="20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  <p:bldP spid="3" grpId="5"/>
      <p:bldP spid="4" grpId="0"/>
      <p:bldP spid="4" grpId="1"/>
      <p:bldP spid="4" grpId="2"/>
      <p:bldP spid="4" grpId="3"/>
      <p:bldP spid="4" grpId="4"/>
      <p:bldP spid="4" grpId="5"/>
      <p:bldP spid="5" grpId="0"/>
      <p:bldP spid="5" grpId="1"/>
      <p:bldP spid="5" grpId="2"/>
      <p:bldP spid="5" grpId="3"/>
      <p:bldP spid="5" grpId="4"/>
      <p:bldP spid="5" grpId="5"/>
      <p:bldP spid="6" grpId="0"/>
      <p:bldP spid="6" grpId="1"/>
      <p:bldP spid="6" grpId="2"/>
      <p:bldP spid="6" grpId="3"/>
      <p:bldP spid="6" grpId="4"/>
      <p:bldP spid="6" grpId="5"/>
      <p:bldP spid="7" grpId="0"/>
      <p:bldP spid="7" grpId="1"/>
      <p:bldP spid="7" grpId="2"/>
      <p:bldP spid="7" grpId="3"/>
      <p:bldP spid="7" grpId="4"/>
      <p:bldP spid="7" grpId="5"/>
      <p:bldP spid="8" grpId="0"/>
      <p:bldP spid="8" grpId="1"/>
      <p:bldP spid="8" grpId="2"/>
      <p:bldP spid="8" grpId="3"/>
      <p:bldP spid="8" grpId="4"/>
      <p:bldP spid="8" grpId="5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179512" y="0"/>
            <a:ext cx="8964488" cy="6597352"/>
            <a:chOff x="179512" y="0"/>
            <a:chExt cx="8964488" cy="6597352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179512" y="0"/>
              <a:ext cx="8964488" cy="6597352"/>
              <a:chOff x="179512" y="0"/>
              <a:chExt cx="8964488" cy="6597352"/>
            </a:xfrm>
          </p:grpSpPr>
          <p:grpSp>
            <p:nvGrpSpPr>
              <p:cNvPr id="3" name="Группа 2"/>
              <p:cNvGrpSpPr/>
              <p:nvPr/>
            </p:nvGrpSpPr>
            <p:grpSpPr>
              <a:xfrm>
                <a:off x="179512" y="0"/>
                <a:ext cx="8964488" cy="6597352"/>
                <a:chOff x="179512" y="0"/>
                <a:chExt cx="8964488" cy="6597352"/>
              </a:xfrm>
            </p:grpSpPr>
            <p:sp>
              <p:nvSpPr>
                <p:cNvPr id="7" name="Скругленный прямоугольник 6"/>
                <p:cNvSpPr/>
                <p:nvPr/>
              </p:nvSpPr>
              <p:spPr>
                <a:xfrm>
                  <a:off x="179512" y="188640"/>
                  <a:ext cx="8640959" cy="6408712"/>
                </a:xfrm>
                <a:prstGeom prst="roundRect">
                  <a:avLst/>
                </a:prstGeom>
                <a:noFill/>
                <a:ln w="76200">
                  <a:solidFill>
                    <a:srgbClr val="0066FF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" name="Прямоугольник 7"/>
                <p:cNvSpPr/>
                <p:nvPr/>
              </p:nvSpPr>
              <p:spPr>
                <a:xfrm>
                  <a:off x="7308304" y="0"/>
                  <a:ext cx="1835696" cy="17728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9" name="Группа 8"/>
                <p:cNvGrpSpPr/>
                <p:nvPr/>
              </p:nvGrpSpPr>
              <p:grpSpPr>
                <a:xfrm>
                  <a:off x="7568096" y="238582"/>
                  <a:ext cx="1341392" cy="1032129"/>
                  <a:chOff x="6012160" y="4005063"/>
                  <a:chExt cx="1341392" cy="1032129"/>
                </a:xfrm>
              </p:grpSpPr>
              <p:sp>
                <p:nvSpPr>
                  <p:cNvPr id="11" name="Овал 10"/>
                  <p:cNvSpPr/>
                  <p:nvPr/>
                </p:nvSpPr>
                <p:spPr>
                  <a:xfrm>
                    <a:off x="6012160" y="4005063"/>
                    <a:ext cx="1341392" cy="1032129"/>
                  </a:xfrm>
                  <a:prstGeom prst="ellipse">
                    <a:avLst/>
                  </a:prstGeom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" name="Овал 11"/>
                  <p:cNvSpPr/>
                  <p:nvPr/>
                </p:nvSpPr>
                <p:spPr>
                  <a:xfrm>
                    <a:off x="6084168" y="4077072"/>
                    <a:ext cx="1152128" cy="86409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99CCFF"/>
                      </a:gs>
                      <a:gs pos="80000">
                        <a:srgbClr val="C5E4FB"/>
                      </a:gs>
                      <a:gs pos="100000">
                        <a:srgbClr val="E7F4FD"/>
                      </a:gs>
                    </a:gsLst>
                  </a:gra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" name="Прямоугольник 12"/>
                  <p:cNvSpPr/>
                  <p:nvPr/>
                </p:nvSpPr>
                <p:spPr>
                  <a:xfrm>
                    <a:off x="6200846" y="4370338"/>
                    <a:ext cx="918772" cy="33855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prstTxWarp prst="textArchUp">
                      <a:avLst>
                        <a:gd name="adj" fmla="val 9690882"/>
                      </a:avLst>
                    </a:prstTxWarp>
                    <a:spAutoFit/>
                    <a:scene3d>
                      <a:camera prst="orthographicFront"/>
                      <a:lightRig rig="flat" dir="tl">
                        <a:rot lat="0" lon="0" rev="6600000"/>
                      </a:lightRig>
                    </a:scene3d>
                    <a:sp3d extrusionH="25400" contourW="8890">
                      <a:bevelT w="38100" h="31750"/>
                      <a:contourClr>
                        <a:schemeClr val="accent2">
                          <a:shade val="75000"/>
                        </a:schemeClr>
                      </a:contourClr>
                    </a:sp3d>
                  </a:bodyPr>
                  <a:lstStyle/>
                  <a:p>
                    <a:pPr algn="ctr"/>
                    <a:r>
                      <a:rPr lang="ru-RU" sz="2800" b="1" dirty="0" smtClean="0">
                        <a:ln w="11430">
                          <a:solidFill>
                            <a:schemeClr val="tx1"/>
                          </a:solidFill>
                        </a:ln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</a:rPr>
                      <a:t>словарик</a:t>
                    </a:r>
                    <a:endParaRPr lang="ru-RU" sz="2800" b="1" dirty="0">
                      <a:ln w="11430">
                        <a:solidFill>
                          <a:schemeClr val="tx1"/>
                        </a:solidFill>
                      </a:ln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10" name="Дуга 8"/>
                <p:cNvSpPr/>
                <p:nvPr/>
              </p:nvSpPr>
              <p:spPr>
                <a:xfrm rot="5400000">
                  <a:off x="7157293" y="195636"/>
                  <a:ext cx="1705406" cy="1691417"/>
                </a:xfrm>
                <a:custGeom>
                  <a:avLst/>
                  <a:gdLst>
                    <a:gd name="connsiteX0" fmla="*/ 3196322 w 3338419"/>
                    <a:gd name="connsiteY0" fmla="*/ 533972 h 1791085"/>
                    <a:gd name="connsiteX1" fmla="*/ 2626535 w 3338419"/>
                    <a:gd name="connsiteY1" fmla="*/ 1629163 h 1791085"/>
                    <a:gd name="connsiteX2" fmla="*/ 1696597 w 3338419"/>
                    <a:gd name="connsiteY2" fmla="*/ 1790964 h 1791085"/>
                    <a:gd name="connsiteX3" fmla="*/ 1669210 w 3338419"/>
                    <a:gd name="connsiteY3" fmla="*/ 895543 h 1791085"/>
                    <a:gd name="connsiteX4" fmla="*/ 3196322 w 3338419"/>
                    <a:gd name="connsiteY4" fmla="*/ 533972 h 1791085"/>
                    <a:gd name="connsiteX0" fmla="*/ 3196322 w 3338419"/>
                    <a:gd name="connsiteY0" fmla="*/ 533972 h 1791085"/>
                    <a:gd name="connsiteX1" fmla="*/ 2626535 w 3338419"/>
                    <a:gd name="connsiteY1" fmla="*/ 1629163 h 1791085"/>
                    <a:gd name="connsiteX2" fmla="*/ 1696597 w 3338419"/>
                    <a:gd name="connsiteY2" fmla="*/ 1790964 h 1791085"/>
                    <a:gd name="connsiteX0" fmla="*/ 1527112 w 1692380"/>
                    <a:gd name="connsiteY0" fmla="*/ 290286 h 1547278"/>
                    <a:gd name="connsiteX1" fmla="*/ 957325 w 1692380"/>
                    <a:gd name="connsiteY1" fmla="*/ 1385477 h 1547278"/>
                    <a:gd name="connsiteX2" fmla="*/ 27387 w 1692380"/>
                    <a:gd name="connsiteY2" fmla="*/ 1547278 h 1547278"/>
                    <a:gd name="connsiteX3" fmla="*/ 0 w 1692380"/>
                    <a:gd name="connsiteY3" fmla="*/ 651857 h 1547278"/>
                    <a:gd name="connsiteX4" fmla="*/ 1527112 w 1692380"/>
                    <a:gd name="connsiteY4" fmla="*/ 290286 h 1547278"/>
                    <a:gd name="connsiteX0" fmla="*/ 1556141 w 1692380"/>
                    <a:gd name="connsiteY0" fmla="*/ 0 h 1547278"/>
                    <a:gd name="connsiteX1" fmla="*/ 957325 w 1692380"/>
                    <a:gd name="connsiteY1" fmla="*/ 1385477 h 1547278"/>
                    <a:gd name="connsiteX2" fmla="*/ 27387 w 1692380"/>
                    <a:gd name="connsiteY2" fmla="*/ 1547278 h 1547278"/>
                    <a:gd name="connsiteX0" fmla="*/ 1527112 w 1692380"/>
                    <a:gd name="connsiteY0" fmla="*/ 290286 h 1547278"/>
                    <a:gd name="connsiteX1" fmla="*/ 957325 w 1692380"/>
                    <a:gd name="connsiteY1" fmla="*/ 1385477 h 1547278"/>
                    <a:gd name="connsiteX2" fmla="*/ 27387 w 1692380"/>
                    <a:gd name="connsiteY2" fmla="*/ 1547278 h 1547278"/>
                    <a:gd name="connsiteX3" fmla="*/ 0 w 1692380"/>
                    <a:gd name="connsiteY3" fmla="*/ 651857 h 1547278"/>
                    <a:gd name="connsiteX4" fmla="*/ 1527112 w 1692380"/>
                    <a:gd name="connsiteY4" fmla="*/ 290286 h 1547278"/>
                    <a:gd name="connsiteX0" fmla="*/ 1556141 w 1692380"/>
                    <a:gd name="connsiteY0" fmla="*/ 0 h 1547278"/>
                    <a:gd name="connsiteX1" fmla="*/ 957325 w 1692380"/>
                    <a:gd name="connsiteY1" fmla="*/ 1385477 h 1547278"/>
                    <a:gd name="connsiteX2" fmla="*/ 41794 w 1692380"/>
                    <a:gd name="connsiteY2" fmla="*/ 1467614 h 1547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92380" h="1547278" stroke="0" extrusionOk="0">
                      <a:moveTo>
                        <a:pt x="1527112" y="290286"/>
                      </a:moveTo>
                      <a:cubicBezTo>
                        <a:pt x="1848922" y="681513"/>
                        <a:pt x="1610273" y="1140222"/>
                        <a:pt x="957325" y="1385477"/>
                      </a:cubicBezTo>
                      <a:cubicBezTo>
                        <a:pt x="684391" y="1487994"/>
                        <a:pt x="360518" y="1544345"/>
                        <a:pt x="27387" y="1547278"/>
                      </a:cubicBezTo>
                      <a:lnTo>
                        <a:pt x="0" y="651857"/>
                      </a:lnTo>
                      <a:lnTo>
                        <a:pt x="1527112" y="290286"/>
                      </a:lnTo>
                      <a:close/>
                    </a:path>
                    <a:path w="1692380" h="1547278" fill="none">
                      <a:moveTo>
                        <a:pt x="1556141" y="0"/>
                      </a:moveTo>
                      <a:cubicBezTo>
                        <a:pt x="1877951" y="391227"/>
                        <a:pt x="1610273" y="1140222"/>
                        <a:pt x="957325" y="1385477"/>
                      </a:cubicBezTo>
                      <a:cubicBezTo>
                        <a:pt x="684391" y="1487994"/>
                        <a:pt x="374925" y="1464681"/>
                        <a:pt x="41794" y="1467614"/>
                      </a:cubicBezTo>
                    </a:path>
                  </a:pathLst>
                </a:custGeom>
                <a:noFill/>
                <a:ln w="76200">
                  <a:solidFill>
                    <a:srgbClr val="0066FF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sp>
            <p:nvSpPr>
              <p:cNvPr id="4" name="Скругленный прямоугольник 3"/>
              <p:cNvSpPr/>
              <p:nvPr/>
            </p:nvSpPr>
            <p:spPr>
              <a:xfrm>
                <a:off x="608931" y="465280"/>
                <a:ext cx="6483349" cy="115212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99CCFF"/>
                  </a:gs>
                  <a:gs pos="80000">
                    <a:srgbClr val="C5E4FB"/>
                  </a:gs>
                  <a:gs pos="100000">
                    <a:srgbClr val="E7F4FD"/>
                  </a:gs>
                </a:gsLst>
              </a:gradFill>
              <a:ln>
                <a:gradFill>
                  <a:gsLst>
                    <a:gs pos="0">
                      <a:srgbClr val="99CCFF"/>
                    </a:gs>
                    <a:gs pos="50000">
                      <a:srgbClr val="C5E4FB"/>
                    </a:gs>
                    <a:gs pos="100000">
                      <a:srgbClr val="E7F4FD"/>
                    </a:gs>
                  </a:gsLst>
                  <a:lin ang="5400000" scaled="0"/>
                </a:gradFill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Овал 4"/>
              <p:cNvSpPr/>
              <p:nvPr/>
            </p:nvSpPr>
            <p:spPr>
              <a:xfrm rot="20782755">
                <a:off x="6373396" y="412563"/>
                <a:ext cx="792088" cy="130753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971600" y="548680"/>
                <a:ext cx="5400600" cy="107721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ru-RU" sz="3200" b="1" dirty="0" smtClean="0">
                    <a:ln w="11430"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Неполное квадратное уравнение</a:t>
                </a:r>
                <a:endParaRPr lang="ru-RU" sz="3200" b="1" dirty="0">
                  <a:ln w="1143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6" name="Овал 15"/>
            <p:cNvSpPr/>
            <p:nvPr/>
          </p:nvSpPr>
          <p:spPr>
            <a:xfrm rot="20782755">
              <a:off x="6585848" y="1485375"/>
              <a:ext cx="792088" cy="72632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 rot="20782755">
              <a:off x="6615450" y="362070"/>
              <a:ext cx="619732" cy="1528331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Прямоугольник 13"/>
              <p:cNvSpPr/>
              <p:nvPr/>
            </p:nvSpPr>
            <p:spPr>
              <a:xfrm>
                <a:off x="323528" y="1844824"/>
                <a:ext cx="8396696" cy="356174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ln w="11430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𝒂</m:t>
                    </m:r>
                    <m:sSup>
                      <m:sSupPr>
                        <m:ctrlPr>
                          <a:rPr lang="en-US" sz="3200" b="1" i="1" smtClean="0">
                            <a:ln w="11430">
                              <a:solidFill>
                                <a:srgbClr val="0000FF"/>
                              </a:solidFill>
                            </a:ln>
                            <a:solidFill>
                              <a:srgbClr val="0000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n w="11430">
                              <a:solidFill>
                                <a:srgbClr val="0000FF"/>
                              </a:solidFill>
                            </a:ln>
                            <a:solidFill>
                              <a:srgbClr val="0000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3200" b="1" i="1" smtClean="0">
                            <a:ln w="11430">
                              <a:solidFill>
                                <a:srgbClr val="0000FF"/>
                              </a:solidFill>
                            </a:ln>
                            <a:solidFill>
                              <a:srgbClr val="0000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3200" b="1" i="1" smtClean="0">
                        <a:ln w="11430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+</m:t>
                    </m:r>
                    <m:r>
                      <a:rPr lang="en-US" sz="3200" b="1" i="1" smtClean="0">
                        <a:ln w="11430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𝒃𝒙</m:t>
                    </m:r>
                    <m:r>
                      <a:rPr lang="en-US" sz="3200" b="1" i="1" smtClean="0">
                        <a:ln w="11430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+</m:t>
                    </m:r>
                    <m:r>
                      <a:rPr lang="en-US" sz="3200" b="1" i="1" smtClean="0">
                        <a:ln w="11430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𝒄</m:t>
                    </m:r>
                    <m:r>
                      <a:rPr lang="en-US" sz="3200" b="1" i="1" smtClean="0">
                        <a:ln w="11430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3200" b="1" i="1" smtClean="0">
                        <a:ln w="11430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𝟎</m:t>
                    </m:r>
                    <m:r>
                      <a:rPr lang="ru-RU" sz="3200" b="1" i="1" smtClean="0">
                        <a:ln w="11430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, где </m:t>
                    </m:r>
                    <m:r>
                      <a:rPr lang="en-US" sz="3200" b="1" i="1" smtClean="0">
                        <a:ln w="11430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𝒂</m:t>
                    </m:r>
                    <m:r>
                      <a:rPr lang="en-US" sz="3200" b="1" i="1" smtClean="0">
                        <a:ln w="11430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3200" b="1" i="1" smtClean="0">
                        <a:ln w="11430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ru-RU" sz="3200" b="1" dirty="0" smtClean="0">
                    <a:ln w="11430">
                      <a:solidFill>
                        <a:srgbClr val="0000FF"/>
                      </a:solidFill>
                    </a:ln>
                    <a:solidFill>
                      <a:srgbClr val="0000F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 </a:t>
                </a:r>
              </a:p>
              <a:p>
                <a:r>
                  <a:rPr lang="ru-RU" sz="3200" b="1" dirty="0">
                    <a:ln w="11430">
                      <a:solidFill>
                        <a:srgbClr val="0000FF"/>
                      </a:solidFill>
                    </a:ln>
                    <a:solidFill>
                      <a:srgbClr val="0000F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н</a:t>
                </a:r>
                <a:r>
                  <a:rPr lang="ru-RU" sz="3200" b="1" dirty="0" smtClean="0">
                    <a:ln w="11430">
                      <a:solidFill>
                        <a:srgbClr val="0000FF"/>
                      </a:solidFill>
                    </a:ln>
                    <a:solidFill>
                      <a:srgbClr val="0000F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азывается неполным квадратным </a:t>
                </a:r>
                <a:r>
                  <a:rPr lang="ru-RU" sz="3200" b="1" dirty="0" err="1" smtClean="0">
                    <a:ln w="11430">
                      <a:solidFill>
                        <a:srgbClr val="0000FF"/>
                      </a:solidFill>
                    </a:ln>
                    <a:solidFill>
                      <a:srgbClr val="0000F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уравнени</a:t>
                </a:r>
                <a:r>
                  <a:rPr lang="ru-RU" sz="3200" b="1" dirty="0" smtClean="0">
                    <a:ln w="11430">
                      <a:solidFill>
                        <a:srgbClr val="0000FF"/>
                      </a:solidFill>
                    </a:ln>
                    <a:solidFill>
                      <a:srgbClr val="0000F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-ем</a:t>
                </a:r>
                <a:r>
                  <a:rPr lang="ru-RU" sz="3200" b="1" dirty="0" smtClean="0">
                    <a:ln w="11430">
                      <a:solidFill>
                        <a:srgbClr val="0000FF"/>
                      </a:solidFill>
                    </a:ln>
                    <a:solidFill>
                      <a:srgbClr val="0000F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, если </a:t>
                </a:r>
                <a:r>
                  <a:rPr lang="ru-RU" sz="3200" b="1" dirty="0" smtClean="0">
                    <a:ln w="11430">
                      <a:solidFill>
                        <a:srgbClr val="0000FF"/>
                      </a:solidFill>
                    </a:ln>
                    <a:solidFill>
                      <a:srgbClr val="0000F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хотя бы один </a:t>
                </a:r>
                <a:r>
                  <a:rPr lang="ru-RU" sz="3200" b="1" dirty="0" smtClean="0">
                    <a:ln w="11430">
                      <a:solidFill>
                        <a:srgbClr val="0000FF"/>
                      </a:solidFill>
                    </a:ln>
                    <a:solidFill>
                      <a:srgbClr val="0000F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из коэффициентов </a:t>
                </a:r>
                <a:r>
                  <a:rPr lang="ru-RU" sz="3200" b="1" dirty="0" err="1" smtClean="0">
                    <a:ln w="11430">
                      <a:solidFill>
                        <a:srgbClr val="0000FF"/>
                      </a:solidFill>
                    </a:ln>
                    <a:solidFill>
                      <a:srgbClr val="0000F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ра</a:t>
                </a:r>
                <a:r>
                  <a:rPr lang="ru-RU" sz="3200" b="1" dirty="0" smtClean="0">
                    <a:ln w="11430">
                      <a:solidFill>
                        <a:srgbClr val="0000FF"/>
                      </a:solidFill>
                    </a:ln>
                    <a:solidFill>
                      <a:srgbClr val="0000F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-вен </a:t>
                </a:r>
                <a:r>
                  <a:rPr lang="ru-RU" sz="3200" b="1" dirty="0" smtClean="0">
                    <a:ln w="11430">
                      <a:solidFill>
                        <a:srgbClr val="0000FF"/>
                      </a:solidFill>
                    </a:ln>
                    <a:solidFill>
                      <a:srgbClr val="0000F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нулю: </a:t>
                </a:r>
                <a:endParaRPr lang="ru-RU" sz="3200" b="1" i="1" dirty="0" smtClean="0">
                  <a:ln w="11430">
                    <a:solidFill>
                      <a:srgbClr val="0000FF"/>
                    </a:solidFill>
                  </a:ln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3200" b="1" i="1" smtClean="0">
                        <a:ln w="11430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𝒃</m:t>
                    </m:r>
                    <m:r>
                      <a:rPr lang="en-US" sz="3200" b="1" i="1" smtClean="0">
                        <a:ln w="11430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3200" b="1" i="1" smtClean="0">
                        <a:ln w="11430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𝟎</m:t>
                    </m:r>
                  </m:oMath>
                </a14:m>
                <a:r>
                  <a:rPr lang="ru-RU" sz="3200" b="1" i="1" dirty="0" smtClean="0">
                    <a:ln w="11430">
                      <a:solidFill>
                        <a:srgbClr val="0000FF"/>
                      </a:solidFill>
                    </a:ln>
                    <a:solidFill>
                      <a:srgbClr val="0000F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Cambria Math"/>
                  </a:rPr>
                  <a:t>       </a:t>
                </a:r>
                <a:r>
                  <a:rPr lang="ru-RU" sz="3200" b="1" dirty="0" smtClean="0">
                    <a:ln w="11430">
                      <a:solidFill>
                        <a:srgbClr val="0000FF"/>
                      </a:solidFill>
                    </a:ln>
                    <a:solidFill>
                      <a:srgbClr val="0000F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или     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n w="11430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𝒄</m:t>
                    </m:r>
                    <m:r>
                      <a:rPr lang="en-US" sz="3200" b="1" i="1" smtClean="0">
                        <a:ln w="11430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3200" b="1" i="1" smtClean="0">
                        <a:ln w="11430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𝟎</m:t>
                    </m:r>
                  </m:oMath>
                </a14:m>
                <a:r>
                  <a:rPr lang="ru-RU" sz="3200" b="1" dirty="0" smtClean="0">
                    <a:ln w="11430">
                      <a:solidFill>
                        <a:srgbClr val="0000FF"/>
                      </a:solidFill>
                    </a:ln>
                    <a:solidFill>
                      <a:srgbClr val="0000F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      или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n w="11430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    </m:t>
                    </m:r>
                    <m:r>
                      <a:rPr lang="en-US" sz="3200" b="1" i="1">
                        <a:ln w="11430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𝒃</m:t>
                    </m:r>
                    <m:r>
                      <a:rPr lang="en-US" sz="3200" b="1" i="1">
                        <a:ln w="11430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3200" b="1" i="1">
                        <a:ln w="11430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𝟎</m:t>
                    </m:r>
                  </m:oMath>
                </a14:m>
                <a:r>
                  <a:rPr lang="en-US" sz="3200" b="1" dirty="0" smtClean="0">
                    <a:ln w="11430">
                      <a:solidFill>
                        <a:srgbClr val="0000FF"/>
                      </a:solidFill>
                    </a:ln>
                    <a:solidFill>
                      <a:srgbClr val="0000F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1" i="1">
                        <a:ln w="11430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𝒄</m:t>
                    </m:r>
                    <m:r>
                      <a:rPr lang="en-US" sz="3200" b="1" i="1">
                        <a:ln w="11430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3200" b="1" i="1">
                        <a:ln w="11430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𝟎</m:t>
                    </m:r>
                  </m:oMath>
                </a14:m>
                <a:r>
                  <a:rPr lang="ru-RU" sz="3200" b="1" dirty="0" smtClean="0">
                    <a:ln w="11430">
                      <a:solidFill>
                        <a:srgbClr val="0000FF"/>
                      </a:solidFill>
                    </a:ln>
                    <a:solidFill>
                      <a:srgbClr val="0000F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   </a:t>
                </a:r>
                <a14:m>
                  <m:oMath xmlns:m="http://schemas.openxmlformats.org/officeDocument/2006/math">
                    <m:r>
                      <a:rPr lang="en-US" sz="3200" b="1" i="1">
                        <a:ln w="11430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𝒂</m:t>
                    </m:r>
                    <m:sSup>
                      <m:sSupPr>
                        <m:ctrlPr>
                          <a:rPr lang="en-US" sz="3200" b="1" i="1">
                            <a:ln w="11430">
                              <a:solidFill>
                                <a:srgbClr val="0000FF"/>
                              </a:solidFill>
                            </a:ln>
                            <a:solidFill>
                              <a:srgbClr val="0000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>
                            <a:ln w="11430">
                              <a:solidFill>
                                <a:srgbClr val="0000FF"/>
                              </a:solidFill>
                            </a:ln>
                            <a:solidFill>
                              <a:srgbClr val="0000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ln w="11430">
                              <a:solidFill>
                                <a:srgbClr val="0000FF"/>
                              </a:solidFill>
                            </a:ln>
                            <a:solidFill>
                              <a:srgbClr val="0000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ln w="11430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+</m:t>
                    </m:r>
                    <m:r>
                      <a:rPr lang="en-US" sz="3200" b="1" i="1">
                        <a:ln w="11430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𝒄</m:t>
                    </m:r>
                    <m:r>
                      <a:rPr lang="en-US" sz="3200" b="1" i="1">
                        <a:ln w="11430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3200" b="1" i="1">
                        <a:ln w="11430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𝟎</m:t>
                    </m:r>
                    <m:r>
                      <a:rPr lang="ru-RU" sz="3200" b="1" i="1" smtClean="0">
                        <a:ln w="11430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       </m:t>
                    </m:r>
                    <m:r>
                      <a:rPr lang="en-US" sz="3200" b="1" i="1">
                        <a:ln w="11430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𝒂</m:t>
                    </m:r>
                    <m:sSup>
                      <m:sSupPr>
                        <m:ctrlPr>
                          <a:rPr lang="en-US" sz="3200" b="1" i="1">
                            <a:ln w="11430">
                              <a:solidFill>
                                <a:srgbClr val="0000FF"/>
                              </a:solidFill>
                            </a:ln>
                            <a:solidFill>
                              <a:srgbClr val="0000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>
                            <a:ln w="11430">
                              <a:solidFill>
                                <a:srgbClr val="0000FF"/>
                              </a:solidFill>
                            </a:ln>
                            <a:solidFill>
                              <a:srgbClr val="0000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ln w="11430">
                              <a:solidFill>
                                <a:srgbClr val="0000FF"/>
                              </a:solidFill>
                            </a:ln>
                            <a:solidFill>
                              <a:srgbClr val="0000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ln w="11430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+</m:t>
                    </m:r>
                    <m:r>
                      <a:rPr lang="en-US" sz="3200" b="1" i="1">
                        <a:ln w="11430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𝒃𝒙</m:t>
                    </m:r>
                    <m:r>
                      <a:rPr lang="en-US" sz="3200" b="1" i="1">
                        <a:ln w="11430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3200" b="1" i="1">
                        <a:ln w="11430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𝟎</m:t>
                    </m:r>
                    <m:r>
                      <a:rPr lang="en-US" sz="3200" b="1" i="1" smtClean="0">
                        <a:ln w="11430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       </m:t>
                    </m:r>
                    <m:r>
                      <a:rPr lang="en-US" sz="3200" b="1" i="1">
                        <a:ln w="11430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𝒂</m:t>
                    </m:r>
                    <m:sSup>
                      <m:sSupPr>
                        <m:ctrlPr>
                          <a:rPr lang="en-US" sz="3200" b="1" i="1">
                            <a:ln w="11430">
                              <a:solidFill>
                                <a:srgbClr val="0000FF"/>
                              </a:solidFill>
                            </a:ln>
                            <a:solidFill>
                              <a:srgbClr val="0000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>
                            <a:ln w="11430">
                              <a:solidFill>
                                <a:srgbClr val="0000FF"/>
                              </a:solidFill>
                            </a:ln>
                            <a:solidFill>
                              <a:srgbClr val="0000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ln w="11430">
                              <a:solidFill>
                                <a:srgbClr val="0000FF"/>
                              </a:solidFill>
                            </a:ln>
                            <a:solidFill>
                              <a:srgbClr val="0000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3200" b="1" i="1" smtClean="0">
                        <a:ln w="11430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3200" b="1" i="1" smtClean="0">
                        <a:ln w="11430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𝟎</m:t>
                    </m:r>
                  </m:oMath>
                </a14:m>
                <a:endParaRPr lang="ru-RU" sz="3200" b="1" dirty="0" smtClean="0">
                  <a:ln w="11430">
                    <a:solidFill>
                      <a:srgbClr val="0000FF"/>
                    </a:solidFill>
                  </a:ln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  <a:p>
                <a:endParaRPr lang="en-US" sz="3200" b="1" dirty="0" smtClean="0">
                  <a:ln w="11430">
                    <a:solidFill>
                      <a:srgbClr val="0000FF"/>
                    </a:solidFill>
                  </a:ln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844824"/>
                <a:ext cx="8396696" cy="3561744"/>
              </a:xfrm>
              <a:prstGeom prst="rect">
                <a:avLst/>
              </a:prstGeom>
              <a:blipFill rotWithShape="1">
                <a:blip r:embed="rId3"/>
                <a:stretch>
                  <a:fillRect l="-2324" r="-23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618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23528" y="0"/>
                <a:ext cx="8856984" cy="619342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ru-RU" sz="2600" b="1" dirty="0" smtClean="0">
                    <a:ln w="11430"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Cambria Math"/>
                  </a:rPr>
                  <a:t>Решите уравнение:</a:t>
                </a:r>
                <a:endParaRPr lang="en-US" sz="2600" b="1" dirty="0" smtClean="0">
                  <a:ln w="1143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mbria Math"/>
                </a:endParaRPr>
              </a:p>
              <a:p>
                <a:r>
                  <a:rPr lang="ru-RU" sz="2600" b="1" dirty="0" smtClean="0">
                    <a:ln w="11430"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600" b="1" i="1" smtClean="0">
                            <a:ln w="1143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1" i="1" smtClean="0">
                            <a:ln w="1143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  <m:r>
                          <a:rPr lang="en-US" sz="2600" b="1" i="1" smtClean="0">
                            <a:ln w="1143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600" b="1" i="1" smtClean="0">
                            <a:ln w="1143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600" b="1" i="1" smtClean="0">
                        <a:ln w="11430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+</m:t>
                    </m:r>
                    <m:r>
                      <a:rPr lang="en-US" sz="2600" b="1" i="1" smtClean="0">
                        <a:ln w="11430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𝟖</m:t>
                    </m:r>
                    <m:r>
                      <a:rPr lang="en-US" sz="2600" b="1" i="1" smtClean="0">
                        <a:ln w="11430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𝒙</m:t>
                    </m:r>
                    <m:r>
                      <a:rPr lang="en-US" sz="2600" b="1" i="1" smtClean="0">
                        <a:ln w="11430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2600" b="1" i="1" smtClean="0">
                        <a:ln w="11430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𝟎</m:t>
                    </m:r>
                    <m:r>
                      <a:rPr lang="en-US" sz="2600" b="1" i="1" smtClean="0">
                        <a:ln w="11430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;</m:t>
                    </m:r>
                  </m:oMath>
                </a14:m>
                <a:endParaRPr lang="ru-RU" sz="2600" b="1" dirty="0" smtClean="0">
                  <a:ln w="11430">
                    <a:solidFill>
                      <a:srgbClr val="0000FF"/>
                    </a:solidFill>
                  </a:ln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600" b="1" i="1" smtClean="0">
                        <a:ln w="1143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𝒂</m:t>
                    </m:r>
                    <m:r>
                      <a:rPr lang="en-US" sz="2600" b="1" i="1" smtClean="0">
                        <a:ln w="1143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2600" b="1" i="1" smtClean="0">
                        <a:ln w="1143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𝟐</m:t>
                    </m:r>
                    <m:r>
                      <a:rPr lang="en-US" sz="2600" b="1" i="1" smtClean="0">
                        <a:ln w="1143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, </m:t>
                    </m:r>
                    <m:r>
                      <a:rPr lang="en-US" sz="2600" b="1" i="1" smtClean="0">
                        <a:ln w="1143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𝒃</m:t>
                    </m:r>
                    <m:r>
                      <a:rPr lang="en-US" sz="2600" b="1" i="1" smtClean="0">
                        <a:ln w="1143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2600" b="1" i="1" smtClean="0">
                        <a:ln w="1143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𝟖</m:t>
                    </m:r>
                    <m:r>
                      <a:rPr lang="en-US" sz="2600" b="1" i="1" smtClean="0">
                        <a:ln w="1143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, </m:t>
                    </m:r>
                    <m:r>
                      <a:rPr lang="en-US" sz="2600" b="1" i="1" smtClean="0">
                        <a:ln w="1143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𝒄</m:t>
                    </m:r>
                    <m:r>
                      <a:rPr lang="en-US" sz="2600" b="1" i="1" smtClean="0">
                        <a:ln w="1143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2600" b="1" i="1" smtClean="0">
                        <a:ln w="1143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𝟎</m:t>
                    </m:r>
                  </m:oMath>
                </a14:m>
                <a:r>
                  <a:rPr lang="ru-RU" sz="2600" b="1" dirty="0" smtClean="0">
                    <a:ln w="11430">
                      <a:solidFill>
                        <a:srgbClr val="0000FF"/>
                      </a:solidFill>
                    </a:ln>
                    <a:solidFill>
                      <a:srgbClr val="0000F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Cambria Math"/>
                  </a:rPr>
                  <a:t> – неполное квадратное уравнение</a:t>
                </a:r>
                <a:endParaRPr lang="en-US" sz="2600" b="1" dirty="0" smtClean="0">
                  <a:ln w="11430">
                    <a:solidFill>
                      <a:srgbClr val="0000FF"/>
                    </a:solidFill>
                  </a:ln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  <m:r>
                        <a:rPr lang="en-US" sz="26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d>
                        <m:dPr>
                          <m:ctrlPr>
                            <a:rPr lang="en-US" sz="2600" b="1" i="1" smtClean="0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b="1" i="1" smtClean="0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  <m:r>
                            <a:rPr lang="en-US" sz="2600" b="1" i="1" smtClean="0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+</m:t>
                          </m:r>
                          <m:r>
                            <a:rPr lang="en-US" sz="2600" b="1" i="1" smtClean="0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𝟒</m:t>
                          </m:r>
                        </m:e>
                      </m:d>
                      <m:r>
                        <a:rPr lang="en-US" sz="26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26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  <m:r>
                        <a:rPr lang="en-US" sz="26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600" b="1" i="1" dirty="0" smtClean="0">
                  <a:ln w="1143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 smtClean="0">
                            <a:ln w="1143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1" i="1">
                            <a:ln w="1143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ru-RU" sz="2600" b="1" i="1" smtClean="0">
                            <a:ln w="1143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600" b="1" i="1" smtClean="0">
                        <a:ln w="11430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2600" b="1" i="1" smtClean="0">
                        <a:ln w="11430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𝟎</m:t>
                    </m:r>
                    <m:r>
                      <a:rPr lang="en-US" sz="2600" b="1" i="1" smtClean="0">
                        <a:ln w="11430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         или </m:t>
                    </m:r>
                    <m:r>
                      <a:rPr lang="ru-RU" sz="2600" b="1" i="1" smtClean="0">
                        <a:ln w="11430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      </m:t>
                    </m:r>
                    <m:r>
                      <a:rPr lang="en-US" sz="2600" b="1" i="1" smtClean="0">
                        <a:ln w="11430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𝒙</m:t>
                    </m:r>
                    <m:r>
                      <a:rPr lang="en-US" sz="2600" b="1" i="1" smtClean="0">
                        <a:ln w="11430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+</m:t>
                    </m:r>
                    <m:r>
                      <a:rPr lang="en-US" sz="2600" b="1" i="1" smtClean="0">
                        <a:ln w="11430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𝟒</m:t>
                    </m:r>
                    <m:r>
                      <a:rPr lang="ru-RU" sz="2600" b="1" i="1" smtClean="0">
                        <a:ln w="11430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ru-RU" sz="2600" b="1" i="1" smtClean="0">
                        <a:ln w="11430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𝟎</m:t>
                    </m:r>
                  </m:oMath>
                </a14:m>
                <a:r>
                  <a:rPr lang="en-US" sz="2600" b="1" dirty="0" smtClean="0">
                    <a:ln w="11430"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Cambria Math"/>
                  </a:rPr>
                  <a:t>;</a:t>
                </a:r>
              </a:p>
              <a:p>
                <a:r>
                  <a:rPr lang="ru-RU" sz="2600" b="1" dirty="0" smtClean="0">
                    <a:ln w="11430"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Cambria Math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600" b="1" i="1" smtClean="0">
                            <a:ln w="1143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ln w="1143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600" b="1" i="1" smtClean="0">
                            <a:ln w="1143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600" b="1" i="1" smtClean="0">
                        <a:ln w="11430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=−</m:t>
                    </m:r>
                    <m:r>
                      <a:rPr lang="en-US" sz="2600" b="1" i="1" smtClean="0">
                        <a:ln w="11430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𝟒</m:t>
                    </m:r>
                    <m:r>
                      <a:rPr lang="en-US" sz="2600" b="1" i="1" smtClean="0">
                        <a:ln w="11430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.</m:t>
                    </m:r>
                  </m:oMath>
                </a14:m>
                <a:endParaRPr lang="en-US" sz="2600" b="1" dirty="0" smtClean="0">
                  <a:ln w="1143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mbria Math"/>
                </a:endParaRPr>
              </a:p>
              <a:p>
                <a:r>
                  <a:rPr lang="ru-RU" sz="2600" b="1" dirty="0" smtClean="0">
                    <a:ln w="11430"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Cambria Math"/>
                  </a:rPr>
                  <a:t>Ответ: 0; – 4</a:t>
                </a:r>
                <a:endParaRPr lang="en-US" sz="2600" b="1" dirty="0" smtClean="0">
                  <a:ln w="1143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mbria Math"/>
                </a:endParaRPr>
              </a:p>
              <a:p>
                <a:endParaRPr lang="ru-RU" sz="2600" b="1" dirty="0" smtClean="0">
                  <a:ln w="1143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600" b="1" i="1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b="1" i="1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  <m:r>
                            <a:rPr lang="en-US" sz="2600" b="1" i="1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600" b="1" i="1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ru-RU" sz="26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r>
                        <a:rPr lang="en-US" sz="2600" b="1" i="1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𝟖</m:t>
                      </m:r>
                      <m:r>
                        <a:rPr lang="en-US" sz="2600" b="1" i="1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2600" b="1" i="1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  <m:r>
                        <a:rPr lang="en-US" sz="2600" b="1" i="1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2600" b="1" dirty="0" smtClean="0">
                  <a:ln w="11430">
                    <a:solidFill>
                      <a:srgbClr val="0000FF"/>
                    </a:solidFill>
                  </a:ln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600" b="1" i="1">
                        <a:ln w="11430">
                          <a:solidFill>
                            <a:schemeClr val="tx1"/>
                          </a:solidFill>
                        </a:ln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𝒂</m:t>
                    </m:r>
                    <m:r>
                      <a:rPr lang="en-US" sz="2600" b="1" i="1">
                        <a:ln w="11430">
                          <a:solidFill>
                            <a:schemeClr val="tx1"/>
                          </a:solidFill>
                        </a:ln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2600" b="1" i="1">
                        <a:ln w="11430">
                          <a:solidFill>
                            <a:schemeClr val="tx1"/>
                          </a:solidFill>
                        </a:ln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𝟐</m:t>
                    </m:r>
                    <m:r>
                      <a:rPr lang="en-US" sz="2600" b="1" i="1">
                        <a:ln w="11430">
                          <a:solidFill>
                            <a:schemeClr val="tx1"/>
                          </a:solidFill>
                        </a:ln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, </m:t>
                    </m:r>
                    <m:r>
                      <a:rPr lang="en-US" sz="2600" b="1" i="1">
                        <a:ln w="11430">
                          <a:solidFill>
                            <a:schemeClr val="tx1"/>
                          </a:solidFill>
                        </a:ln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𝒃</m:t>
                    </m:r>
                    <m:r>
                      <a:rPr lang="en-US" sz="2600" b="1" i="1">
                        <a:ln w="11430">
                          <a:solidFill>
                            <a:schemeClr val="tx1"/>
                          </a:solidFill>
                        </a:ln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2600" b="1" i="1">
                        <a:ln w="11430">
                          <a:solidFill>
                            <a:schemeClr val="tx1"/>
                          </a:solidFill>
                        </a:ln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𝟖</m:t>
                    </m:r>
                    <m:r>
                      <a:rPr lang="en-US" sz="2600" b="1" i="1">
                        <a:ln w="11430">
                          <a:solidFill>
                            <a:schemeClr val="tx1"/>
                          </a:solidFill>
                        </a:ln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, </m:t>
                    </m:r>
                    <m:r>
                      <a:rPr lang="en-US" sz="2600" b="1" i="1">
                        <a:ln w="11430">
                          <a:solidFill>
                            <a:schemeClr val="tx1"/>
                          </a:solidFill>
                        </a:ln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𝒄</m:t>
                    </m:r>
                    <m:r>
                      <a:rPr lang="en-US" sz="2600" b="1" i="1">
                        <a:ln w="11430">
                          <a:solidFill>
                            <a:schemeClr val="tx1"/>
                          </a:solidFill>
                        </a:ln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2600" b="1" i="1">
                        <a:ln w="11430">
                          <a:solidFill>
                            <a:schemeClr val="tx1"/>
                          </a:solidFill>
                        </a:ln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𝟎</m:t>
                    </m:r>
                  </m:oMath>
                </a14:m>
                <a:r>
                  <a:rPr lang="ru-RU" sz="2600" b="1" dirty="0">
                    <a:ln w="11430">
                      <a:solidFill>
                        <a:srgbClr val="0000FF"/>
                      </a:solidFill>
                    </a:ln>
                    <a:solidFill>
                      <a:srgbClr val="0000F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Cambria Math"/>
                  </a:rPr>
                  <a:t> – неполное квадратное уравнение</a:t>
                </a:r>
                <a:endParaRPr lang="en-US" sz="2600" b="1" dirty="0">
                  <a:ln w="11430">
                    <a:solidFill>
                      <a:srgbClr val="0000FF"/>
                    </a:solidFill>
                  </a:ln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600" b="1" i="1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b="1" i="1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  <m:r>
                            <a:rPr lang="en-US" sz="2600" b="1" i="1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600" b="1" i="1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ru-RU" sz="26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2600" b="1" i="1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𝟖</m:t>
                      </m:r>
                      <m:r>
                        <a:rPr lang="en-US" sz="26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2600" b="1" dirty="0" smtClean="0">
                  <a:ln w="11430">
                    <a:solidFill>
                      <a:srgbClr val="0000FF"/>
                    </a:solidFill>
                  </a:ln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600" b="1" i="1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b="1" i="1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600" b="1" i="1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6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26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𝟒</m:t>
                      </m:r>
                      <m:r>
                        <a:rPr lang="en-US" sz="26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2600" b="1" dirty="0" smtClean="0">
                  <a:ln w="1143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6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en-US" sz="2600" b="1" i="1" smtClean="0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600" b="1" i="1" smtClean="0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𝟒</m:t>
                          </m:r>
                        </m:e>
                      </m:rad>
                      <m:r>
                        <a:rPr lang="en-US" sz="2600" b="1" i="0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en-US" sz="2600" b="1" dirty="0" smtClean="0">
                  <a:ln w="1143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1" i="1" smtClean="0">
                              <a:ln w="1143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1" i="1" smtClean="0">
                              <a:ln w="1143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600" b="1" i="1" smtClean="0">
                              <a:ln w="1143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  <m:r>
                            <a:rPr lang="en-US" sz="2600" b="1" i="1" smtClean="0">
                              <a:ln w="1143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,</m:t>
                          </m:r>
                          <m:r>
                            <a:rPr lang="en-US" sz="2600" b="1" i="1" smtClean="0">
                              <a:ln w="1143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600" b="1" i="1" smtClean="0">
                          <a:ln w="11430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2600" b="1" i="1" smtClean="0">
                          <a:ln w="11430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±</m:t>
                      </m:r>
                      <m:r>
                        <a:rPr lang="en-US" sz="2600" b="1" i="1" smtClean="0">
                          <a:ln w="11430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600" b="1" i="1" smtClean="0">
                          <a:ln w="11430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en-US" sz="2600" b="1" dirty="0">
                  <a:ln w="11430">
                    <a:solidFill>
                      <a:srgbClr val="0000FF"/>
                    </a:solidFill>
                  </a:ln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mbria Math"/>
                </a:endParaRPr>
              </a:p>
              <a:p>
                <a:r>
                  <a:rPr lang="ru-RU" sz="2600" b="1" dirty="0">
                    <a:ln w="11430"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Cambria Math"/>
                  </a:rPr>
                  <a:t>Ответ</a:t>
                </a:r>
                <a:r>
                  <a:rPr lang="ru-RU" sz="2600" b="1" dirty="0" smtClean="0">
                    <a:ln w="11430"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Cambria Math"/>
                  </a:rPr>
                  <a:t>:</a:t>
                </a:r>
                <a:r>
                  <a:rPr lang="en-US" sz="2600" b="1" dirty="0" smtClean="0">
                    <a:ln w="11430"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Cambria Math"/>
                  </a:rPr>
                  <a:t> - 2; 2</a:t>
                </a:r>
                <a:endParaRPr lang="ru-RU" sz="2600" b="1" dirty="0" smtClean="0">
                  <a:ln w="1143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mbria Math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0"/>
                <a:ext cx="8856984" cy="6193427"/>
              </a:xfrm>
              <a:prstGeom prst="rect">
                <a:avLst/>
              </a:prstGeom>
              <a:blipFill rotWithShape="1">
                <a:blip r:embed="rId2"/>
                <a:stretch>
                  <a:fillRect l="-1652" t="-1181" b="-24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477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179512" y="0"/>
            <a:ext cx="8964488" cy="6597352"/>
            <a:chOff x="179512" y="0"/>
            <a:chExt cx="8964488" cy="6597352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179512" y="0"/>
              <a:ext cx="8964488" cy="6597352"/>
              <a:chOff x="179512" y="0"/>
              <a:chExt cx="8964488" cy="6597352"/>
            </a:xfrm>
          </p:grpSpPr>
          <p:grpSp>
            <p:nvGrpSpPr>
              <p:cNvPr id="3" name="Группа 2"/>
              <p:cNvGrpSpPr/>
              <p:nvPr/>
            </p:nvGrpSpPr>
            <p:grpSpPr>
              <a:xfrm>
                <a:off x="179512" y="0"/>
                <a:ext cx="8964488" cy="6597352"/>
                <a:chOff x="179512" y="0"/>
                <a:chExt cx="8964488" cy="6597352"/>
              </a:xfrm>
            </p:grpSpPr>
            <p:sp>
              <p:nvSpPr>
                <p:cNvPr id="7" name="Скругленный прямоугольник 6"/>
                <p:cNvSpPr/>
                <p:nvPr/>
              </p:nvSpPr>
              <p:spPr>
                <a:xfrm>
                  <a:off x="179512" y="188640"/>
                  <a:ext cx="8640959" cy="6408712"/>
                </a:xfrm>
                <a:prstGeom prst="roundRect">
                  <a:avLst/>
                </a:prstGeom>
                <a:noFill/>
                <a:ln w="76200">
                  <a:solidFill>
                    <a:srgbClr val="0066FF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" name="Прямоугольник 7"/>
                <p:cNvSpPr/>
                <p:nvPr/>
              </p:nvSpPr>
              <p:spPr>
                <a:xfrm>
                  <a:off x="7308304" y="0"/>
                  <a:ext cx="1835696" cy="17728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9" name="Группа 8"/>
                <p:cNvGrpSpPr/>
                <p:nvPr/>
              </p:nvGrpSpPr>
              <p:grpSpPr>
                <a:xfrm>
                  <a:off x="7568096" y="238582"/>
                  <a:ext cx="1341392" cy="1032129"/>
                  <a:chOff x="6012160" y="4005063"/>
                  <a:chExt cx="1341392" cy="1032129"/>
                </a:xfrm>
              </p:grpSpPr>
              <p:sp>
                <p:nvSpPr>
                  <p:cNvPr id="11" name="Овал 10"/>
                  <p:cNvSpPr/>
                  <p:nvPr/>
                </p:nvSpPr>
                <p:spPr>
                  <a:xfrm>
                    <a:off x="6012160" y="4005063"/>
                    <a:ext cx="1341392" cy="1032129"/>
                  </a:xfrm>
                  <a:prstGeom prst="ellipse">
                    <a:avLst/>
                  </a:prstGeom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" name="Овал 11"/>
                  <p:cNvSpPr/>
                  <p:nvPr/>
                </p:nvSpPr>
                <p:spPr>
                  <a:xfrm>
                    <a:off x="6084168" y="4077072"/>
                    <a:ext cx="1152128" cy="86409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99CCFF"/>
                      </a:gs>
                      <a:gs pos="80000">
                        <a:srgbClr val="C5E4FB"/>
                      </a:gs>
                      <a:gs pos="100000">
                        <a:srgbClr val="E7F4FD"/>
                      </a:gs>
                    </a:gsLst>
                  </a:gra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0" name="Дуга 8"/>
                <p:cNvSpPr/>
                <p:nvPr/>
              </p:nvSpPr>
              <p:spPr>
                <a:xfrm rot="5400000">
                  <a:off x="7157293" y="195636"/>
                  <a:ext cx="1705406" cy="1691417"/>
                </a:xfrm>
                <a:custGeom>
                  <a:avLst/>
                  <a:gdLst>
                    <a:gd name="connsiteX0" fmla="*/ 3196322 w 3338419"/>
                    <a:gd name="connsiteY0" fmla="*/ 533972 h 1791085"/>
                    <a:gd name="connsiteX1" fmla="*/ 2626535 w 3338419"/>
                    <a:gd name="connsiteY1" fmla="*/ 1629163 h 1791085"/>
                    <a:gd name="connsiteX2" fmla="*/ 1696597 w 3338419"/>
                    <a:gd name="connsiteY2" fmla="*/ 1790964 h 1791085"/>
                    <a:gd name="connsiteX3" fmla="*/ 1669210 w 3338419"/>
                    <a:gd name="connsiteY3" fmla="*/ 895543 h 1791085"/>
                    <a:gd name="connsiteX4" fmla="*/ 3196322 w 3338419"/>
                    <a:gd name="connsiteY4" fmla="*/ 533972 h 1791085"/>
                    <a:gd name="connsiteX0" fmla="*/ 3196322 w 3338419"/>
                    <a:gd name="connsiteY0" fmla="*/ 533972 h 1791085"/>
                    <a:gd name="connsiteX1" fmla="*/ 2626535 w 3338419"/>
                    <a:gd name="connsiteY1" fmla="*/ 1629163 h 1791085"/>
                    <a:gd name="connsiteX2" fmla="*/ 1696597 w 3338419"/>
                    <a:gd name="connsiteY2" fmla="*/ 1790964 h 1791085"/>
                    <a:gd name="connsiteX0" fmla="*/ 1527112 w 1692380"/>
                    <a:gd name="connsiteY0" fmla="*/ 290286 h 1547278"/>
                    <a:gd name="connsiteX1" fmla="*/ 957325 w 1692380"/>
                    <a:gd name="connsiteY1" fmla="*/ 1385477 h 1547278"/>
                    <a:gd name="connsiteX2" fmla="*/ 27387 w 1692380"/>
                    <a:gd name="connsiteY2" fmla="*/ 1547278 h 1547278"/>
                    <a:gd name="connsiteX3" fmla="*/ 0 w 1692380"/>
                    <a:gd name="connsiteY3" fmla="*/ 651857 h 1547278"/>
                    <a:gd name="connsiteX4" fmla="*/ 1527112 w 1692380"/>
                    <a:gd name="connsiteY4" fmla="*/ 290286 h 1547278"/>
                    <a:gd name="connsiteX0" fmla="*/ 1556141 w 1692380"/>
                    <a:gd name="connsiteY0" fmla="*/ 0 h 1547278"/>
                    <a:gd name="connsiteX1" fmla="*/ 957325 w 1692380"/>
                    <a:gd name="connsiteY1" fmla="*/ 1385477 h 1547278"/>
                    <a:gd name="connsiteX2" fmla="*/ 27387 w 1692380"/>
                    <a:gd name="connsiteY2" fmla="*/ 1547278 h 1547278"/>
                    <a:gd name="connsiteX0" fmla="*/ 1527112 w 1692380"/>
                    <a:gd name="connsiteY0" fmla="*/ 290286 h 1547278"/>
                    <a:gd name="connsiteX1" fmla="*/ 957325 w 1692380"/>
                    <a:gd name="connsiteY1" fmla="*/ 1385477 h 1547278"/>
                    <a:gd name="connsiteX2" fmla="*/ 27387 w 1692380"/>
                    <a:gd name="connsiteY2" fmla="*/ 1547278 h 1547278"/>
                    <a:gd name="connsiteX3" fmla="*/ 0 w 1692380"/>
                    <a:gd name="connsiteY3" fmla="*/ 651857 h 1547278"/>
                    <a:gd name="connsiteX4" fmla="*/ 1527112 w 1692380"/>
                    <a:gd name="connsiteY4" fmla="*/ 290286 h 1547278"/>
                    <a:gd name="connsiteX0" fmla="*/ 1556141 w 1692380"/>
                    <a:gd name="connsiteY0" fmla="*/ 0 h 1547278"/>
                    <a:gd name="connsiteX1" fmla="*/ 957325 w 1692380"/>
                    <a:gd name="connsiteY1" fmla="*/ 1385477 h 1547278"/>
                    <a:gd name="connsiteX2" fmla="*/ 41794 w 1692380"/>
                    <a:gd name="connsiteY2" fmla="*/ 1467614 h 1547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92380" h="1547278" stroke="0" extrusionOk="0">
                      <a:moveTo>
                        <a:pt x="1527112" y="290286"/>
                      </a:moveTo>
                      <a:cubicBezTo>
                        <a:pt x="1848922" y="681513"/>
                        <a:pt x="1610273" y="1140222"/>
                        <a:pt x="957325" y="1385477"/>
                      </a:cubicBezTo>
                      <a:cubicBezTo>
                        <a:pt x="684391" y="1487994"/>
                        <a:pt x="360518" y="1544345"/>
                        <a:pt x="27387" y="1547278"/>
                      </a:cubicBezTo>
                      <a:lnTo>
                        <a:pt x="0" y="651857"/>
                      </a:lnTo>
                      <a:lnTo>
                        <a:pt x="1527112" y="290286"/>
                      </a:lnTo>
                      <a:close/>
                    </a:path>
                    <a:path w="1692380" h="1547278" fill="none">
                      <a:moveTo>
                        <a:pt x="1556141" y="0"/>
                      </a:moveTo>
                      <a:cubicBezTo>
                        <a:pt x="1877951" y="391227"/>
                        <a:pt x="1610273" y="1140222"/>
                        <a:pt x="957325" y="1385477"/>
                      </a:cubicBezTo>
                      <a:cubicBezTo>
                        <a:pt x="684391" y="1487994"/>
                        <a:pt x="374925" y="1464681"/>
                        <a:pt x="41794" y="1467614"/>
                      </a:cubicBezTo>
                    </a:path>
                  </a:pathLst>
                </a:custGeom>
                <a:noFill/>
                <a:ln w="76200">
                  <a:solidFill>
                    <a:srgbClr val="0066FF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sp>
            <p:nvSpPr>
              <p:cNvPr id="4" name="Скругленный прямоугольник 3"/>
              <p:cNvSpPr/>
              <p:nvPr/>
            </p:nvSpPr>
            <p:spPr>
              <a:xfrm>
                <a:off x="608931" y="465280"/>
                <a:ext cx="6483349" cy="115212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99CCFF"/>
                  </a:gs>
                  <a:gs pos="80000">
                    <a:srgbClr val="C5E4FB"/>
                  </a:gs>
                  <a:gs pos="100000">
                    <a:srgbClr val="E7F4FD"/>
                  </a:gs>
                </a:gsLst>
              </a:gradFill>
              <a:ln>
                <a:gradFill>
                  <a:gsLst>
                    <a:gs pos="0">
                      <a:srgbClr val="99CCFF"/>
                    </a:gs>
                    <a:gs pos="50000">
                      <a:srgbClr val="C5E4FB"/>
                    </a:gs>
                    <a:gs pos="100000">
                      <a:srgbClr val="E7F4FD"/>
                    </a:gs>
                  </a:gsLst>
                  <a:lin ang="5400000" scaled="0"/>
                </a:gradFill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Овал 4"/>
              <p:cNvSpPr/>
              <p:nvPr/>
            </p:nvSpPr>
            <p:spPr>
              <a:xfrm rot="20782755">
                <a:off x="6373396" y="412563"/>
                <a:ext cx="792088" cy="130753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1115616" y="687401"/>
                <a:ext cx="5040560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ru-RU" sz="4000" b="1" dirty="0" smtClean="0">
                    <a:ln w="11430"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Алгоритм</a:t>
                </a:r>
                <a:endParaRPr lang="ru-RU" sz="4000" b="1" dirty="0">
                  <a:ln w="1143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6" name="Овал 15"/>
            <p:cNvSpPr/>
            <p:nvPr/>
          </p:nvSpPr>
          <p:spPr>
            <a:xfrm rot="20782755">
              <a:off x="6585848" y="1485375"/>
              <a:ext cx="792088" cy="72632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 rot="20782755">
              <a:off x="6615450" y="362070"/>
              <a:ext cx="619732" cy="1528331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7740352" y="140439"/>
            <a:ext cx="9187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/>
              </a:rPr>
              <a:t>!</a:t>
            </a:r>
            <a:endParaRPr lang="ru-RU" sz="7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1115616" y="1758589"/>
            <a:ext cx="5866276" cy="970154"/>
            <a:chOff x="2555776" y="1758589"/>
            <a:chExt cx="4426116" cy="1160568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2555776" y="1758589"/>
              <a:ext cx="3983504" cy="995146"/>
            </a:xfrm>
            <a:prstGeom prst="roundRect">
              <a:avLst>
                <a:gd name="adj" fmla="val 10000"/>
              </a:avLst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43" name="Группа 42"/>
            <p:cNvGrpSpPr/>
            <p:nvPr/>
          </p:nvGrpSpPr>
          <p:grpSpPr>
            <a:xfrm>
              <a:off x="2998388" y="1924011"/>
              <a:ext cx="3983504" cy="995146"/>
              <a:chOff x="2830338" y="166208"/>
              <a:chExt cx="1567160" cy="995146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2830338" y="166208"/>
                <a:ext cx="1567160" cy="995146"/>
              </a:xfrm>
              <a:prstGeom prst="roundRect">
                <a:avLst>
                  <a:gd name="adj" fmla="val 10000"/>
                </a:avLst>
              </a:prstGeom>
              <a:sp3d z="300000"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3" name="Скругленный прямоугольник 5"/>
              <p:cNvSpPr/>
              <p:nvPr/>
            </p:nvSpPr>
            <p:spPr>
              <a:xfrm>
                <a:off x="2859485" y="195355"/>
                <a:ext cx="1508866" cy="936852"/>
              </a:xfrm>
              <a:prstGeom prst="rect">
                <a:avLst/>
              </a:prstGeom>
              <a:sp3d z="300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3350" tIns="133350" rIns="133350" bIns="133350" numCol="1" spcCol="1270" anchor="ctr" anchorCtr="0">
                <a:noAutofit/>
              </a:bodyPr>
              <a:lstStyle/>
              <a:p>
                <a:pPr lvl="0" algn="ctr" defTabSz="1555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3500" kern="120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3159383" y="1969390"/>
                  <a:ext cx="374842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𝑏𝑥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  <m:r>
                          <a:rPr lang="en-US" b="0" i="1" smtClean="0">
                            <a:latin typeface="Cambria Math"/>
                          </a:rPr>
                          <m:t>=0</m:t>
                        </m:r>
                      </m:oMath>
                    </m:oMathPara>
                  </a14:m>
                  <a:endParaRPr lang="ru-RU" b="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=__,</m:t>
                        </m:r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  <m:r>
                          <a:rPr lang="en-US" b="0" i="1" smtClean="0">
                            <a:latin typeface="Cambria Math"/>
                          </a:rPr>
                          <m:t>=__,</m:t>
                        </m:r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  <m:r>
                          <a:rPr lang="en-US" b="0" i="1" smtClean="0">
                            <a:latin typeface="Cambria Math"/>
                          </a:rPr>
                          <m:t>=___</m:t>
                        </m:r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9383" y="1969390"/>
                  <a:ext cx="3748421" cy="6463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348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5" name="Прямая соединительная линия 24"/>
          <p:cNvCxnSpPr/>
          <p:nvPr/>
        </p:nvCxnSpPr>
        <p:spPr>
          <a:xfrm>
            <a:off x="4716016" y="2712425"/>
            <a:ext cx="0" cy="29381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H="1" flipV="1">
            <a:off x="2267744" y="3006245"/>
            <a:ext cx="4640060" cy="101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2281025" y="3006244"/>
            <a:ext cx="4191" cy="164607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>
            <a:off x="6910286" y="3006244"/>
            <a:ext cx="11582" cy="135885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57" name="Группа 56"/>
          <p:cNvGrpSpPr/>
          <p:nvPr/>
        </p:nvGrpSpPr>
        <p:grpSpPr>
          <a:xfrm>
            <a:off x="649940" y="3294276"/>
            <a:ext cx="3273988" cy="835605"/>
            <a:chOff x="2555776" y="1758589"/>
            <a:chExt cx="4426116" cy="1160568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2555776" y="1758589"/>
              <a:ext cx="3983504" cy="995146"/>
            </a:xfrm>
            <a:prstGeom prst="roundRect">
              <a:avLst>
                <a:gd name="adj" fmla="val 10000"/>
              </a:avLst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59" name="Группа 58"/>
            <p:cNvGrpSpPr/>
            <p:nvPr/>
          </p:nvGrpSpPr>
          <p:grpSpPr>
            <a:xfrm>
              <a:off x="2998388" y="1924011"/>
              <a:ext cx="3983504" cy="995146"/>
              <a:chOff x="2830338" y="166208"/>
              <a:chExt cx="1567160" cy="995146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61" name="Скругленный прямоугольник 60"/>
              <p:cNvSpPr/>
              <p:nvPr/>
            </p:nvSpPr>
            <p:spPr>
              <a:xfrm>
                <a:off x="2830338" y="166208"/>
                <a:ext cx="1567160" cy="995146"/>
              </a:xfrm>
              <a:prstGeom prst="roundRect">
                <a:avLst>
                  <a:gd name="adj" fmla="val 10000"/>
                </a:avLst>
              </a:prstGeom>
              <a:sp3d z="300000"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2" name="Скругленный прямоугольник 5"/>
              <p:cNvSpPr/>
              <p:nvPr/>
            </p:nvSpPr>
            <p:spPr>
              <a:xfrm>
                <a:off x="2859485" y="195355"/>
                <a:ext cx="1508866" cy="936852"/>
              </a:xfrm>
              <a:prstGeom prst="rect">
                <a:avLst/>
              </a:prstGeom>
              <a:sp3d z="300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3350" tIns="133350" rIns="133350" bIns="133350" numCol="1" spcCol="1270" anchor="ctr" anchorCtr="0">
                <a:noAutofit/>
              </a:bodyPr>
              <a:lstStyle/>
              <a:p>
                <a:pPr lvl="0" algn="ctr" defTabSz="1555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kern="1200"/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3159383" y="1969390"/>
              <a:ext cx="37484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0" dirty="0" smtClean="0"/>
                <a:t>полное квадратное уравнение</a:t>
              </a:r>
              <a:endParaRPr lang="en-US" b="0" dirty="0" smtClean="0"/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5062148" y="3366284"/>
            <a:ext cx="3686316" cy="763597"/>
            <a:chOff x="2555776" y="1758589"/>
            <a:chExt cx="4426116" cy="1160568"/>
          </a:xfrm>
        </p:grpSpPr>
        <p:sp>
          <p:nvSpPr>
            <p:cNvPr id="86" name="Скругленный прямоугольник 85"/>
            <p:cNvSpPr/>
            <p:nvPr/>
          </p:nvSpPr>
          <p:spPr>
            <a:xfrm>
              <a:off x="2555776" y="1758589"/>
              <a:ext cx="3983504" cy="995146"/>
            </a:xfrm>
            <a:prstGeom prst="roundRect">
              <a:avLst>
                <a:gd name="adj" fmla="val 10000"/>
              </a:avLst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87" name="Группа 86"/>
            <p:cNvGrpSpPr/>
            <p:nvPr/>
          </p:nvGrpSpPr>
          <p:grpSpPr>
            <a:xfrm>
              <a:off x="2998388" y="1924011"/>
              <a:ext cx="3983504" cy="995146"/>
              <a:chOff x="2830338" y="166208"/>
              <a:chExt cx="1567160" cy="995146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89" name="Скругленный прямоугольник 88"/>
              <p:cNvSpPr/>
              <p:nvPr/>
            </p:nvSpPr>
            <p:spPr>
              <a:xfrm>
                <a:off x="2830338" y="166208"/>
                <a:ext cx="1567160" cy="995146"/>
              </a:xfrm>
              <a:prstGeom prst="roundRect">
                <a:avLst>
                  <a:gd name="adj" fmla="val 10000"/>
                </a:avLst>
              </a:prstGeom>
              <a:sp3d z="300000"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0" name="Скругленный прямоугольник 5"/>
              <p:cNvSpPr/>
              <p:nvPr/>
            </p:nvSpPr>
            <p:spPr>
              <a:xfrm>
                <a:off x="2859485" y="195355"/>
                <a:ext cx="1508866" cy="936852"/>
              </a:xfrm>
              <a:prstGeom prst="rect">
                <a:avLst/>
              </a:prstGeom>
              <a:sp3d z="300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3350" tIns="133350" rIns="133350" bIns="133350" numCol="1" spcCol="1270" anchor="ctr" anchorCtr="0">
                <a:noAutofit/>
              </a:bodyPr>
              <a:lstStyle/>
              <a:p>
                <a:pPr lvl="0" algn="ctr" defTabSz="1555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kern="1200"/>
              </a:p>
            </p:txBody>
          </p:sp>
        </p:grpSp>
        <p:sp>
          <p:nvSpPr>
            <p:cNvPr id="88" name="TextBox 87"/>
            <p:cNvSpPr txBox="1"/>
            <p:nvPr/>
          </p:nvSpPr>
          <p:spPr>
            <a:xfrm>
              <a:off x="3159384" y="1969390"/>
              <a:ext cx="37484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0" dirty="0" smtClean="0"/>
                <a:t>неполное квадратное уравнение</a:t>
              </a:r>
              <a:endParaRPr lang="en-US" b="0" dirty="0" smtClean="0"/>
            </a:p>
          </p:txBody>
        </p:sp>
      </p:grpSp>
      <p:cxnSp>
        <p:nvCxnSpPr>
          <p:cNvPr id="97" name="Прямая соединительная линия 96"/>
          <p:cNvCxnSpPr/>
          <p:nvPr/>
        </p:nvCxnSpPr>
        <p:spPr>
          <a:xfrm flipH="1" flipV="1">
            <a:off x="1907706" y="4294787"/>
            <a:ext cx="720078" cy="149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 flipV="1">
            <a:off x="1907706" y="4296283"/>
            <a:ext cx="0" cy="36003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flipV="1">
            <a:off x="2641376" y="4294787"/>
            <a:ext cx="0" cy="36003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1908539" y="4129881"/>
            <a:ext cx="76976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/>
              <a:t>…</a:t>
            </a:r>
            <a:endParaRPr lang="ru-RU" sz="6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Прямоугольник 104"/>
              <p:cNvSpPr/>
              <p:nvPr/>
            </p:nvSpPr>
            <p:spPr>
              <a:xfrm>
                <a:off x="2425376" y="2708920"/>
                <a:ext cx="14265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𝑏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en-US" i="1">
                          <a:latin typeface="Cambria Math"/>
                        </a:rPr>
                        <m:t>,</m:t>
                      </m:r>
                      <m:r>
                        <a:rPr lang="en-US" i="1">
                          <a:latin typeface="Cambria Math"/>
                        </a:rPr>
                        <m:t>𝑐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Прямоугольник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5376" y="2708920"/>
                <a:ext cx="1426544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7" name="Прямая соединительная линия 106"/>
          <p:cNvCxnSpPr/>
          <p:nvPr/>
        </p:nvCxnSpPr>
        <p:spPr>
          <a:xfrm flipH="1">
            <a:off x="3707904" y="4365103"/>
            <a:ext cx="449183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 flipV="1">
            <a:off x="3707904" y="4360293"/>
            <a:ext cx="0" cy="36003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 flipV="1">
            <a:off x="8172400" y="4370155"/>
            <a:ext cx="0" cy="36003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12" name="Группа 111"/>
          <p:cNvGrpSpPr/>
          <p:nvPr/>
        </p:nvGrpSpPr>
        <p:grpSpPr>
          <a:xfrm>
            <a:off x="2915816" y="4746172"/>
            <a:ext cx="1933652" cy="1470970"/>
            <a:chOff x="2555776" y="1758589"/>
            <a:chExt cx="4426116" cy="1160568"/>
          </a:xfrm>
        </p:grpSpPr>
        <p:sp>
          <p:nvSpPr>
            <p:cNvPr id="113" name="Скругленный прямоугольник 112"/>
            <p:cNvSpPr/>
            <p:nvPr/>
          </p:nvSpPr>
          <p:spPr>
            <a:xfrm>
              <a:off x="2555776" y="1758589"/>
              <a:ext cx="3983504" cy="995146"/>
            </a:xfrm>
            <a:prstGeom prst="roundRect">
              <a:avLst>
                <a:gd name="adj" fmla="val 10000"/>
              </a:avLst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14" name="Группа 113"/>
            <p:cNvGrpSpPr/>
            <p:nvPr/>
          </p:nvGrpSpPr>
          <p:grpSpPr>
            <a:xfrm>
              <a:off x="2998388" y="1924011"/>
              <a:ext cx="3983504" cy="995146"/>
              <a:chOff x="2830338" y="166208"/>
              <a:chExt cx="1567160" cy="995146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116" name="Скругленный прямоугольник 115"/>
              <p:cNvSpPr/>
              <p:nvPr/>
            </p:nvSpPr>
            <p:spPr>
              <a:xfrm>
                <a:off x="2830338" y="166208"/>
                <a:ext cx="1567160" cy="995146"/>
              </a:xfrm>
              <a:prstGeom prst="roundRect">
                <a:avLst>
                  <a:gd name="adj" fmla="val 10000"/>
                </a:avLst>
              </a:prstGeom>
              <a:sp3d z="300000"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7" name="Скругленный прямоугольник 5"/>
              <p:cNvSpPr/>
              <p:nvPr/>
            </p:nvSpPr>
            <p:spPr>
              <a:xfrm>
                <a:off x="2859485" y="195355"/>
                <a:ext cx="1508866" cy="936852"/>
              </a:xfrm>
              <a:prstGeom prst="rect">
                <a:avLst/>
              </a:prstGeom>
              <a:sp3d z="300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3350" tIns="133350" rIns="133350" bIns="133350" numCol="1" spcCol="1270" anchor="ctr" anchorCtr="0">
                <a:noAutofit/>
              </a:bodyPr>
              <a:lstStyle/>
              <a:p>
                <a:pPr lvl="0" algn="ctr" defTabSz="1555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kern="120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TextBox 114"/>
                <p:cNvSpPr txBox="1"/>
                <p:nvPr/>
              </p:nvSpPr>
              <p:spPr>
                <a:xfrm>
                  <a:off x="3159384" y="1969390"/>
                  <a:ext cx="3748422" cy="9330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  <m:r>
                          <a:rPr lang="en-US" b="0" i="1" smtClean="0">
                            <a:latin typeface="Cambria Math"/>
                          </a:rPr>
                          <m:t>=0;</m:t>
                        </m:r>
                      </m:oMath>
                    </m:oMathPara>
                  </a14:m>
                  <a:endParaRPr lang="en-US" b="0" dirty="0" smtClean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1,2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den>
                            </m:f>
                          </m:e>
                        </m:rad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115" name="TextBox 1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9384" y="1969390"/>
                  <a:ext cx="3748422" cy="93301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6" name="Группа 125"/>
          <p:cNvGrpSpPr/>
          <p:nvPr/>
        </p:nvGrpSpPr>
        <p:grpSpPr>
          <a:xfrm>
            <a:off x="4932040" y="4699123"/>
            <a:ext cx="2390172" cy="1752950"/>
            <a:chOff x="2555776" y="1758589"/>
            <a:chExt cx="4426116" cy="1383045"/>
          </a:xfrm>
        </p:grpSpPr>
        <p:sp>
          <p:nvSpPr>
            <p:cNvPr id="127" name="Скругленный прямоугольник 126"/>
            <p:cNvSpPr/>
            <p:nvPr/>
          </p:nvSpPr>
          <p:spPr>
            <a:xfrm>
              <a:off x="2555776" y="1758589"/>
              <a:ext cx="3983504" cy="995146"/>
            </a:xfrm>
            <a:prstGeom prst="roundRect">
              <a:avLst>
                <a:gd name="adj" fmla="val 10000"/>
              </a:avLst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28" name="Группа 127"/>
            <p:cNvGrpSpPr/>
            <p:nvPr/>
          </p:nvGrpSpPr>
          <p:grpSpPr>
            <a:xfrm>
              <a:off x="2998388" y="1924011"/>
              <a:ext cx="3983504" cy="995146"/>
              <a:chOff x="2830338" y="166208"/>
              <a:chExt cx="1567160" cy="995146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130" name="Скругленный прямоугольник 129"/>
              <p:cNvSpPr/>
              <p:nvPr/>
            </p:nvSpPr>
            <p:spPr>
              <a:xfrm>
                <a:off x="2830338" y="166208"/>
                <a:ext cx="1567160" cy="995146"/>
              </a:xfrm>
              <a:prstGeom prst="roundRect">
                <a:avLst>
                  <a:gd name="adj" fmla="val 10000"/>
                </a:avLst>
              </a:prstGeom>
              <a:sp3d z="300000"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1" name="Скругленный прямоугольник 5"/>
              <p:cNvSpPr/>
              <p:nvPr/>
            </p:nvSpPr>
            <p:spPr>
              <a:xfrm>
                <a:off x="2859485" y="195355"/>
                <a:ext cx="1508866" cy="936852"/>
              </a:xfrm>
              <a:prstGeom prst="rect">
                <a:avLst/>
              </a:prstGeom>
              <a:sp3d z="300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3350" tIns="133350" rIns="133350" bIns="133350" numCol="1" spcCol="1270" anchor="ctr" anchorCtr="0">
                <a:noAutofit/>
              </a:bodyPr>
              <a:lstStyle/>
              <a:p>
                <a:pPr lvl="0" algn="ctr" defTabSz="1555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kern="120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TextBox 128"/>
                <p:cNvSpPr txBox="1"/>
                <p:nvPr/>
              </p:nvSpPr>
              <p:spPr>
                <a:xfrm>
                  <a:off x="3159384" y="1969390"/>
                  <a:ext cx="3748421" cy="11722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𝑏𝑥</m:t>
                        </m:r>
                        <m:r>
                          <a:rPr lang="en-US" b="0" i="1" smtClean="0">
                            <a:latin typeface="Cambria Math"/>
                          </a:rPr>
                          <m:t>=0;</m:t>
                        </m:r>
                      </m:oMath>
                    </m:oMathPara>
                  </a14:m>
                  <a:endParaRPr lang="en-US" b="0" dirty="0" smtClean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=0;</m:t>
                        </m:r>
                      </m:oMath>
                    </m:oMathPara>
                  </a14:m>
                  <a:endParaRPr lang="en-US" b="0" dirty="0" smtClean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=0,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=−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129" name="TextBox 1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9384" y="1969390"/>
                  <a:ext cx="3748421" cy="117224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35" name="Прямая соединительная линия 134"/>
          <p:cNvCxnSpPr/>
          <p:nvPr/>
        </p:nvCxnSpPr>
        <p:spPr>
          <a:xfrm flipV="1">
            <a:off x="5967168" y="4386134"/>
            <a:ext cx="0" cy="36003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36" name="Группа 135"/>
          <p:cNvGrpSpPr/>
          <p:nvPr/>
        </p:nvGrpSpPr>
        <p:grpSpPr>
          <a:xfrm>
            <a:off x="7406423" y="4720332"/>
            <a:ext cx="1553377" cy="1470970"/>
            <a:chOff x="2555776" y="1758589"/>
            <a:chExt cx="4426116" cy="1160568"/>
          </a:xfrm>
        </p:grpSpPr>
        <p:sp>
          <p:nvSpPr>
            <p:cNvPr id="137" name="Скругленный прямоугольник 136"/>
            <p:cNvSpPr/>
            <p:nvPr/>
          </p:nvSpPr>
          <p:spPr>
            <a:xfrm>
              <a:off x="2555776" y="1758589"/>
              <a:ext cx="3983504" cy="995146"/>
            </a:xfrm>
            <a:prstGeom prst="roundRect">
              <a:avLst>
                <a:gd name="adj" fmla="val 10000"/>
              </a:avLst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38" name="Группа 137"/>
            <p:cNvGrpSpPr/>
            <p:nvPr/>
          </p:nvGrpSpPr>
          <p:grpSpPr>
            <a:xfrm>
              <a:off x="2998388" y="1924011"/>
              <a:ext cx="3983504" cy="995146"/>
              <a:chOff x="2830338" y="166208"/>
              <a:chExt cx="1567160" cy="995146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140" name="Скругленный прямоугольник 139"/>
              <p:cNvSpPr/>
              <p:nvPr/>
            </p:nvSpPr>
            <p:spPr>
              <a:xfrm>
                <a:off x="2830338" y="166208"/>
                <a:ext cx="1567160" cy="995146"/>
              </a:xfrm>
              <a:prstGeom prst="roundRect">
                <a:avLst>
                  <a:gd name="adj" fmla="val 10000"/>
                </a:avLst>
              </a:prstGeom>
              <a:sp3d z="300000"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1" name="Скругленный прямоугольник 5"/>
              <p:cNvSpPr/>
              <p:nvPr/>
            </p:nvSpPr>
            <p:spPr>
              <a:xfrm>
                <a:off x="2859485" y="195355"/>
                <a:ext cx="1508866" cy="936852"/>
              </a:xfrm>
              <a:prstGeom prst="rect">
                <a:avLst/>
              </a:prstGeom>
              <a:sp3d z="300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3350" tIns="133350" rIns="133350" bIns="133350" numCol="1" spcCol="1270" anchor="ctr" anchorCtr="0">
                <a:noAutofit/>
              </a:bodyPr>
              <a:lstStyle/>
              <a:p>
                <a:pPr lvl="0" algn="ctr" defTabSz="1555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kern="120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TextBox 138"/>
                <p:cNvSpPr txBox="1"/>
                <p:nvPr/>
              </p:nvSpPr>
              <p:spPr>
                <a:xfrm>
                  <a:off x="3159383" y="1969390"/>
                  <a:ext cx="3748420" cy="519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=0;</m:t>
                        </m:r>
                      </m:oMath>
                    </m:oMathPara>
                  </a14:m>
                  <a:endParaRPr lang="en-US" b="0" dirty="0" smtClean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=0</m:t>
                        </m:r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139" name="TextBox 1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9383" y="1969390"/>
                  <a:ext cx="3748420" cy="51955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0534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67" y="6570"/>
            <a:ext cx="913513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Распределите уравнения на</a:t>
            </a:r>
            <a:r>
              <a:rPr lang="en-US" sz="36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 группы:</a:t>
            </a:r>
            <a:endParaRPr lang="ru-RU" sz="36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162" y="6165304"/>
            <a:ext cx="1893425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00FF"/>
                </a:solidFill>
              </a:rPr>
              <a:t>сброс</a:t>
            </a:r>
            <a:endParaRPr lang="ru-RU" sz="28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7544" y="1322074"/>
                <a:ext cx="2390847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</a:rPr>
                        <m:t>𝟑</m:t>
                      </m:r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322074"/>
                <a:ext cx="2390847" cy="53296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7544" y="2536393"/>
                <a:ext cx="1542025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𝟓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536393"/>
                <a:ext cx="1542025" cy="53296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7544" y="3769876"/>
                <a:ext cx="1969257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𝟗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769876"/>
                <a:ext cx="1969257" cy="53296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65569" y="1322074"/>
                <a:ext cx="1969257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</a:rPr>
                        <m:t>𝟗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569" y="1322074"/>
                <a:ext cx="1969257" cy="53296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065569" y="2536393"/>
                <a:ext cx="2184059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𝟑</m:t>
                      </m:r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</a:rPr>
                        <m:t>𝟔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569" y="2536393"/>
                <a:ext cx="2184059" cy="53296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65569" y="3769876"/>
                <a:ext cx="2390847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𝟒</m:t>
                      </m:r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569" y="3769876"/>
                <a:ext cx="2390847" cy="53296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534559" y="6165304"/>
            <a:ext cx="1893425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00FF"/>
                </a:solidFill>
              </a:rPr>
              <a:t>показ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13" name="Крест 12">
            <a:hlinkClick r:id="" action="ppaction://hlinkshowjump?jump=endshow"/>
          </p:cNvPr>
          <p:cNvSpPr/>
          <p:nvPr/>
        </p:nvSpPr>
        <p:spPr>
          <a:xfrm rot="2595731">
            <a:off x="8535715" y="142475"/>
            <a:ext cx="504056" cy="504056"/>
          </a:xfrm>
          <a:prstGeom prst="plus">
            <a:avLst>
              <a:gd name="adj" fmla="val 35582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572000" y="6165304"/>
            <a:ext cx="3312368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00FF"/>
                </a:solidFill>
              </a:rPr>
              <a:t>к</a:t>
            </a:r>
            <a:r>
              <a:rPr lang="ru-RU" sz="2800" dirty="0" smtClean="0">
                <a:solidFill>
                  <a:srgbClr val="0000FF"/>
                </a:solidFill>
              </a:rPr>
              <a:t>оличество корней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510161" y="652901"/>
            <a:ext cx="7950271" cy="5193599"/>
            <a:chOff x="510162" y="652901"/>
            <a:chExt cx="6941604" cy="519359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1" t="4944" r="2321" b="5323"/>
            <a:stretch/>
          </p:blipFill>
          <p:spPr bwMode="auto">
            <a:xfrm>
              <a:off x="510162" y="652901"/>
              <a:ext cx="6916329" cy="5144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661569" y="2060848"/>
                  <a:ext cx="6790197" cy="37856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2400" b="0" i="1" smtClean="0">
                            <a:latin typeface="Cambria Math"/>
                          </a:rPr>
                          <m:t>1)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=0,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≠0⇒</m:t>
                        </m:r>
                        <m:r>
                          <a:rPr lang="ru-RU" sz="2400" b="0" i="1" smtClean="0">
                            <a:latin typeface="Cambria Math"/>
                            <a:ea typeface="Cambria Math"/>
                          </a:rPr>
                          <m:t>уравнение имеет 2 различных корня</m:t>
                        </m:r>
                      </m:oMath>
                    </m:oMathPara>
                  </a14:m>
                  <a:endParaRPr lang="ru-RU" sz="2400" b="0" dirty="0" smtClean="0">
                    <a:ea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2400" b="0" i="1" smtClean="0">
                            <a:latin typeface="Cambria Math"/>
                          </a:rPr>
                          <m:t>2)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=0,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=0⇒уравнение имеет 1 корень</m:t>
                        </m:r>
                      </m:oMath>
                    </m:oMathPara>
                  </a14:m>
                  <a:endParaRPr lang="ru-RU" sz="2400" b="0" i="1" dirty="0" smtClean="0">
                    <a:latin typeface="Cambria Math"/>
                    <a:ea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2400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ru-RU" sz="2400" b="0" i="1" smtClean="0">
                            <a:latin typeface="Cambria Math"/>
                            <a:ea typeface="Cambria Math"/>
                          </a:rPr>
                          <m:t>     (два совпадающих)</m:t>
                        </m:r>
                      </m:oMath>
                    </m:oMathPara>
                  </a14:m>
                  <a:endParaRPr lang="en-US" sz="240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2400" b="0" i="1" smtClean="0">
                            <a:latin typeface="Cambria Math"/>
                          </a:rPr>
                          <m:t>3)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≠0,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&lt;0 ⇒уравнение имеет 2 ра</m:t>
                        </m:r>
                        <m:r>
                          <a:rPr lang="ru-RU" sz="2400" b="0" i="1" smtClean="0">
                            <a:latin typeface="Cambria Math"/>
                            <a:ea typeface="Cambria Math"/>
                          </a:rPr>
                          <m:t>зличных корня</m:t>
                        </m:r>
                      </m:oMath>
                    </m:oMathPara>
                  </a14:m>
                  <a:endParaRPr lang="ru-RU" sz="2400" b="0" dirty="0" smtClean="0">
                    <a:ea typeface="Cambria Math"/>
                  </a:endParaRPr>
                </a:p>
                <a:p>
                  <a:r>
                    <a:rPr lang="ru-RU" sz="2400" dirty="0" smtClean="0"/>
                    <a:t>4)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𝑏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≠0,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0 ⇒уравнение </m:t>
                      </m:r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не имеет действительных</m:t>
                      </m:r>
                    </m:oMath>
                  </a14:m>
                  <a:endParaRPr lang="ru-RU" sz="2400" b="0" i="1" dirty="0" smtClean="0">
                    <a:latin typeface="Cambria Math"/>
                    <a:ea typeface="Cambria Math"/>
                  </a:endParaRPr>
                </a:p>
                <a:p>
                  <a:r>
                    <a:rPr lang="ru-RU" sz="2400" b="0" dirty="0" smtClean="0">
                      <a:ea typeface="Cambria Math"/>
                    </a:rPr>
                    <a:t>   </a:t>
                  </a:r>
                  <a14:m>
                    <m:oMath xmlns:m="http://schemas.openxmlformats.org/officeDocument/2006/math"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 корней</m:t>
                      </m:r>
                    </m:oMath>
                  </a14:m>
                  <a:endParaRPr lang="ru-RU" sz="2400" dirty="0">
                    <a:ea typeface="Cambria Math"/>
                  </a:endParaRPr>
                </a:p>
                <a:p>
                  <a:pPr marL="342900" indent="-342900">
                    <a:buAutoNum type="arabicParenR"/>
                  </a:pPr>
                  <a:endParaRPr lang="ru-RU" sz="2400" dirty="0" smtClean="0"/>
                </a:p>
                <a:p>
                  <a:pPr marL="342900" indent="-342900">
                    <a:buAutoNum type="arabicParenR"/>
                  </a:pPr>
                  <a:endParaRPr lang="ru-RU" sz="2400" dirty="0" smtClean="0"/>
                </a:p>
                <a:p>
                  <a:pPr marL="342900" indent="-342900">
                    <a:buAutoNum type="arabicParenR"/>
                  </a:pPr>
                  <a:endParaRPr lang="ru-RU" sz="2400" dirty="0" smtClean="0"/>
                </a:p>
                <a:p>
                  <a:endParaRPr lang="ru-RU" sz="24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569" y="2060848"/>
                  <a:ext cx="6790197" cy="378565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117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7329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0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1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6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1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2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0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0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0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1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15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18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mph" presetSubtype="0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2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mph" presetSubtype="0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2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mph" presetSubtype="0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2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mph" presetSubtype="0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3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mph" presetSubtype="0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4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35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mph" presetSubtype="0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38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mph" presetSubtype="0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4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mph" presetSubtype="0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4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mph" presetSubtype="0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4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mph" presetSubtype="0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5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9" presetClass="emph" presetSubtype="0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4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55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9" presetClass="emph" presetSubtype="0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58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EEAFA"/>
                                      </p:to>
                                    </p:animClr>
                                    <p:set>
                                      <p:cBhvr>
                                        <p:cTn id="1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EEBDF"/>
                                      </p:to>
                                    </p:animClr>
                                    <p:set>
                                      <p:cBhvr>
                                        <p:cTn id="16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B3A7"/>
                                      </p:to>
                                    </p:animClr>
                                    <p:set>
                                      <p:cBhvr>
                                        <p:cTn id="1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EEAFA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EEAFA"/>
                                      </p:to>
                                    </p:animClr>
                                    <p:set>
                                      <p:cBhvr>
                                        <p:cTn id="18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EEAFA"/>
                                      </p:to>
                                    </p:animClr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6" grpId="3"/>
      <p:bldP spid="6" grpId="4"/>
      <p:bldP spid="6" grpId="5"/>
      <p:bldP spid="7" grpId="0"/>
      <p:bldP spid="7" grpId="1"/>
      <p:bldP spid="7" grpId="2"/>
      <p:bldP spid="7" grpId="3"/>
      <p:bldP spid="7" grpId="4"/>
      <p:bldP spid="7" grpId="5"/>
      <p:bldP spid="8" grpId="0"/>
      <p:bldP spid="8" grpId="1"/>
      <p:bldP spid="8" grpId="2"/>
      <p:bldP spid="8" grpId="3"/>
      <p:bldP spid="8" grpId="4"/>
      <p:bldP spid="8" grpId="5"/>
      <p:bldP spid="9" grpId="0"/>
      <p:bldP spid="9" grpId="1"/>
      <p:bldP spid="9" grpId="2"/>
      <p:bldP spid="9" grpId="3"/>
      <p:bldP spid="9" grpId="4"/>
      <p:bldP spid="9" grpId="5"/>
      <p:bldP spid="10" grpId="0"/>
      <p:bldP spid="10" grpId="1"/>
      <p:bldP spid="10" grpId="2"/>
      <p:bldP spid="10" grpId="3"/>
      <p:bldP spid="10" grpId="4"/>
      <p:bldP spid="10" grpId="5"/>
      <p:bldP spid="11" grpId="0"/>
      <p:bldP spid="11" grpId="1"/>
      <p:bldP spid="11" grpId="2"/>
      <p:bldP spid="11" grpId="3"/>
      <p:bldP spid="11" grpId="4"/>
      <p:bldP spid="11" grpId="5"/>
    </p:bld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1053</TotalTime>
  <Words>753</Words>
  <Application>Microsoft Office PowerPoint</Application>
  <PresentationFormat>Экран (4:3)</PresentationFormat>
  <Paragraphs>120</Paragraphs>
  <Slides>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124</cp:revision>
  <dcterms:created xsi:type="dcterms:W3CDTF">2013-01-25T04:39:50Z</dcterms:created>
  <dcterms:modified xsi:type="dcterms:W3CDTF">2015-02-09T03:52:32Z</dcterms:modified>
</cp:coreProperties>
</file>