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80" r:id="rId4"/>
    <p:sldId id="281" r:id="rId5"/>
    <p:sldId id="282" r:id="rId6"/>
    <p:sldId id="284" r:id="rId7"/>
    <p:sldId id="283" r:id="rId8"/>
    <p:sldId id="285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71FF"/>
    <a:srgbClr val="6DA8FF"/>
    <a:srgbClr val="A3C8FF"/>
    <a:srgbClr val="5399FF"/>
    <a:srgbClr val="97CBFF"/>
    <a:srgbClr val="E7F4FD"/>
    <a:srgbClr val="C5E4F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1" autoAdjust="0"/>
  </p:normalViewPr>
  <p:slideViewPr>
    <p:cSldViewPr>
      <p:cViewPr varScale="1">
        <p:scale>
          <a:sx n="63" d="100"/>
          <a:sy n="63" d="100"/>
        </p:scale>
        <p:origin x="-12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F82E-EC4B-4490-A825-A532B6480A0A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7B39-29BF-4B4E-870F-2B8D10AA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Полное/неполное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= 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3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С=0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коэффициенты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коэффициенты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коэффициенты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коэффициенты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коэффициенты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7B39-29BF-4B4E-870F-2B8D10AA9A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slide" Target="slide6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slide" Target="slide4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20.png"/><Relationship Id="rId4" Type="http://schemas.openxmlformats.org/officeDocument/2006/relationships/image" Target="../media/image201.png"/><Relationship Id="rId9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7850" r="4235" b="3419"/>
          <a:stretch/>
        </p:blipFill>
        <p:spPr bwMode="auto">
          <a:xfrm>
            <a:off x="35496" y="59632"/>
            <a:ext cx="9144000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36512" y="2202644"/>
                <a:ext cx="9144000" cy="20144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8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Segoe Print" pitchFamily="2" charset="0"/>
                  </a:rPr>
                  <a:t>Квадратные уравнения</a:t>
                </a:r>
                <a:endParaRPr lang="en-US" sz="48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egoe Print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4000" b="1" i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000" b="1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4000" b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𝒃𝒙</m:t>
                      </m:r>
                      <m:r>
                        <a:rPr lang="en-US" sz="4000" b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4000" b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en-US" sz="4000" b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000" b="1">
                          <a:ln w="11430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egoe Print" pitchFamily="2" charset="0"/>
                </a:endParaRPr>
              </a:p>
              <a:p>
                <a:pPr algn="ctr"/>
                <a:r>
                  <a:rPr lang="ru-RU" sz="3600" b="1" dirty="0" smtClean="0">
                    <a:ln w="11430"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Segoe Print" pitchFamily="2" charset="0"/>
                  </a:rPr>
                  <a:t>Алгоритм решения.</a:t>
                </a:r>
                <a:endParaRPr lang="ru-RU" sz="3600" b="1" dirty="0">
                  <a:ln w="11430">
                    <a:solidFill>
                      <a:srgbClr val="0000FF"/>
                    </a:solidFill>
                  </a:ln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egoe Print" pitchFamily="2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202644"/>
                <a:ext cx="9144000" cy="2014462"/>
              </a:xfrm>
              <a:prstGeom prst="rect">
                <a:avLst/>
              </a:prstGeom>
              <a:blipFill rotWithShape="1">
                <a:blip r:embed="rId3"/>
                <a:stretch>
                  <a:fillRect t="-7855" b="-13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31152" r="13145" b="34424"/>
          <a:stretch/>
        </p:blipFill>
        <p:spPr bwMode="auto">
          <a:xfrm>
            <a:off x="7683951" y="332656"/>
            <a:ext cx="1440160" cy="5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6396335"/>
            <a:ext cx="90719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©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Ишутченко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Н.Ф., ЛГ МБОУ «СОШ № 5», г.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Лангепас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 2015 год</a:t>
            </a:r>
            <a:endParaRPr lang="ru-RU" b="1" dirty="0">
              <a:ln w="1143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596336" y="908669"/>
            <a:ext cx="1547664" cy="288083"/>
          </a:xfrm>
        </p:spPr>
        <p:txBody>
          <a:bodyPr/>
          <a:lstStyle/>
          <a:p>
            <a:pPr algn="ctr"/>
            <a:fld id="{CDEB986C-FE97-48DE-A285-0CB8C9EAB367}" type="datetime1">
              <a:rPr lang="ru-RU" sz="1800" smtClean="0">
                <a:solidFill>
                  <a:schemeClr val="tx1"/>
                </a:solidFill>
              </a:rPr>
              <a:pPr algn="ctr"/>
              <a:t>14.02.2015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71600" y="404664"/>
                <a:ext cx="5258975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Какое уравнение решаем?</a:t>
                </a:r>
                <a:endParaRPr lang="ru-RU" sz="3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1</a:t>
            </a:r>
            <a:endParaRPr lang="ru-RU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00174" y="2430458"/>
            <a:ext cx="2808312" cy="1008112"/>
            <a:chOff x="467544" y="2852936"/>
            <a:chExt cx="1872208" cy="100811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hlinkClick r:id="rId3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3059832" y="3223973"/>
            <a:ext cx="2808312" cy="1008112"/>
            <a:chOff x="467544" y="2852936"/>
            <a:chExt cx="1872208" cy="100811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hlinkClick r:id="rId5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hlinkClick r:id="rId6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Группа 40"/>
          <p:cNvGrpSpPr/>
          <p:nvPr/>
        </p:nvGrpSpPr>
        <p:grpSpPr>
          <a:xfrm>
            <a:off x="5800773" y="3933056"/>
            <a:ext cx="2808312" cy="1008112"/>
            <a:chOff x="467544" y="2852936"/>
            <a:chExt cx="1872208" cy="100811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hlinkClick r:id="rId8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n>
                                  <a:solidFill>
                                    <a:sysClr val="windowText" lastClr="000000"/>
                                  </a:solidFill>
                                </a:ln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2614" y="5190291"/>
                <a:ext cx="83858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Слагаемые в уравнении могут быть в любом порядке.</a:t>
                </a:r>
              </a:p>
              <a:p>
                <a:r>
                  <a:rPr lang="ru-RU" sz="2400" dirty="0" smtClean="0"/>
                  <a:t>Вместо </a:t>
                </a:r>
                <a14:m>
                  <m:oMath xmlns:m="http://schemas.openxmlformats.org/officeDocument/2006/math">
                    <m:r>
                      <a:rPr lang="en-US" sz="2400" i="1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</a:rPr>
                      <m:t>𝑎</m:t>
                    </m:r>
                    <m:r>
                      <a:rPr lang="ru-RU" sz="24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</a:rPr>
                      <m:t>𝑏</m:t>
                    </m:r>
                    <m:r>
                      <a:rPr lang="ru-RU" sz="24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</a:rPr>
                      <m:t>𝑐</m:t>
                    </m:r>
                    <m:r>
                      <a:rPr lang="ru-RU" sz="2400" b="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400" dirty="0" smtClean="0"/>
                  <a:t> любые числа. </a:t>
                </a:r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4" y="5190291"/>
                <a:ext cx="8385850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090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1753652"/>
                <a:ext cx="3454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=__, 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=__, 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=___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53652"/>
                <a:ext cx="345415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5865699" y="4091039"/>
            <a:ext cx="2361377" cy="1282177"/>
            <a:chOff x="4541419" y="2496377"/>
            <a:chExt cx="2361377" cy="128217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41419" y="2496377"/>
              <a:ext cx="2361377" cy="1282177"/>
              <a:chOff x="3887952" y="4138563"/>
              <a:chExt cx="2361377" cy="1282177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887952" y="4138563"/>
                <a:ext cx="2209462" cy="1282177"/>
                <a:chOff x="3887952" y="4138563"/>
                <a:chExt cx="2209462" cy="1282177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3887952" y="4149080"/>
                  <a:ext cx="1895935" cy="1271660"/>
                </a:xfrm>
                <a:prstGeom prst="roundRect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-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grpSp>
              <p:nvGrpSpPr>
                <p:cNvPr id="29" name="Группа 28"/>
                <p:cNvGrpSpPr/>
                <p:nvPr/>
              </p:nvGrpSpPr>
              <p:grpSpPr>
                <a:xfrm>
                  <a:off x="3887952" y="4138563"/>
                  <a:ext cx="1895935" cy="571209"/>
                  <a:chOff x="3573103" y="2339410"/>
                  <a:chExt cx="1895935" cy="571209"/>
                </a:xfr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</p:grpSpPr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3573103" y="2339410"/>
                    <a:ext cx="1895935" cy="571209"/>
                  </a:xfrm>
                  <a:prstGeom prst="rect">
                    <a:avLst/>
                  </a:prstGeom>
                  <a:sp3d contourW="19050" prstMaterial="metal">
                    <a:bevelT w="88900" h="203200"/>
                    <a:bevelB w="165100" h="254000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4165496" y="2339410"/>
                    <a:ext cx="1253201" cy="57120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52400" tIns="0" rIns="50800" bIns="0" numCol="1" spcCol="1270" anchor="ctr" anchorCtr="0">
                    <a:noAutofit/>
                  </a:bodyPr>
                  <a:lstStyle/>
                  <a:p>
                    <a:pPr lvl="0" algn="l" defTabSz="1778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4000" kern="1200" smtClean="0"/>
                      <a:t> </a:t>
                    </a:r>
                    <a:endParaRPr lang="ru-RU" sz="4000" kern="1200"/>
                  </a:p>
                </p:txBody>
              </p:sp>
            </p:grpSp>
            <p:sp>
              <p:nvSpPr>
                <p:cNvPr id="32" name="Овал 31"/>
                <p:cNvSpPr/>
                <p:nvPr/>
              </p:nvSpPr>
              <p:spPr>
                <a:xfrm>
                  <a:off x="5474573" y="4229294"/>
                  <a:ext cx="622841" cy="622841"/>
                </a:xfrm>
                <a:prstGeom prst="ellipse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5330557" y="4142373"/>
                <a:ext cx="918772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400" b="1" dirty="0" smtClean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sym typeface="Wingdings 2"/>
                  </a:rPr>
                  <a:t>!</a:t>
                </a:r>
                <a:endParaRPr lang="ru-RU" sz="4400" b="1" dirty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94702" y="3092767"/>
              <a:ext cx="1842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Один из корней всегда равен 0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971600" y="681870"/>
                    <a:ext cx="5258975" cy="658898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3600" b="1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𝒃𝒙</m:t>
                          </m:r>
                          <m:r>
                            <a:rPr lang="en-US" sz="36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6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ru-RU" sz="3600" b="1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681870"/>
                    <a:ext cx="5258975" cy="6588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2</a:t>
            </a:r>
            <a:endParaRPr lang="ru-RU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0606" y="1844925"/>
                <a:ext cx="8501626" cy="427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solidFill>
                      <a:srgbClr val="0000FF"/>
                    </a:solidFill>
                  </a:rPr>
                  <a:t>Выносим за скобку общий множитель: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𝒂𝒙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latin typeface="Cambria Math"/>
                        </a:rPr>
                        <m:t>𝟎</m:t>
                      </m:r>
                      <m:r>
                        <a:rPr lang="ru-RU" sz="22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b="1" dirty="0" smtClean="0"/>
              </a:p>
              <a:p>
                <a:r>
                  <a:rPr lang="ru-RU" sz="2200" dirty="0" smtClean="0">
                    <a:solidFill>
                      <a:srgbClr val="0000FF"/>
                    </a:solidFill>
                  </a:rPr>
                  <a:t> Произведение равно нулю, когда один из множителей равен нулю: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𝒙</m:t>
                      </m:r>
                      <m:r>
                        <a:rPr lang="ru-RU" sz="2200" b="1" i="1" smtClean="0">
                          <a:latin typeface="Cambria Math"/>
                        </a:rPr>
                        <m:t>=</m:t>
                      </m:r>
                      <m:r>
                        <a:rPr lang="ru-RU" sz="2200" b="1" i="1" smtClean="0">
                          <a:latin typeface="Cambria Math"/>
                        </a:rPr>
                        <m:t>𝟎</m:t>
                      </m:r>
                      <m:r>
                        <a:rPr lang="ru-RU" sz="2200" b="1" i="1" smtClean="0">
                          <a:latin typeface="Cambria Math"/>
                        </a:rPr>
                        <m:t> или  </m:t>
                      </m:r>
                      <m:r>
                        <a:rPr lang="en-US" sz="2200" b="1" i="1">
                          <a:latin typeface="Cambria Math"/>
                        </a:rPr>
                        <m:t>𝒂𝒙</m:t>
                      </m:r>
                      <m:r>
                        <a:rPr lang="en-US" sz="2200" b="1" i="1">
                          <a:latin typeface="Cambria Math"/>
                        </a:rPr>
                        <m:t>+</m:t>
                      </m:r>
                      <m:r>
                        <a:rPr lang="en-US" sz="2200" b="1" i="1">
                          <a:latin typeface="Cambria Math"/>
                        </a:rPr>
                        <m:t>𝒃</m:t>
                      </m:r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</a:rPr>
                        <m:t>𝟎</m:t>
                      </m:r>
                      <m:r>
                        <a:rPr lang="ru-RU" sz="2200" b="1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b="1" dirty="0" smtClean="0"/>
              </a:p>
              <a:p>
                <a:r>
                  <a:rPr lang="ru-RU" sz="2200" dirty="0">
                    <a:solidFill>
                      <a:srgbClr val="0000FF"/>
                    </a:solidFill>
                  </a:rPr>
                  <a:t>Во втором уравнении переносим слагаемые без переменной в правую часть уравнения с противоположным знаком, затем делим на коэффициент перед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ru-RU" sz="2200" dirty="0">
                    <a:solidFill>
                      <a:srgbClr val="0000FF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𝒂𝒙</m:t>
                      </m:r>
                      <m:r>
                        <a:rPr lang="ru-RU" sz="2200" b="1" i="1" smtClean="0">
                          <a:latin typeface="Cambria Math"/>
                        </a:rPr>
                        <m:t>=−</m:t>
                      </m:r>
                      <m:r>
                        <a:rPr lang="en-US" sz="22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2200" b="1" dirty="0" smtClean="0"/>
              </a:p>
              <a:p>
                <a:r>
                  <a:rPr lang="ru-RU" sz="2200" b="1" dirty="0" smtClean="0"/>
                  <a:t>Ответ: 0;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ru-RU" sz="2200" b="1" dirty="0" smtClean="0"/>
              </a:p>
              <a:p>
                <a:endParaRPr lang="ru-RU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06" y="1844925"/>
                <a:ext cx="8501626" cy="4276555"/>
              </a:xfrm>
              <a:prstGeom prst="rect">
                <a:avLst/>
              </a:prstGeom>
              <a:blipFill rotWithShape="1">
                <a:blip r:embed="rId4"/>
                <a:stretch>
                  <a:fillRect l="-933" t="-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235930" y="1949702"/>
                <a:ext cx="8368518" cy="39275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ru-RU" sz="2800" b="0" i="1" smtClean="0">
                        <a:latin typeface="Cambria Math"/>
                      </a:rPr>
                      <m:t>9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=0;</m:t>
                    </m:r>
                  </m:oMath>
                </a14:m>
                <a:r>
                  <a:rPr lang="ru-RU" sz="2800" b="0" dirty="0" smtClean="0"/>
                  <a:t>			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ru-RU" sz="2800" b="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+9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=0;</m:t>
                    </m:r>
                  </m:oMath>
                </a14:m>
                <a:r>
                  <a:rPr lang="ru-RU" sz="2800" b="0" dirty="0" smtClean="0"/>
                  <a:t>			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ru-RU" sz="28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=0;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  <m:r>
                      <a:rPr lang="ru-RU" sz="2800" b="0" i="1" smtClean="0">
                        <a:latin typeface="Cambria Math"/>
                      </a:rPr>
                      <m:t> или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+9=0;</m:t>
                    </m:r>
                  </m:oMath>
                </a14:m>
                <a:r>
                  <a:rPr lang="ru-RU" sz="2800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 или</m:t>
                    </m:r>
                    <m:r>
                      <a:rPr lang="ru-RU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ru-RU" sz="2800" b="0" i="1" smtClean="0">
                        <a:latin typeface="Cambria Math"/>
                      </a:rPr>
                      <m:t>−2</m:t>
                    </m:r>
                    <m:r>
                      <a:rPr lang="en-US" sz="2800" i="1">
                        <a:latin typeface="Cambria Math"/>
                      </a:rPr>
                      <m:t>=0;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	   </a:t>
                </a:r>
                <a:r>
                  <a:rPr lang="ru-RU" sz="2800" dirty="0"/>
                  <a:t> </a:t>
                </a:r>
                <a:r>
                  <a:rPr lang="ru-RU" sz="2800" dirty="0" smtClean="0"/>
                  <a:t>    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=−9</m:t>
                    </m:r>
                  </m:oMath>
                </a14:m>
                <a:r>
                  <a:rPr lang="en-US" sz="2800" dirty="0" smtClean="0"/>
                  <a:t>		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endParaRPr lang="ru-RU" sz="2800" dirty="0" smtClean="0"/>
              </a:p>
              <a:p>
                <a:r>
                  <a:rPr lang="ru-RU" sz="2800" dirty="0" smtClean="0"/>
                  <a:t>	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=−4,5</m:t>
                    </m:r>
                    <m:r>
                      <a:rPr lang="en-US" sz="2800" i="1" smtClean="0">
                        <a:latin typeface="Cambria Math"/>
                      </a:rPr>
                      <m:t>	</m:t>
                    </m:r>
                  </m:oMath>
                </a14:m>
                <a:r>
                  <a:rPr lang="en-US" sz="2800" dirty="0" smtClean="0"/>
                  <a:t>		</a:t>
                </a:r>
                <a:r>
                  <a:rPr lang="ru-RU" sz="2800" dirty="0" smtClean="0"/>
                  <a:t>Ответ: 0; 2</a:t>
                </a:r>
                <a:endParaRPr lang="ru-RU" sz="2800" dirty="0"/>
              </a:p>
              <a:p>
                <a:endParaRPr lang="en-US" sz="2800" b="0" dirty="0" smtClean="0"/>
              </a:p>
              <a:p>
                <a:r>
                  <a:rPr lang="ru-RU" sz="2800" dirty="0" smtClean="0"/>
                  <a:t>Ответ: 0; -4,5</a:t>
                </a:r>
                <a:endParaRPr lang="ru-RU" sz="2800" dirty="0"/>
              </a:p>
              <a:p>
                <a:endParaRPr lang="en-US" sz="28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30" y="1949702"/>
                <a:ext cx="8368518" cy="3927570"/>
              </a:xfrm>
              <a:prstGeom prst="rect">
                <a:avLst/>
              </a:prstGeom>
              <a:blipFill rotWithShape="1">
                <a:blip r:embed="rId5"/>
                <a:stretch>
                  <a:fillRect l="-15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59240" y="5949280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hlinkClick r:id="" action="ppaction://hlinkshowjump?jump=endshow"/>
          </p:cNvPr>
          <p:cNvSpPr txBox="1"/>
          <p:nvPr/>
        </p:nvSpPr>
        <p:spPr>
          <a:xfrm>
            <a:off x="6662327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1171FF"/>
          </a:soli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выход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3850605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6DA8FF"/>
          </a:soli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вернуться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355115" y="2924944"/>
            <a:ext cx="2666741" cy="1940735"/>
            <a:chOff x="4541419" y="2496377"/>
            <a:chExt cx="2666741" cy="194073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541419" y="2496377"/>
              <a:ext cx="2666741" cy="1940735"/>
              <a:chOff x="3887952" y="4138563"/>
              <a:chExt cx="2666741" cy="1940735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3887952" y="4138563"/>
                <a:ext cx="2518776" cy="1940735"/>
                <a:chOff x="3887952" y="4138563"/>
                <a:chExt cx="2518776" cy="1940735"/>
              </a:xfrm>
            </p:grpSpPr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3887952" y="4149080"/>
                  <a:ext cx="2371939" cy="1930218"/>
                </a:xfrm>
                <a:prstGeom prst="roundRect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-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grpSp>
              <p:nvGrpSpPr>
                <p:cNvPr id="35" name="Группа 34"/>
                <p:cNvGrpSpPr/>
                <p:nvPr/>
              </p:nvGrpSpPr>
              <p:grpSpPr>
                <a:xfrm>
                  <a:off x="3887952" y="4138563"/>
                  <a:ext cx="2371939" cy="571209"/>
                  <a:chOff x="3573103" y="2339410"/>
                  <a:chExt cx="2371939" cy="571209"/>
                </a:xfr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</p:grpSpPr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3573103" y="2339410"/>
                    <a:ext cx="2371939" cy="571209"/>
                  </a:xfrm>
                  <a:prstGeom prst="rect">
                    <a:avLst/>
                  </a:prstGeom>
                  <a:sp3d contourW="19050" prstMaterial="metal">
                    <a:bevelT w="88900" h="203200"/>
                    <a:bevelB w="165100" h="254000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4165496" y="2339410"/>
                    <a:ext cx="1253201" cy="57120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52400" tIns="0" rIns="50800" bIns="0" numCol="1" spcCol="1270" anchor="ctr" anchorCtr="0">
                    <a:noAutofit/>
                  </a:bodyPr>
                  <a:lstStyle/>
                  <a:p>
                    <a:pPr lvl="0" algn="l" defTabSz="1778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4000" kern="1200" smtClean="0"/>
                      <a:t> </a:t>
                    </a:r>
                    <a:endParaRPr lang="ru-RU" sz="4000" kern="1200"/>
                  </a:p>
                </p:txBody>
              </p:sp>
            </p:grpSp>
            <p:sp>
              <p:nvSpPr>
                <p:cNvPr id="45" name="Овал 44"/>
                <p:cNvSpPr/>
                <p:nvPr/>
              </p:nvSpPr>
              <p:spPr>
                <a:xfrm>
                  <a:off x="5783887" y="4229294"/>
                  <a:ext cx="622841" cy="622841"/>
                </a:xfrm>
                <a:prstGeom prst="ellipse">
                  <a:avLst/>
                </a:prstGeom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8" name="Прямоугольник 47"/>
              <p:cNvSpPr/>
              <p:nvPr/>
            </p:nvSpPr>
            <p:spPr>
              <a:xfrm>
                <a:off x="5635921" y="4142373"/>
                <a:ext cx="918772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4400" b="1" dirty="0" smtClean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sym typeface="Wingdings 2"/>
                  </a:rPr>
                  <a:t>!</a:t>
                </a:r>
                <a:endParaRPr lang="ru-RU" sz="4400" b="1" dirty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594702" y="3092767"/>
              <a:ext cx="231865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Если коэффициенты </a:t>
              </a:r>
              <a:r>
                <a:rPr lang="en-US" sz="2000" b="1" i="1" dirty="0" smtClean="0"/>
                <a:t>a, c </a:t>
              </a:r>
              <a:r>
                <a:rPr lang="ru-RU" dirty="0" smtClean="0"/>
                <a:t>одного знака, то уравнение корней не имеет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971600" y="548680"/>
                    <a:ext cx="5258975" cy="94205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5400" b="1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54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54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5400" b="1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ru-RU" sz="5400" b="1" i="1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548680"/>
                    <a:ext cx="5258975" cy="94205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/>
              </a:rPr>
              <a:t>2</a:t>
            </a:r>
            <a:endParaRPr lang="ru-RU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9240" y="5949280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3850605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6DA8FF"/>
          </a:soli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вернуться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18846" y="1844925"/>
                <a:ext cx="8501626" cy="4235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solidFill>
                      <a:srgbClr val="0000FF"/>
                    </a:solidFill>
                  </a:rPr>
                  <a:t>Переносим коэффициент </a:t>
                </a:r>
                <a:r>
                  <a:rPr lang="ru-RU" sz="2800" b="1" i="1" dirty="0" smtClean="0">
                    <a:solidFill>
                      <a:srgbClr val="0000FF"/>
                    </a:solidFill>
                  </a:rPr>
                  <a:t>с</a:t>
                </a:r>
                <a:r>
                  <a:rPr lang="ru-RU" sz="2800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2200" dirty="0" err="1">
                    <a:solidFill>
                      <a:srgbClr val="0000FF"/>
                    </a:solidFill>
                  </a:rPr>
                  <a:t>с</a:t>
                </a:r>
                <a:r>
                  <a:rPr lang="ru-RU" sz="2800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2200" dirty="0">
                    <a:solidFill>
                      <a:srgbClr val="0000FF"/>
                    </a:solidFill>
                  </a:rPr>
                  <a:t>противоположным знаком: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/>
                            </a:rPr>
                            <m:t>𝒂𝒙</m:t>
                          </m:r>
                        </m:e>
                        <m:sup>
                          <m:r>
                            <a:rPr lang="en-US" sz="2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200" b="1" i="1"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latin typeface="Cambria Math"/>
                        </a:rPr>
                        <m:t>𝒄</m:t>
                      </m:r>
                      <m:r>
                        <a:rPr lang="en-US" sz="2200" b="1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b="1" i="1" dirty="0">
                  <a:latin typeface="Cambria Math"/>
                </a:endParaRPr>
              </a:p>
              <a:p>
                <a:r>
                  <a:rPr lang="ru-RU" sz="2200" dirty="0" smtClean="0">
                    <a:solidFill>
                      <a:srgbClr val="0000FF"/>
                    </a:solidFill>
                  </a:rPr>
                  <a:t>Делим на коэффициент </a:t>
                </a:r>
                <a:r>
                  <a:rPr lang="en-US" sz="2800" b="1" i="1" dirty="0" smtClean="0">
                    <a:solidFill>
                      <a:srgbClr val="0000FF"/>
                    </a:solidFill>
                  </a:rPr>
                  <a:t>a</a:t>
                </a:r>
                <a:endParaRPr lang="ru-RU" sz="2800" b="1" i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ru-RU" sz="2200" b="1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b="1" dirty="0" smtClean="0"/>
              </a:p>
              <a:p>
                <a:r>
                  <a:rPr lang="ru-RU" sz="2200" dirty="0" smtClean="0">
                    <a:solidFill>
                      <a:srgbClr val="0000FF"/>
                    </a:solidFill>
                  </a:rPr>
                  <a:t>Извлекаем корень:</a:t>
                </a:r>
                <a:endParaRPr lang="ru-RU" sz="2200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1,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800" b="1" i="1" smtClean="0">
                                  <a:latin typeface="Cambria Math"/>
                                </a:rPr>
                                <m:t>с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200" b="1" i="1" dirty="0">
                  <a:latin typeface="Cambria Math"/>
                </a:endParaRPr>
              </a:p>
              <a:p>
                <a:r>
                  <a:rPr lang="ru-RU" sz="22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/>
                              </a:rPr>
                              <m:t>с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200" b="1" dirty="0" smtClean="0"/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/>
                              </a:rPr>
                              <m:t>с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endParaRPr lang="ru-RU" sz="2200" b="1" dirty="0" smtClean="0"/>
              </a:p>
              <a:p>
                <a:endParaRPr lang="ru-RU" sz="22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6" y="1844925"/>
                <a:ext cx="8501626" cy="4235583"/>
              </a:xfrm>
              <a:prstGeom prst="rect">
                <a:avLst/>
              </a:prstGeom>
              <a:blipFill rotWithShape="1">
                <a:blip r:embed="rId5"/>
                <a:stretch>
                  <a:fillRect l="-860" t="-1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307938" y="1949702"/>
                <a:ext cx="8368518" cy="39275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−8</m:t>
                    </m:r>
                    <m:r>
                      <a:rPr lang="en-US" sz="2400" i="1">
                        <a:latin typeface="Cambria Math"/>
                      </a:rPr>
                      <m:t>=0;</m:t>
                    </m:r>
                  </m:oMath>
                </a14:m>
                <a:r>
                  <a:rPr lang="ru-RU" sz="2400" b="0" dirty="0" smtClean="0"/>
                  <a:t>	</a:t>
                </a:r>
                <a:r>
                  <a:rPr lang="en-US" sz="2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8</m:t>
                    </m:r>
                    <m:r>
                      <a:rPr lang="en-US" sz="2400" i="1">
                        <a:latin typeface="Cambria Math"/>
                      </a:rPr>
                      <m:t>=0;</m:t>
                    </m:r>
                  </m:oMath>
                </a14:m>
                <a:r>
                  <a:rPr lang="ru-RU" sz="2400" b="0" dirty="0" smtClean="0"/>
                  <a:t>		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</m:t>
                    </m:r>
                    <m:r>
                      <a:rPr lang="ru-RU" sz="2400" b="0" i="1" smtClean="0">
                        <a:latin typeface="Cambria Math"/>
                      </a:rPr>
                      <m:t>7</m:t>
                    </m:r>
                    <m:r>
                      <a:rPr lang="en-US" sz="2400" i="1">
                        <a:latin typeface="Cambria Math"/>
                      </a:rPr>
                      <m:t>=0;</m:t>
                    </m:r>
                  </m:oMath>
                </a14:m>
                <a:endParaRPr lang="ru-RU" sz="2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</a:rPr>
                      <m:t>8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400" b="0" dirty="0" smtClean="0"/>
                  <a:t>	</a:t>
                </a:r>
                <a:r>
                  <a:rPr lang="en-US" sz="2400" b="0" dirty="0" smtClean="0"/>
                  <a:t>	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ru-RU" sz="2400" b="0" dirty="0" smtClean="0"/>
                  <a:t>			</a:t>
                </a:r>
                <a:r>
                  <a:rPr lang="ru-RU" sz="2400" dirty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=7;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=4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400" b="0" dirty="0" smtClean="0"/>
                  <a:t>		Ответ: корней нет	</a:t>
                </a:r>
                <a:r>
                  <a:rPr lang="en-US" sz="24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  <m:r>
                      <a:rPr lang="ru-RU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2.</m:t>
                    </m:r>
                    <m:r>
                      <a:rPr lang="en-US" sz="2400" i="1">
                        <a:latin typeface="Cambria Math"/>
                      </a:rPr>
                      <m:t>	</m:t>
                    </m:r>
                  </m:oMath>
                </a14:m>
                <a:r>
                  <a:rPr lang="en-US" sz="2400" dirty="0" smtClean="0"/>
                  <a:t>					           </a:t>
                </a:r>
                <a:r>
                  <a:rPr lang="ru-RU" sz="2400" dirty="0" smtClean="0"/>
                  <a:t>Ответ</a:t>
                </a:r>
                <a:r>
                  <a:rPr lang="ru-RU" sz="2400" dirty="0"/>
                  <a:t>: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  <m:r>
                      <a:rPr lang="ru-RU" sz="2400" i="1">
                        <a:latin typeface="Cambria Math"/>
                      </a:rPr>
                      <m:t>;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400" dirty="0" smtClean="0"/>
                  <a:t>   </a:t>
                </a:r>
                <a:r>
                  <a:rPr lang="ru-RU" sz="2400" dirty="0" smtClean="0"/>
                  <a:t>     </a:t>
                </a:r>
                <a:endParaRPr lang="en-US" sz="2400" b="0" dirty="0" smtClean="0"/>
              </a:p>
              <a:p>
                <a:r>
                  <a:rPr lang="ru-RU" sz="2400" dirty="0" smtClean="0"/>
                  <a:t>Ответ: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</a:rPr>
                      <m:t>−2;2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8" y="1949702"/>
                <a:ext cx="8368518" cy="3927570"/>
              </a:xfrm>
              <a:prstGeom prst="rect">
                <a:avLst/>
              </a:prstGeom>
              <a:blipFill rotWithShape="1">
                <a:blip r:embed="rId6"/>
                <a:stretch>
                  <a:fillRect l="-1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hlinkClick r:id="" action="ppaction://hlinkshowjump?jump=endshow"/>
          </p:cNvPr>
          <p:cNvSpPr txBox="1"/>
          <p:nvPr/>
        </p:nvSpPr>
        <p:spPr>
          <a:xfrm>
            <a:off x="6737958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1171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выход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71600" y="404664"/>
                <a:ext cx="5258975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О чем говорят коэффициенты?</a:t>
                </a:r>
                <a:endParaRPr lang="ru-RU" sz="3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00174" y="1952299"/>
            <a:ext cx="2808311" cy="766191"/>
            <a:chOff x="467544" y="2852936"/>
            <a:chExt cx="1872208" cy="100811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hlinkClick r:id="rId3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=±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3131841" y="2492896"/>
            <a:ext cx="2808311" cy="766191"/>
            <a:chOff x="467544" y="2852936"/>
            <a:chExt cx="1872208" cy="100811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hlinkClick r:id="rId5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hlinkClick r:id="rId6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Группа 40"/>
          <p:cNvGrpSpPr/>
          <p:nvPr/>
        </p:nvGrpSpPr>
        <p:grpSpPr>
          <a:xfrm>
            <a:off x="5940153" y="2950841"/>
            <a:ext cx="2808311" cy="766191"/>
            <a:chOff x="467544" y="2852936"/>
            <a:chExt cx="1872208" cy="100811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hlinkClick r:id="rId8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−четное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hlinkClick r:id="rId9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3271950" y="5062148"/>
            <a:ext cx="2449586" cy="1139160"/>
            <a:chOff x="2483768" y="5062148"/>
            <a:chExt cx="3888432" cy="93324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483768" y="5062148"/>
              <a:ext cx="3888432" cy="933243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31" name="TextBox 30">
              <a:hlinkClick r:id="rId11" action="ppaction://hlinksldjump"/>
            </p:cNvPr>
            <p:cNvSpPr txBox="1"/>
            <p:nvPr/>
          </p:nvSpPr>
          <p:spPr>
            <a:xfrm>
              <a:off x="2701476" y="5195468"/>
              <a:ext cx="3454700" cy="666602"/>
            </a:xfrm>
            <a:prstGeom prst="roundRect">
              <a:avLst>
                <a:gd name="adj" fmla="val 3978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2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р</a:t>
              </a:r>
              <a:r>
                <a:rPr lang="ru-RU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ешаем по общей формуле</a:t>
              </a:r>
              <a:endPara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TextBox 32">
            <a:hlinkClick r:id="rId12" action="ppaction://hlinksldjump"/>
          </p:cNvPr>
          <p:cNvSpPr txBox="1"/>
          <p:nvPr/>
        </p:nvSpPr>
        <p:spPr>
          <a:xfrm>
            <a:off x="827584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6DA8FF"/>
          </a:soli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вернуться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hlinkClick r:id="" action="ppaction://hlinkshowjump?jump=endshow"/>
          </p:cNvPr>
          <p:cNvSpPr txBox="1"/>
          <p:nvPr/>
        </p:nvSpPr>
        <p:spPr>
          <a:xfrm>
            <a:off x="6737958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1171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выход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971600" y="404664"/>
                    <a:ext cx="5258975" cy="124777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3600" b="1" dirty="0" smtClean="0">
                        <a:ln w="11430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приведенное уравнение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3600" b="1" i="1" smtClean="0">
                                  <a:ln w="11430"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n w="11430"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n w="11430"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𝒃𝒙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ru-RU" sz="3600" b="1" dirty="0">
                      <a:ln w="11430"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404664"/>
                    <a:ext cx="5258975" cy="1247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665" t="-8780" r="-2665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1893647"/>
            <a:ext cx="4429271" cy="3955772"/>
            <a:chOff x="323528" y="1893647"/>
            <a:chExt cx="4429271" cy="395577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38511" y="1893647"/>
              <a:ext cx="4114288" cy="3955772"/>
              <a:chOff x="4541419" y="2496377"/>
              <a:chExt cx="2666741" cy="3034426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4541419" y="2496377"/>
                <a:ext cx="2666741" cy="3034426"/>
                <a:chOff x="3887952" y="4138563"/>
                <a:chExt cx="2666741" cy="3034426"/>
              </a:xfrm>
            </p:grpSpPr>
            <p:grpSp>
              <p:nvGrpSpPr>
                <p:cNvPr id="38" name="Группа 37"/>
                <p:cNvGrpSpPr/>
                <p:nvPr/>
              </p:nvGrpSpPr>
              <p:grpSpPr>
                <a:xfrm>
                  <a:off x="3887952" y="4138563"/>
                  <a:ext cx="2518776" cy="3034426"/>
                  <a:chOff x="3887952" y="4138563"/>
                  <a:chExt cx="2518776" cy="3034426"/>
                </a:xfrm>
              </p:grpSpPr>
              <p:sp>
                <p:nvSpPr>
                  <p:cNvPr id="40" name="Скругленный прямоугольник 39"/>
                  <p:cNvSpPr/>
                  <p:nvPr/>
                </p:nvSpPr>
                <p:spPr>
                  <a:xfrm>
                    <a:off x="3887952" y="4149080"/>
                    <a:ext cx="2371939" cy="3023909"/>
                  </a:xfrm>
                  <a:prstGeom prst="roundRect">
                    <a:avLst/>
                  </a:prstGeom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200000"/>
                    </a:lightRig>
                  </a:scene3d>
                  <a:sp3d z="-300000" contourW="19050" prstMaterial="metal">
                    <a:bevelT w="88900" h="203200"/>
                    <a:bevelB w="165100" h="254000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3887952" y="4138563"/>
                    <a:ext cx="2371939" cy="571209"/>
                    <a:chOff x="3573103" y="2339410"/>
                    <a:chExt cx="2371939" cy="571209"/>
                  </a:xfrm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200000"/>
                    </a:lightRig>
                  </a:scene3d>
                </p:grpSpPr>
                <p:sp>
                  <p:nvSpPr>
                    <p:cNvPr id="46" name="Прямоугольник 45"/>
                    <p:cNvSpPr/>
                    <p:nvPr/>
                  </p:nvSpPr>
                  <p:spPr>
                    <a:xfrm>
                      <a:off x="3573103" y="2339410"/>
                      <a:ext cx="2371939" cy="571209"/>
                    </a:xfrm>
                    <a:prstGeom prst="rect">
                      <a:avLst/>
                    </a:prstGeom>
                    <a:sp3d contourW="19050" prstMaterial="metal">
                      <a:bevelT w="88900" h="203200"/>
                      <a:bevelB w="165100" h="254000"/>
                    </a:sp3d>
                  </p:spPr>
                  <p:style>
                    <a:ln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2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47" name="Прямоугольник 46"/>
                    <p:cNvSpPr/>
                    <p:nvPr/>
                  </p:nvSpPr>
                  <p:spPr>
                    <a:xfrm>
                      <a:off x="4165496" y="2339410"/>
                      <a:ext cx="1253201" cy="571209"/>
                    </a:xfrm>
                    <a:prstGeom prst="rect">
                      <a:avLst/>
                    </a:prstGeom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2400" tIns="0" rIns="50800" bIns="0" numCol="1" spcCol="1270" anchor="ctr" anchorCtr="0">
                      <a:noAutofit/>
                    </a:bodyPr>
                    <a:lstStyle/>
                    <a:p>
                      <a:pPr lvl="0" algn="l" defTabSz="1778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4000" kern="1200" smtClean="0"/>
                        <a:t> </a:t>
                      </a:r>
                      <a:endParaRPr lang="ru-RU" sz="4000" kern="1200"/>
                    </a:p>
                  </p:txBody>
                </p:sp>
              </p:grpSp>
              <p:sp>
                <p:nvSpPr>
                  <p:cNvPr id="45" name="Овал 44"/>
                  <p:cNvSpPr/>
                  <p:nvPr/>
                </p:nvSpPr>
                <p:spPr>
                  <a:xfrm>
                    <a:off x="5783887" y="4229294"/>
                    <a:ext cx="622841" cy="622841"/>
                  </a:xfrm>
                  <a:prstGeom prst="ellipse">
                    <a:avLst/>
                  </a:prstGeom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200000"/>
                    </a:lightRig>
                  </a:scene3d>
                  <a:sp3d z="300000" contourW="19050" prstMaterial="metal">
                    <a:bevelT w="88900" h="203200"/>
                    <a:bevelB w="165100" h="254000"/>
                  </a:sp3d>
                </p:spPr>
                <p:style>
                  <a:ln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sp>
              <p:nvSpPr>
                <p:cNvPr id="39" name="Прямоугольник 38"/>
                <p:cNvSpPr/>
                <p:nvPr/>
              </p:nvSpPr>
              <p:spPr>
                <a:xfrm>
                  <a:off x="5635921" y="4142373"/>
                  <a:ext cx="918772" cy="75799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5400" b="1" dirty="0" smtClean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sym typeface="Wingdings 2"/>
                    </a:rPr>
                    <a:t>!</a:t>
                  </a:r>
                  <a:endParaRPr lang="ru-RU" sz="5400" b="1" dirty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594702" y="3092767"/>
                    <a:ext cx="2318656" cy="20776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7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7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7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</m:t>
                          </m:r>
                        </m:oMath>
                      </m:oMathPara>
                    </a14:m>
                    <a:endParaRPr lang="en-US" sz="1700" b="1" dirty="0">
                      <a:solidFill>
                        <a:srgbClr val="0000FF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17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7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7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oMath>
                      </m:oMathPara>
                    </a14:m>
                    <a:endParaRPr lang="ru-RU" sz="1700" b="1" dirty="0" smtClean="0">
                      <a:solidFill>
                        <a:srgbClr val="0000FF"/>
                      </a:solidFill>
                      <a:ea typeface="Cambria Math"/>
                    </a:endParaRPr>
                  </a:p>
                  <a:p>
                    <a:pPr/>
                    <a:r>
                      <a:rPr lang="ru-RU" sz="1700" b="1" dirty="0" smtClean="0">
                        <a:solidFill>
                          <a:srgbClr val="0000FF"/>
                        </a:solidFill>
                      </a:rPr>
                      <a:t>Корни подбираем.</a:t>
                    </a:r>
                  </a:p>
                  <a:p>
                    <a:r>
                      <a:rPr lang="ru-RU" sz="1700" dirty="0" smtClean="0"/>
                      <a:t>Если произведение положительно, то корни уравнения одного знака: сумма положительна, </a:t>
                    </a:r>
                    <a:r>
                      <a:rPr lang="ru-RU" sz="1700" dirty="0" err="1" smtClean="0"/>
                      <a:t>зн</a:t>
                    </a:r>
                    <a:r>
                      <a:rPr lang="ru-RU" sz="1700" dirty="0" smtClean="0"/>
                      <a:t>. корни </a:t>
                    </a:r>
                    <a:r>
                      <a:rPr lang="ru-RU" sz="1700" dirty="0" err="1" smtClean="0"/>
                      <a:t>по-ложительны</a:t>
                    </a:r>
                    <a:r>
                      <a:rPr lang="ru-RU" sz="1700" dirty="0" smtClean="0"/>
                      <a:t>; </a:t>
                    </a:r>
                    <a:r>
                      <a:rPr lang="ru-RU" sz="1700" dirty="0"/>
                      <a:t>сумма </a:t>
                    </a:r>
                    <a:r>
                      <a:rPr lang="ru-RU" sz="1700" dirty="0" smtClean="0"/>
                      <a:t>отрицательна, </a:t>
                    </a:r>
                    <a:r>
                      <a:rPr lang="ru-RU" sz="1700" dirty="0" err="1"/>
                      <a:t>зн</a:t>
                    </a:r>
                    <a:r>
                      <a:rPr lang="ru-RU" sz="1700" dirty="0"/>
                      <a:t>. корни </a:t>
                    </a:r>
                    <a:r>
                      <a:rPr lang="ru-RU" sz="1700" dirty="0" smtClean="0"/>
                      <a:t>отрицательны.</a:t>
                    </a:r>
                    <a:endParaRPr lang="ru-RU" sz="1700" dirty="0"/>
                  </a:p>
                  <a:p>
                    <a:r>
                      <a:rPr lang="ru-RU" sz="1700" dirty="0"/>
                      <a:t>Если произведение </a:t>
                    </a:r>
                    <a:r>
                      <a:rPr lang="ru-RU" sz="1700" dirty="0" smtClean="0"/>
                      <a:t>отрицательно</a:t>
                    </a:r>
                    <a:r>
                      <a:rPr lang="ru-RU" sz="1700" dirty="0"/>
                      <a:t>, то корни уравнения </a:t>
                    </a:r>
                    <a:r>
                      <a:rPr lang="ru-RU" sz="1700" dirty="0" smtClean="0"/>
                      <a:t>разного знака.</a:t>
                    </a:r>
                    <a:endParaRPr lang="ru-RU" sz="1700" dirty="0"/>
                  </a:p>
                </p:txBody>
              </p:sp>
            </mc:Choice>
            <mc:Fallback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4702" y="3092767"/>
                    <a:ext cx="2318656" cy="207760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22" b="-225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Прямоугольник 16"/>
            <p:cNvSpPr/>
            <p:nvPr/>
          </p:nvSpPr>
          <p:spPr>
            <a:xfrm>
              <a:off x="323528" y="1893647"/>
              <a:ext cx="365946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теорема Виета</a:t>
              </a:r>
              <a:endParaRPr lang="ru-RU" sz="3200" b="1" cap="none" spc="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427984" y="1877923"/>
            <a:ext cx="4429271" cy="3999116"/>
            <a:chOff x="323528" y="1850303"/>
            <a:chExt cx="4429271" cy="3999116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638511" y="1893647"/>
              <a:ext cx="4114288" cy="3955772"/>
              <a:chOff x="4541419" y="2496377"/>
              <a:chExt cx="2666741" cy="3034426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4541419" y="2496377"/>
                <a:ext cx="2666741" cy="3034426"/>
                <a:chOff x="3887952" y="4138563"/>
                <a:chExt cx="2666741" cy="3034426"/>
              </a:xfrm>
            </p:grpSpPr>
            <p:grpSp>
              <p:nvGrpSpPr>
                <p:cNvPr id="53" name="Группа 52"/>
                <p:cNvGrpSpPr/>
                <p:nvPr/>
              </p:nvGrpSpPr>
              <p:grpSpPr>
                <a:xfrm>
                  <a:off x="3887952" y="4138563"/>
                  <a:ext cx="2518776" cy="3034426"/>
                  <a:chOff x="3887952" y="4138563"/>
                  <a:chExt cx="2518776" cy="3034426"/>
                </a:xfrm>
              </p:grpSpPr>
              <p:sp>
                <p:nvSpPr>
                  <p:cNvPr id="55" name="Скругленный прямоугольник 54"/>
                  <p:cNvSpPr/>
                  <p:nvPr/>
                </p:nvSpPr>
                <p:spPr>
                  <a:xfrm>
                    <a:off x="3887952" y="4149080"/>
                    <a:ext cx="2371939" cy="3023909"/>
                  </a:xfrm>
                  <a:prstGeom prst="roundRect">
                    <a:avLst/>
                  </a:prstGeom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200000"/>
                    </a:lightRig>
                  </a:scene3d>
                  <a:sp3d z="-300000" contourW="19050" prstMaterial="metal">
                    <a:bevelT w="88900" h="203200"/>
                    <a:bevelB w="165100" h="254000"/>
                  </a:sp3d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grpSp>
                <p:nvGrpSpPr>
                  <p:cNvPr id="56" name="Группа 55"/>
                  <p:cNvGrpSpPr/>
                  <p:nvPr/>
                </p:nvGrpSpPr>
                <p:grpSpPr>
                  <a:xfrm>
                    <a:off x="3887952" y="4138563"/>
                    <a:ext cx="2371939" cy="571209"/>
                    <a:chOff x="3573103" y="2339410"/>
                    <a:chExt cx="2371939" cy="571209"/>
                  </a:xfrm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200000"/>
                    </a:lightRig>
                  </a:scene3d>
                </p:grpSpPr>
                <p:sp>
                  <p:nvSpPr>
                    <p:cNvPr id="58" name="Прямоугольник 57"/>
                    <p:cNvSpPr/>
                    <p:nvPr/>
                  </p:nvSpPr>
                  <p:spPr>
                    <a:xfrm>
                      <a:off x="3573103" y="2339410"/>
                      <a:ext cx="2371939" cy="571209"/>
                    </a:xfrm>
                    <a:prstGeom prst="rect">
                      <a:avLst/>
                    </a:prstGeom>
                    <a:sp3d contourW="19050" prstMaterial="metal">
                      <a:bevelT w="88900" h="203200"/>
                      <a:bevelB w="165100" h="254000"/>
                    </a:sp3d>
                  </p:spPr>
                  <p:style>
                    <a:ln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2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165496" y="2339410"/>
                      <a:ext cx="1253201" cy="571209"/>
                    </a:xfrm>
                    <a:prstGeom prst="rect">
                      <a:avLst/>
                    </a:prstGeom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2400" tIns="0" rIns="50800" bIns="0" numCol="1" spcCol="1270" anchor="ctr" anchorCtr="0">
                      <a:noAutofit/>
                    </a:bodyPr>
                    <a:lstStyle/>
                    <a:p>
                      <a:pPr lvl="0" algn="l" defTabSz="1778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4000" kern="1200" smtClean="0"/>
                        <a:t> </a:t>
                      </a:r>
                      <a:endParaRPr lang="ru-RU" sz="4000" kern="1200"/>
                    </a:p>
                  </p:txBody>
                </p:sp>
              </p:grpSp>
              <p:sp>
                <p:nvSpPr>
                  <p:cNvPr id="57" name="Овал 56"/>
                  <p:cNvSpPr/>
                  <p:nvPr/>
                </p:nvSpPr>
                <p:spPr>
                  <a:xfrm>
                    <a:off x="5783887" y="4229294"/>
                    <a:ext cx="622841" cy="622841"/>
                  </a:xfrm>
                  <a:prstGeom prst="ellipse">
                    <a:avLst/>
                  </a:prstGeom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200000"/>
                    </a:lightRig>
                  </a:scene3d>
                  <a:sp3d z="300000" contourW="19050" prstMaterial="metal">
                    <a:bevelT w="88900" h="203200"/>
                    <a:bevelB w="165100" h="254000"/>
                  </a:sp3d>
                </p:spPr>
                <p:style>
                  <a:ln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sp>
              <p:nvSpPr>
                <p:cNvPr id="54" name="Прямоугольник 53"/>
                <p:cNvSpPr/>
                <p:nvPr/>
              </p:nvSpPr>
              <p:spPr>
                <a:xfrm>
                  <a:off x="5635921" y="4142373"/>
                  <a:ext cx="918772" cy="75799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5400" b="1" dirty="0" smtClean="0">
                      <a:ln w="11430">
                        <a:solidFill>
                          <a:schemeClr val="tx1"/>
                        </a:solidFill>
                      </a:ln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sym typeface="Wingdings 2"/>
                    </a:rPr>
                    <a:t>!</a:t>
                  </a:r>
                  <a:endParaRPr lang="ru-RU" sz="5400" b="1" dirty="0">
                    <a:ln w="11430">
                      <a:solidFill>
                        <a:schemeClr val="tx1"/>
                      </a:solidFill>
                    </a:ln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594702" y="3295716"/>
                    <a:ext cx="2318656" cy="10753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ru-RU" sz="2000" b="0" dirty="0" smtClean="0"/>
                  </a:p>
                  <a:p>
                    <a:pPr/>
                    <a:r>
                      <a:rPr lang="ru-RU" sz="2000" dirty="0" smtClean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&lt;0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⇒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корней нет</m:t>
                        </m:r>
                      </m:oMath>
                    </a14:m>
                    <a:endParaRPr lang="ru-RU" sz="2000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⇒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ru-RU" sz="2000" i="1" dirty="0" smtClean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⇒</m:t>
                          </m:r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4702" y="3295716"/>
                    <a:ext cx="2318656" cy="107530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323528" y="1850303"/>
                  <a:ext cx="3659463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cap="none" spc="0" smtClean="0">
                          <a:ln w="11430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</m:oMath>
                  </a14:m>
                  <a:r>
                    <a:rPr lang="ru-RU" sz="2400" b="1" cap="none" spc="0" dirty="0" smtClean="0">
                      <a:ln w="1143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– четное</a:t>
                  </a:r>
                  <a:endParaRPr lang="en-US" sz="2400" b="1" cap="none" spc="0" dirty="0" smtClean="0">
                    <a:ln w="1143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n w="11430"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  <m:r>
                          <a:rPr lang="en-US" sz="2400" b="1" i="1" smtClean="0">
                            <a:ln w="11430"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n w="11430"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n w="11430"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ru-RU" sz="2400" b="1" cap="none" spc="0" dirty="0">
                    <a:ln w="1143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850303"/>
                  <a:ext cx="3659463" cy="8309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088" b="-441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/>
          <p:cNvSpPr txBox="1"/>
          <p:nvPr/>
        </p:nvSpPr>
        <p:spPr>
          <a:xfrm>
            <a:off x="6756214" y="515719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9512" y="1556792"/>
                <a:ext cx="8641249" cy="4200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1)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−5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−14=0</m:t>
                      </m:r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/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=5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=−14</m:t>
                    </m:r>
                  </m:oMath>
                </a14:m>
                <a:endParaRPr lang="en-US" sz="2000" dirty="0" smtClean="0"/>
              </a:p>
              <a:p>
                <a:pPr/>
                <a:r>
                  <a:rPr lang="ru-RU" sz="2000" dirty="0" smtClean="0"/>
                  <a:t>Произведение отрицательно, значит корни разного знака; это могут  быть пары: 1 и 14, 2 и 7. </a:t>
                </a:r>
              </a:p>
              <a:p>
                <a:pPr/>
                <a:r>
                  <a:rPr lang="ru-RU" sz="2000" dirty="0"/>
                  <a:t>С</a:t>
                </a:r>
                <a:r>
                  <a:rPr lang="ru-RU" sz="2000" dirty="0" smtClean="0"/>
                  <a:t>умма положительна, значит больший по модулю корень положителен.</a:t>
                </a:r>
              </a:p>
              <a:p>
                <a:pPr/>
                <a:r>
                  <a:rPr lang="ru-RU" sz="2000" dirty="0" smtClean="0"/>
                  <a:t>Проверяем: 	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14 – 1 = 13</m:t>
                    </m:r>
                    <m:r>
                      <a:rPr lang="ru-RU" sz="2000" b="0" i="1" dirty="0" smtClean="0">
                        <a:latin typeface="Cambria Math"/>
                      </a:rPr>
                      <m:t>; 13</m:t>
                    </m:r>
                    <m:r>
                      <a:rPr lang="ru-RU" sz="2000" b="0" i="1" dirty="0" smtClean="0">
                        <a:latin typeface="Cambria Math"/>
                        <a:ea typeface="Cambria Math"/>
                      </a:rPr>
                      <m:t>≠5⇒пара не подходит</m:t>
                    </m:r>
                  </m:oMath>
                </a14:m>
                <a:endParaRPr lang="ru-RU" sz="2000" b="0" i="1" dirty="0" smtClean="0">
                  <a:latin typeface="Cambria Math"/>
                  <a:ea typeface="Cambria Math"/>
                </a:endParaRPr>
              </a:p>
              <a:p>
                <a:pPr/>
                <a:r>
                  <a:rPr lang="ru-RU" sz="2000" dirty="0"/>
                  <a:t>	</a:t>
                </a:r>
                <a:r>
                  <a:rPr lang="ru-RU" sz="2000" dirty="0" smtClean="0"/>
                  <a:t>	</a:t>
                </a:r>
                <a14:m>
                  <m:oMath xmlns:m="http://schemas.openxmlformats.org/officeDocument/2006/math">
                    <m:r>
                      <a:rPr lang="ru-RU" sz="2000" b="0" i="0" dirty="0" smtClean="0">
                        <a:latin typeface="Cambria Math"/>
                      </a:rPr>
                      <m:t>7</m:t>
                    </m:r>
                    <m:r>
                      <a:rPr lang="ru-RU" sz="2000" i="1" dirty="0">
                        <a:latin typeface="Cambria Math"/>
                      </a:rPr>
                      <m:t> –</m:t>
                    </m:r>
                    <m:r>
                      <a:rPr lang="ru-RU" sz="2000" b="0" i="1" dirty="0" smtClean="0">
                        <a:latin typeface="Cambria Math"/>
                      </a:rPr>
                      <m:t>2</m:t>
                    </m:r>
                    <m:r>
                      <a:rPr lang="ru-RU" sz="2000" i="1" dirty="0">
                        <a:latin typeface="Cambria Math"/>
                      </a:rPr>
                      <m:t> =</m:t>
                    </m:r>
                    <m:r>
                      <a:rPr lang="ru-RU" sz="2000" b="0" i="1" dirty="0" smtClean="0">
                        <a:latin typeface="Cambria Math"/>
                      </a:rPr>
                      <m:t>5</m:t>
                    </m:r>
                    <m:r>
                      <a:rPr lang="ru-RU" sz="2000" i="1" dirty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ru-RU" sz="20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=−2;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=7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/>
                <a:r>
                  <a:rPr lang="ru-RU" sz="2000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−2;7</m:t>
                    </m:r>
                  </m:oMath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) 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</a:rPr>
                        <m:t>+6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ru-RU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4=0</m:t>
                      </m:r>
                    </m:oMath>
                  </m:oMathPara>
                </a14:m>
                <a:endParaRPr lang="ru-RU" sz="2000" i="1" dirty="0" smtClean="0">
                  <a:latin typeface="Cambria Math"/>
                </a:endParaRPr>
              </a:p>
              <a:p>
                <a:pPr/>
                <a:r>
                  <a:rPr lang="ru-RU" sz="2000" i="1" dirty="0" smtClean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=6⇒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/>
                <a:r>
                  <a:rPr lang="en-US" sz="2000" i="1" dirty="0">
                    <a:latin typeface="Cambria Math"/>
                  </a:rPr>
                  <a:t> </a:t>
                </a:r>
                <a:r>
                  <a:rPr lang="en-US" sz="2000" i="1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−4=5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:r>
                  <a:rPr lang="ru-RU" sz="2000" dirty="0" smtClean="0">
                    <a:latin typeface="Cambria Math"/>
                  </a:rPr>
                  <a:t>Ответ: </a:t>
                </a:r>
                <a:r>
                  <a:rPr lang="en-US" sz="2000" dirty="0" smtClean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=−3+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00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3</m:t>
                    </m:r>
                    <m:r>
                      <a:rPr lang="ru-RU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8641249" cy="4200765"/>
              </a:xfrm>
              <a:prstGeom prst="rect">
                <a:avLst/>
              </a:prstGeom>
              <a:blipFill rotWithShape="1">
                <a:blip r:embed="rId7"/>
                <a:stretch>
                  <a:fillRect l="-634" b="-130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4023204" y="5589240"/>
            <a:ext cx="1700924" cy="863386"/>
            <a:chOff x="2483768" y="5062148"/>
            <a:chExt cx="3888432" cy="933243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483768" y="5062148"/>
              <a:ext cx="3888432" cy="933243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8" name="TextBox 27">
              <a:hlinkClick r:id="rId8" action="ppaction://hlinksldjump"/>
            </p:cNvPr>
            <p:cNvSpPr txBox="1"/>
            <p:nvPr/>
          </p:nvSpPr>
          <p:spPr>
            <a:xfrm>
              <a:off x="2701476" y="5195468"/>
              <a:ext cx="3454700" cy="666602"/>
            </a:xfrm>
            <a:prstGeom prst="roundRect">
              <a:avLst>
                <a:gd name="adj" fmla="val 3978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по общей формуле</a:t>
              </a:r>
              <a:endPara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1115680" y="5919101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ru-RU" dirty="0"/>
              <a:t>вернуться</a:t>
            </a:r>
            <a:endParaRPr lang="ru-RU" dirty="0"/>
          </a:p>
        </p:txBody>
      </p:sp>
      <p:sp>
        <p:nvSpPr>
          <p:cNvPr id="33" name="TextBox 32">
            <a:hlinkClick r:id="" action="ppaction://hlinkshowjump?jump=endshow"/>
          </p:cNvPr>
          <p:cNvSpPr txBox="1"/>
          <p:nvPr/>
        </p:nvSpPr>
        <p:spPr>
          <a:xfrm>
            <a:off x="6662327" y="5849652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ru-RU" dirty="0"/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5890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71600" y="694437"/>
                <a:ext cx="5258975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свойство коэффициентов</a:t>
                </a:r>
                <a:endParaRPr lang="ru-RU" sz="3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08930" y="3068960"/>
                <a:ext cx="8050193" cy="66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;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800" b="1" dirty="0" smtClean="0"/>
                  <a:t> 	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            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;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30" y="3068960"/>
                <a:ext cx="8050193" cy="6669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539552" y="2718491"/>
                <a:ext cx="7920879" cy="2222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−7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+4=0</m:t>
                    </m:r>
                  </m:oMath>
                </a14:m>
                <a:r>
                  <a:rPr lang="en-US" sz="2000" i="1" dirty="0" smtClean="0">
                    <a:latin typeface="Cambria Math"/>
                  </a:rPr>
                  <a:t>  			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+9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+4=0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=−7,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000" b="0" dirty="0" smtClean="0"/>
                  <a:t>  		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=5, 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=9,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=4</m:t>
                    </m:r>
                  </m:oMath>
                </a14:m>
                <a:endParaRPr lang="en-US" sz="2000" b="0" dirty="0" smtClean="0"/>
              </a:p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3+4=7</m:t>
                    </m:r>
                  </m:oMath>
                </a14:m>
                <a:r>
                  <a:rPr lang="en-US" sz="2000" b="0" dirty="0" smtClean="0"/>
                  <a:t>		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5+4=9</m:t>
                    </m:r>
                  </m:oMath>
                </a14:m>
                <a:endParaRPr lang="ru-RU" sz="2000" b="0" dirty="0" smtClean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1,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=1;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b="0" dirty="0" smtClean="0">
                    <a:ea typeface="Cambria Math"/>
                  </a:rPr>
                  <a:t> </a:t>
                </a:r>
                <a:r>
                  <a:rPr lang="en-US" sz="2000" dirty="0">
                    <a:ea typeface="Cambria Math"/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1,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1;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ru-RU" sz="2000" b="0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1;1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0" dirty="0" smtClean="0"/>
                  <a:t>	</a:t>
                </a:r>
                <a:r>
                  <a:rPr lang="en-US" sz="2000" b="0" dirty="0" smtClean="0"/>
                  <a:t>	</a:t>
                </a:r>
                <a:r>
                  <a:rPr lang="en-US" sz="2000" b="0" dirty="0" smtClean="0"/>
                  <a:t>		</a:t>
                </a:r>
                <a:r>
                  <a:rPr lang="ru-RU" sz="2000" dirty="0"/>
                  <a:t> Ответ: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1;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−0,8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18491"/>
                <a:ext cx="7920879" cy="2222677"/>
              </a:xfrm>
              <a:prstGeom prst="rect">
                <a:avLst/>
              </a:prstGeom>
              <a:blipFill rotWithShape="1">
                <a:blip r:embed="rId4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539553" y="1798713"/>
            <a:ext cx="2808311" cy="766191"/>
            <a:chOff x="467544" y="2852936"/>
            <a:chExt cx="1872208" cy="100811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hlinkClick r:id="" action="ppaction://hlinkshowjump?jump=endshow"/>
          </p:cNvPr>
          <p:cNvSpPr txBox="1"/>
          <p:nvPr/>
        </p:nvSpPr>
        <p:spPr>
          <a:xfrm>
            <a:off x="6662327" y="5849652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ru-RU" dirty="0"/>
              <a:t>выход</a:t>
            </a: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>
            <a:off x="827584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6DA8FF"/>
          </a:soli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вернуться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201685" y="1788296"/>
            <a:ext cx="2808311" cy="766191"/>
            <a:chOff x="467544" y="2852936"/>
            <a:chExt cx="1872208" cy="100811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/>
          <p:cNvSpPr txBox="1"/>
          <p:nvPr/>
        </p:nvSpPr>
        <p:spPr>
          <a:xfrm>
            <a:off x="803289" y="5085894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851920" y="5446053"/>
            <a:ext cx="1800979" cy="1007283"/>
            <a:chOff x="2483768" y="5062148"/>
            <a:chExt cx="3888432" cy="93324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483768" y="5062148"/>
              <a:ext cx="3888432" cy="933243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6" name="TextBox 45">
              <a:hlinkClick r:id="rId8" action="ppaction://hlinksldjump"/>
            </p:cNvPr>
            <p:cNvSpPr txBox="1"/>
            <p:nvPr/>
          </p:nvSpPr>
          <p:spPr>
            <a:xfrm>
              <a:off x="2701476" y="5195468"/>
              <a:ext cx="3454700" cy="666602"/>
            </a:xfrm>
            <a:prstGeom prst="roundRect">
              <a:avLst>
                <a:gd name="adj" fmla="val 3978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по общей формуле</a:t>
              </a:r>
              <a:endPara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969209" y="404664"/>
                    <a:ext cx="5258975" cy="124777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  <m:r>
                            <a:rPr lang="en-US" sz="3600" b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−четное</m:t>
                          </m:r>
                        </m:oMath>
                      </m:oMathPara>
                    </a14:m>
                    <a:endParaRPr lang="en-US" sz="3600" b="1" dirty="0" smtClean="0">
                      <a:ln w="11430"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ru-RU" sz="3600" b="1" i="1" smtClean="0">
                                  <a:ln w="11430"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n w="11430"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n w="11430">
                                    <a:solidFill>
                                      <a:sysClr val="windowText" lastClr="000000"/>
                                    </a:solidFill>
                                  </a:ln>
                                  <a:solidFill>
                                    <a:sysClr val="windowText" lastClr="000000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𝒏𝒙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ln w="11430"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ysClr val="windowText" lastClr="000000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ru-RU" sz="3600" b="1" dirty="0" smtClean="0">
                      <a:ln w="11430"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9" name="Прямоугольник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209" y="404664"/>
                    <a:ext cx="5258975" cy="12477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608931" y="1941882"/>
            <a:ext cx="2808311" cy="766191"/>
            <a:chOff x="467544" y="2852936"/>
            <a:chExt cx="1872208" cy="100811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hlinkClick r:id="rId5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Группа 40"/>
          <p:cNvGrpSpPr/>
          <p:nvPr/>
        </p:nvGrpSpPr>
        <p:grpSpPr>
          <a:xfrm>
            <a:off x="5107308" y="1941882"/>
            <a:ext cx="2808311" cy="766191"/>
            <a:chOff x="467544" y="2852936"/>
            <a:chExt cx="1872208" cy="100811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hlinkClick r:id="rId7" action="ppaction://hlinksldjump"/>
                </p:cNvPr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ru-RU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hlinkClick r:id="rId8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hlinkClick r:id="" action="ppaction://hlinkshowjump?jump=endshow"/>
          </p:cNvPr>
          <p:cNvSpPr txBox="1"/>
          <p:nvPr/>
        </p:nvSpPr>
        <p:spPr>
          <a:xfrm>
            <a:off x="6662327" y="5849652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ru-RU" dirty="0"/>
              <a:t>выход</a:t>
            </a:r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827584" y="5949280"/>
            <a:ext cx="1488194" cy="504056"/>
          </a:xfrm>
          <a:prstGeom prst="roundRect">
            <a:avLst>
              <a:gd name="adj" fmla="val 50000"/>
            </a:avLst>
          </a:prstGeom>
          <a:solidFill>
            <a:srgbClr val="6DA8FF"/>
          </a:soli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вернуться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851920" y="5446053"/>
            <a:ext cx="1800979" cy="1007283"/>
            <a:chOff x="2483768" y="5062148"/>
            <a:chExt cx="3888432" cy="93324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83768" y="5062148"/>
              <a:ext cx="3888432" cy="933243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7" name="TextBox 26">
              <a:hlinkClick r:id="rId11" action="ppaction://hlinksldjump"/>
            </p:cNvPr>
            <p:cNvSpPr txBox="1"/>
            <p:nvPr/>
          </p:nvSpPr>
          <p:spPr>
            <a:xfrm>
              <a:off x="2701476" y="5195468"/>
              <a:ext cx="3454700" cy="666602"/>
            </a:xfrm>
            <a:prstGeom prst="roundRect">
              <a:avLst>
                <a:gd name="adj" fmla="val 3978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по общей формуле</a:t>
              </a:r>
              <a:endPara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527149" y="2970060"/>
                <a:ext cx="3972842" cy="225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ru-RU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корней нет</m:t>
                      </m:r>
                    </m:oMath>
                  </m:oMathPara>
                </a14:m>
                <a:endParaRPr lang="ru-RU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9" y="2970060"/>
                <a:ext cx="3972842" cy="2256067"/>
              </a:xfrm>
              <a:prstGeom prst="rect">
                <a:avLst/>
              </a:prstGeom>
              <a:blipFill rotWithShape="1">
                <a:blip r:embed="rId1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446049" y="1933044"/>
                <a:ext cx="8086391" cy="3477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</a:rPr>
                        <m:t>+6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−4</m:t>
                      </m:r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i="1" dirty="0" smtClean="0">
                  <a:latin typeface="Cambria Math"/>
                </a:endParaRPr>
              </a:p>
              <a:p>
                <a:pPr/>
                <a:r>
                  <a:rPr lang="ru-RU" sz="2000" i="1" dirty="0" smtClean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=6⇒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/>
                <a:r>
                  <a:rPr lang="en-US" sz="2000" i="1" dirty="0">
                    <a:latin typeface="Cambria Math"/>
                  </a:rPr>
                  <a:t> </a:t>
                </a:r>
                <a:r>
                  <a:rPr lang="en-US" sz="2000" i="1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∙4</m:t>
                    </m:r>
                    <m:r>
                      <a:rPr lang="en-US" sz="2000" b="0" i="1" smtClean="0">
                        <a:latin typeface="Cambria Math"/>
                      </a:rPr>
                      <m:t>=25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−3+5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−3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  <a:p>
                <a:pPr/>
                <a:r>
                  <a:rPr lang="ru-RU" sz="2000" dirty="0" smtClean="0">
                    <a:latin typeface="Cambria Math"/>
                  </a:rPr>
                  <a:t>Ответ: </a:t>
                </a:r>
                <a:r>
                  <a:rPr lang="en-US" sz="2000" dirty="0" smtClean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2;0,5</m:t>
                    </m:r>
                  </m:oMath>
                </a14:m>
                <a:endParaRPr lang="en-US" sz="2000" dirty="0" smtClean="0"/>
              </a:p>
              <a:p>
                <a:pPr/>
                <a:endParaRPr lang="en-US" sz="2000" dirty="0"/>
              </a:p>
              <a:p>
                <a:pPr/>
                <a:endParaRPr lang="en-US" sz="2000" dirty="0" smtClean="0"/>
              </a:p>
              <a:p>
                <a:pPr/>
                <a:endParaRPr lang="ru-RU" sz="20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1933044"/>
                <a:ext cx="8086391" cy="3477875"/>
              </a:xfrm>
              <a:prstGeom prst="rect">
                <a:avLst/>
              </a:prstGeom>
              <a:blipFill rotWithShape="1">
                <a:blip r:embed="rId13"/>
                <a:stretch>
                  <a:fillRect l="-6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756214" y="515719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Прямоугольник 53"/>
              <p:cNvSpPr/>
              <p:nvPr/>
            </p:nvSpPr>
            <p:spPr>
              <a:xfrm>
                <a:off x="323528" y="4365104"/>
                <a:ext cx="8335596" cy="936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800" b="1" dirty="0" smtClean="0"/>
                  <a:t>Уравнение имеет 2 различных корня</a:t>
                </a:r>
                <a:endParaRPr lang="en-US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/>
                  <a:t>	</a:t>
                </a:r>
                <a:r>
                  <a:rPr lang="en-US" sz="2800" b="1" dirty="0" smtClean="0"/>
                  <a:t>	</a:t>
                </a:r>
                <a:endParaRPr lang="en-US" sz="2800" b="1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5104"/>
                <a:ext cx="8335596" cy="936106"/>
              </a:xfrm>
              <a:prstGeom prst="rect">
                <a:avLst/>
              </a:prstGeom>
              <a:blipFill rotWithShape="1">
                <a:blip r:embed="rId3"/>
                <a:stretch>
                  <a:fillRect l="-1463" t="-20130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383296" y="4509118"/>
            <a:ext cx="6708983" cy="936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Ответ: действительных корней нет	</a:t>
            </a:r>
            <a:r>
              <a:rPr lang="en-US" sz="2800" b="1" dirty="0" smtClean="0"/>
              <a:t>	</a:t>
            </a:r>
            <a:endParaRPr lang="en-US" sz="2800" b="1" i="1" dirty="0" smtClean="0">
              <a:latin typeface="Cambria Math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0"/>
            <a:ext cx="8964488" cy="6597352"/>
            <a:chOff x="179512" y="0"/>
            <a:chExt cx="8964488" cy="65973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0"/>
              <a:ext cx="8964488" cy="6597352"/>
              <a:chOff x="179512" y="0"/>
              <a:chExt cx="8964488" cy="659735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79512" y="0"/>
                <a:ext cx="8964488" cy="6597352"/>
                <a:chOff x="179512" y="0"/>
                <a:chExt cx="8964488" cy="6597352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79512" y="188640"/>
                  <a:ext cx="8640959" cy="6408712"/>
                </a:xfrm>
                <a:prstGeom prst="roundRect">
                  <a:avLst/>
                </a:pr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7308304" y="0"/>
                  <a:ext cx="1835696" cy="1772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/>
                <p:cNvGrpSpPr/>
                <p:nvPr/>
              </p:nvGrpSpPr>
              <p:grpSpPr>
                <a:xfrm>
                  <a:off x="7568096" y="238582"/>
                  <a:ext cx="1341392" cy="1032129"/>
                  <a:chOff x="6012160" y="4005063"/>
                  <a:chExt cx="1341392" cy="1032129"/>
                </a:xfrm>
              </p:grpSpPr>
              <p:sp>
                <p:nvSpPr>
                  <p:cNvPr id="14" name="Овал 13"/>
                  <p:cNvSpPr/>
                  <p:nvPr/>
                </p:nvSpPr>
                <p:spPr>
                  <a:xfrm>
                    <a:off x="6012160" y="4005063"/>
                    <a:ext cx="1341392" cy="1032129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Овал 14"/>
                  <p:cNvSpPr/>
                  <p:nvPr/>
                </p:nvSpPr>
                <p:spPr>
                  <a:xfrm>
                    <a:off x="6084168" y="4077072"/>
                    <a:ext cx="1152128" cy="8640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CCFF"/>
                      </a:gs>
                      <a:gs pos="80000">
                        <a:srgbClr val="C5E4FB"/>
                      </a:gs>
                      <a:gs pos="100000">
                        <a:srgbClr val="E7F4FD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Дуга 8"/>
                <p:cNvSpPr/>
                <p:nvPr/>
              </p:nvSpPr>
              <p:spPr>
                <a:xfrm rot="5400000">
                  <a:off x="7157293" y="195636"/>
                  <a:ext cx="1705406" cy="1691417"/>
                </a:xfrm>
                <a:custGeom>
                  <a:avLst/>
                  <a:gdLst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3" fmla="*/ 1669210 w 3338419"/>
                    <a:gd name="connsiteY3" fmla="*/ 895543 h 1791085"/>
                    <a:gd name="connsiteX4" fmla="*/ 3196322 w 3338419"/>
                    <a:gd name="connsiteY4" fmla="*/ 533972 h 1791085"/>
                    <a:gd name="connsiteX0" fmla="*/ 3196322 w 3338419"/>
                    <a:gd name="connsiteY0" fmla="*/ 533972 h 1791085"/>
                    <a:gd name="connsiteX1" fmla="*/ 2626535 w 3338419"/>
                    <a:gd name="connsiteY1" fmla="*/ 1629163 h 1791085"/>
                    <a:gd name="connsiteX2" fmla="*/ 1696597 w 3338419"/>
                    <a:gd name="connsiteY2" fmla="*/ 1790964 h 1791085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0" fmla="*/ 1527112 w 1692380"/>
                    <a:gd name="connsiteY0" fmla="*/ 290286 h 1547278"/>
                    <a:gd name="connsiteX1" fmla="*/ 957325 w 1692380"/>
                    <a:gd name="connsiteY1" fmla="*/ 1385477 h 1547278"/>
                    <a:gd name="connsiteX2" fmla="*/ 27387 w 1692380"/>
                    <a:gd name="connsiteY2" fmla="*/ 1547278 h 1547278"/>
                    <a:gd name="connsiteX3" fmla="*/ 0 w 1692380"/>
                    <a:gd name="connsiteY3" fmla="*/ 651857 h 1547278"/>
                    <a:gd name="connsiteX4" fmla="*/ 1527112 w 1692380"/>
                    <a:gd name="connsiteY4" fmla="*/ 290286 h 1547278"/>
                    <a:gd name="connsiteX0" fmla="*/ 1556141 w 1692380"/>
                    <a:gd name="connsiteY0" fmla="*/ 0 h 1547278"/>
                    <a:gd name="connsiteX1" fmla="*/ 957325 w 1692380"/>
                    <a:gd name="connsiteY1" fmla="*/ 1385477 h 1547278"/>
                    <a:gd name="connsiteX2" fmla="*/ 41794 w 1692380"/>
                    <a:gd name="connsiteY2" fmla="*/ 1467614 h 1547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2380" h="1547278" stroke="0" extrusionOk="0">
                      <a:moveTo>
                        <a:pt x="1527112" y="290286"/>
                      </a:moveTo>
                      <a:cubicBezTo>
                        <a:pt x="1848922" y="681513"/>
                        <a:pt x="1610273" y="1140222"/>
                        <a:pt x="957325" y="1385477"/>
                      </a:cubicBezTo>
                      <a:cubicBezTo>
                        <a:pt x="684391" y="1487994"/>
                        <a:pt x="360518" y="1544345"/>
                        <a:pt x="27387" y="1547278"/>
                      </a:cubicBezTo>
                      <a:lnTo>
                        <a:pt x="0" y="651857"/>
                      </a:lnTo>
                      <a:lnTo>
                        <a:pt x="1527112" y="290286"/>
                      </a:lnTo>
                      <a:close/>
                    </a:path>
                    <a:path w="1692380" h="1547278" fill="none">
                      <a:moveTo>
                        <a:pt x="1556141" y="0"/>
                      </a:moveTo>
                      <a:cubicBezTo>
                        <a:pt x="1877951" y="391227"/>
                        <a:pt x="1610273" y="1140222"/>
                        <a:pt x="957325" y="1385477"/>
                      </a:cubicBezTo>
                      <a:cubicBezTo>
                        <a:pt x="684391" y="1487994"/>
                        <a:pt x="374925" y="1464681"/>
                        <a:pt x="41794" y="146761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8931" y="465280"/>
                <a:ext cx="6483349" cy="11521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9CCFF"/>
                  </a:gs>
                  <a:gs pos="80000">
                    <a:srgbClr val="C5E4FB"/>
                  </a:gs>
                  <a:gs pos="100000">
                    <a:srgbClr val="E7F4FD"/>
                  </a:gs>
                </a:gsLst>
              </a:gradFill>
              <a:ln>
                <a:gradFill>
                  <a:gsLst>
                    <a:gs pos="0">
                      <a:srgbClr val="99CCFF"/>
                    </a:gs>
                    <a:gs pos="50000">
                      <a:srgbClr val="C5E4FB"/>
                    </a:gs>
                    <a:gs pos="100000">
                      <a:srgbClr val="E7F4FD"/>
                    </a:gs>
                  </a:gsLst>
                  <a:lin ang="5400000" scaled="0"/>
                </a:gra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20782755">
                <a:off x="6373396" y="412563"/>
                <a:ext cx="792088" cy="130753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69209" y="476672"/>
                <a:ext cx="5258975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dirty="0" smtClean="0">
                    <a:ln w="11430"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Общая формула для всех уравнений</a:t>
                </a:r>
                <a:endParaRPr lang="ru-RU" sz="3600" b="1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Овал 3"/>
            <p:cNvSpPr/>
            <p:nvPr/>
          </p:nvSpPr>
          <p:spPr>
            <a:xfrm rot="20782755">
              <a:off x="6585848" y="1485375"/>
              <a:ext cx="792088" cy="7263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615450" y="362070"/>
              <a:ext cx="619732" cy="152833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740352" y="140439"/>
            <a:ext cx="918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950441" y="1689416"/>
                <a:ext cx="4933928" cy="20996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1) </m:t>
                      </m:r>
                      <m:r>
                        <a:rPr lang="en-US" sz="200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=5, 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=2,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−4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∙5∙4=4−86=−82.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2)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=4, 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=4,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1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𝐷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</a:rPr>
                        <m:t>4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16−16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3) 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=4, 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</a:rPr>
                        <m:t>=−5,</m:t>
                      </m:r>
                      <m:r>
                        <a:rPr lang="en-US" sz="2000" i="1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𝐷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−4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(−9)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25+144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169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000" b="0" dirty="0" smtClean="0"/>
                  <a:t>	</a:t>
                </a:r>
                <a:r>
                  <a:rPr lang="en-US" sz="2000" b="0" dirty="0" smtClean="0"/>
                  <a:t>	</a:t>
                </a:r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41" y="1689416"/>
                <a:ext cx="4933928" cy="2099624"/>
              </a:xfrm>
              <a:prstGeom prst="rect">
                <a:avLst/>
              </a:prstGeom>
              <a:blipFill rotWithShape="1">
                <a:blip r:embed="rId4"/>
                <a:stretch>
                  <a:fillRect t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Группа 37"/>
          <p:cNvGrpSpPr/>
          <p:nvPr/>
        </p:nvGrpSpPr>
        <p:grpSpPr>
          <a:xfrm>
            <a:off x="395536" y="1772816"/>
            <a:ext cx="2310985" cy="818956"/>
            <a:chOff x="467544" y="2852936"/>
            <a:chExt cx="1872208" cy="100811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7152" y="2996952"/>
              <a:ext cx="1588583" cy="7200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9CCFF"/>
                </a:gs>
                <a:gs pos="80000">
                  <a:srgbClr val="C5E4FB"/>
                </a:gs>
                <a:gs pos="100000">
                  <a:srgbClr val="E7F4FD"/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Дискриминант</a:t>
              </a:r>
              <a:endPara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87134" y="2892360"/>
                <a:ext cx="257756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𝒂𝒄</m:t>
                      </m:r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4" y="2892360"/>
                <a:ext cx="2577565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476294" y="227687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23528" y="4437111"/>
                <a:ext cx="5760640" cy="1296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=5, 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=2,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=−82.</m:t>
                      </m:r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ru-RU" sz="2000" b="0" dirty="0" smtClean="0"/>
                  <a:t>Ответ: действительных корней нет	</a:t>
                </a:r>
                <a:r>
                  <a:rPr lang="en-US" sz="2000" b="0" dirty="0" smtClean="0"/>
                  <a:t>	</a:t>
                </a:r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37111"/>
                <a:ext cx="5760640" cy="1296145"/>
              </a:xfrm>
              <a:prstGeom prst="rect">
                <a:avLst/>
              </a:prstGeom>
              <a:blipFill rotWithShape="1">
                <a:blip r:embed="rId6"/>
                <a:stretch>
                  <a:fillRect l="-10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/>
          <p:cNvGrpSpPr/>
          <p:nvPr/>
        </p:nvGrpSpPr>
        <p:grpSpPr>
          <a:xfrm>
            <a:off x="611560" y="3501008"/>
            <a:ext cx="1392585" cy="766191"/>
            <a:chOff x="467544" y="2852936"/>
            <a:chExt cx="1872208" cy="100811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&lt;0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hlinkClick r:id="rId7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Группа 23"/>
          <p:cNvGrpSpPr/>
          <p:nvPr/>
        </p:nvGrpSpPr>
        <p:grpSpPr>
          <a:xfrm>
            <a:off x="2846597" y="3501008"/>
            <a:ext cx="1392585" cy="766191"/>
            <a:chOff x="467544" y="2852936"/>
            <a:chExt cx="1872208" cy="100811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ru-RU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hlinkClick r:id="rId7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Группа 26"/>
          <p:cNvGrpSpPr/>
          <p:nvPr/>
        </p:nvGrpSpPr>
        <p:grpSpPr>
          <a:xfrm>
            <a:off x="5081634" y="3501008"/>
            <a:ext cx="1392585" cy="766191"/>
            <a:chOff x="467544" y="2852936"/>
            <a:chExt cx="1872208" cy="100811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67544" y="2852936"/>
              <a:ext cx="1872208" cy="1008112"/>
            </a:xfrm>
            <a:prstGeom prst="roundRect">
              <a:avLst>
                <a:gd name="adj" fmla="val 4601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99CCFF"/>
                    </a:gs>
                    <a:gs pos="80000">
                      <a:srgbClr val="C5E4FB"/>
                    </a:gs>
                    <a:gs pos="100000">
                      <a:srgbClr val="E7F4FD"/>
                    </a:gs>
                  </a:gsLst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000" b="0" i="1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&gt;0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hlinkClick r:id="rId7" action="ppaction://hlinksldjump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52" y="2996952"/>
                  <a:ext cx="1588583" cy="720080"/>
                </a:xfrm>
                <a:prstGeom prst="roundRect">
                  <a:avLst>
                    <a:gd name="adj" fmla="val 50000"/>
                  </a:avLst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Прямоугольник 50"/>
              <p:cNvSpPr/>
              <p:nvPr/>
            </p:nvSpPr>
            <p:spPr>
              <a:xfrm>
                <a:off x="323528" y="4365104"/>
                <a:ext cx="8335596" cy="936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800" b="1" dirty="0" smtClean="0"/>
                  <a:t>Уравнение имеет один корень (два совпадающих)</a:t>
                </a:r>
                <a:endParaRPr lang="en-US" sz="2800" b="1" dirty="0" smtClean="0"/>
              </a:p>
              <a:p>
                <a:r>
                  <a:rPr lang="ru-RU" sz="2800" b="1" dirty="0" smtClean="0"/>
                  <a:t>Ответ</a:t>
                </a:r>
                <a:r>
                  <a:rPr lang="ru-RU" sz="28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 smtClean="0"/>
                  <a:t>	</a:t>
                </a:r>
                <a:r>
                  <a:rPr lang="en-US" sz="2800" b="1" dirty="0" smtClean="0"/>
                  <a:t>	</a:t>
                </a:r>
                <a:endParaRPr lang="en-US" sz="2800" b="1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5104"/>
                <a:ext cx="8335596" cy="936106"/>
              </a:xfrm>
              <a:prstGeom prst="rect">
                <a:avLst/>
              </a:prstGeom>
              <a:blipFill rotWithShape="1">
                <a:blip r:embed="rId11"/>
                <a:stretch>
                  <a:fillRect l="-1463" t="-16883" b="-19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Прямоугольник 51"/>
              <p:cNvSpPr/>
              <p:nvPr/>
            </p:nvSpPr>
            <p:spPr>
              <a:xfrm>
                <a:off x="268852" y="4267199"/>
                <a:ext cx="8335596" cy="182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latin typeface="Cambria Math"/>
                        </a:rPr>
                        <m:t>𝑎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ru-RU" sz="2100" b="0" i="1" smtClean="0">
                          <a:latin typeface="Cambria Math"/>
                        </a:rPr>
                        <m:t>4</m:t>
                      </m:r>
                      <m:r>
                        <a:rPr lang="en-US" sz="2100" b="0" i="1" smtClean="0">
                          <a:latin typeface="Cambria Math"/>
                        </a:rPr>
                        <m:t>, </m:t>
                      </m:r>
                      <m:r>
                        <a:rPr lang="en-US" sz="2100" b="0" i="1" smtClean="0">
                          <a:latin typeface="Cambria Math"/>
                        </a:rPr>
                        <m:t>𝑏</m:t>
                      </m:r>
                      <m:r>
                        <a:rPr lang="en-US" sz="2100" b="0" i="1" smtClean="0">
                          <a:latin typeface="Cambria Math"/>
                        </a:rPr>
                        <m:t>=−5,</m:t>
                      </m:r>
                      <m:r>
                        <a:rPr lang="en-US" sz="2100" b="0" i="1" smtClean="0">
                          <a:latin typeface="Cambria Math"/>
                        </a:rPr>
                        <m:t>𝑐</m:t>
                      </m:r>
                      <m:r>
                        <a:rPr lang="en-US" sz="2100" b="0" i="1" smtClean="0"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US" sz="2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𝐷</m:t>
                      </m:r>
                      <m:r>
                        <a:rPr lang="en-US" sz="2100" b="0" i="1" smtClean="0">
                          <a:latin typeface="Cambria Math"/>
                        </a:rPr>
                        <m:t>=169</m:t>
                      </m:r>
                    </m:oMath>
                  </m:oMathPara>
                </a14:m>
                <a:endParaRPr lang="ru-RU" sz="2100" b="0" dirty="0" smtClean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5+</m:t>
                        </m:r>
                        <m:rad>
                          <m:radPr>
                            <m:degHide m:val="on"/>
                            <m:ctrlP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smtClean="0">
                                <a:latin typeface="Cambria Math"/>
                                <a:ea typeface="Cambria Math"/>
                              </a:rPr>
                              <m:t>169</m:t>
                            </m:r>
                          </m:e>
                        </m:rad>
                      </m:num>
                      <m:den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2∙4</m:t>
                        </m:r>
                      </m:den>
                    </m:f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5+13</m:t>
                        </m:r>
                      </m:num>
                      <m:den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=2,25 </m:t>
                    </m:r>
                  </m:oMath>
                </a14:m>
                <a:r>
                  <a:rPr lang="en-US" sz="2100" b="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1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i="1">
                                <a:latin typeface="Cambria Math"/>
                                <a:ea typeface="Cambria Math"/>
                              </a:rPr>
                              <m:t>169</m:t>
                            </m:r>
                          </m:e>
                        </m:rad>
                      </m:num>
                      <m:den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2∙4</m:t>
                        </m:r>
                      </m:den>
                    </m:f>
                    <m:r>
                      <a:rPr lang="en-US" sz="21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13</m:t>
                        </m:r>
                      </m:num>
                      <m:den>
                        <m:r>
                          <a:rPr lang="en-US" sz="2100" i="1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endParaRPr lang="en-US" sz="2100" dirty="0">
                  <a:ea typeface="Cambria Math"/>
                </a:endParaRPr>
              </a:p>
              <a:p>
                <a:r>
                  <a:rPr lang="ru-RU" sz="2100" b="0" dirty="0" smtClean="0"/>
                  <a:t>Ответ</a:t>
                </a:r>
                <a:r>
                  <a:rPr lang="ru-RU" sz="21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1;2,25</m:t>
                    </m:r>
                    <m:r>
                      <a:rPr lang="en-US" sz="21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100" b="0" dirty="0" smtClean="0"/>
                  <a:t>	</a:t>
                </a:r>
                <a:r>
                  <a:rPr lang="en-US" sz="2100" b="0" dirty="0" smtClean="0"/>
                  <a:t>	</a:t>
                </a:r>
                <a:endParaRPr lang="en-US" sz="21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2" y="4267199"/>
                <a:ext cx="8335596" cy="1826221"/>
              </a:xfrm>
              <a:prstGeom prst="rect">
                <a:avLst/>
              </a:prstGeom>
              <a:blipFill rotWithShape="1">
                <a:blip r:embed="rId12"/>
                <a:stretch>
                  <a:fillRect l="-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hlinkClick r:id="" action="ppaction://hlinkshowjump?jump=endshow"/>
          </p:cNvPr>
          <p:cNvSpPr txBox="1"/>
          <p:nvPr/>
        </p:nvSpPr>
        <p:spPr>
          <a:xfrm>
            <a:off x="6662327" y="5849652"/>
            <a:ext cx="1488194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defRPr>
            </a:lvl1pPr>
          </a:lstStyle>
          <a:p>
            <a:r>
              <a:rPr lang="ru-RU" dirty="0"/>
              <a:t>выход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8"/>
              <p:cNvSpPr/>
              <p:nvPr/>
            </p:nvSpPr>
            <p:spPr>
              <a:xfrm>
                <a:off x="323528" y="4339207"/>
                <a:ext cx="5760640" cy="1754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=4,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2∙4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  <a:p>
                <a:r>
                  <a:rPr lang="ru-RU" sz="2000" b="0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000" b="0" dirty="0" smtClean="0"/>
                  <a:t>	</a:t>
                </a:r>
                <a:r>
                  <a:rPr lang="en-US" sz="2000" b="0" dirty="0" smtClean="0"/>
                  <a:t>	</a:t>
                </a:r>
                <a:endParaRPr lang="en-US" sz="20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39207"/>
                <a:ext cx="5760640" cy="1754213"/>
              </a:xfrm>
              <a:prstGeom prst="rect">
                <a:avLst/>
              </a:prstGeom>
              <a:blipFill rotWithShape="1">
                <a:blip r:embed="rId13"/>
                <a:stretch>
                  <a:fillRect l="-1058" b="-1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96860" y="584139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43646" y="587727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9750" y="587727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пример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81553" y="5877272"/>
            <a:ext cx="1200162" cy="5040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  <a:ln>
            <a:gradFill>
              <a:gsLst>
                <a:gs pos="0">
                  <a:srgbClr val="99CCFF"/>
                </a:gs>
                <a:gs pos="50000">
                  <a:srgbClr val="C5E4FB"/>
                </a:gs>
                <a:gs pos="100000">
                  <a:srgbClr val="E7F4FD"/>
                </a:gs>
              </a:gsLst>
              <a:lin ang="5400000" scaled="0"/>
            </a:gra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сброс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4" grpId="2"/>
      <p:bldP spid="54" grpId="3"/>
      <p:bldP spid="36" grpId="0"/>
      <p:bldP spid="36" grpId="1"/>
      <p:bldP spid="36" grpId="2"/>
      <p:bldP spid="36" grpId="3"/>
      <p:bldP spid="32" grpId="0" animBg="1"/>
      <p:bldP spid="34" grpId="0" animBg="1"/>
      <p:bldP spid="34" grpId="1" animBg="1"/>
      <p:bldP spid="34" grpId="2" animBg="1"/>
      <p:bldP spid="34" grpId="3" animBg="1"/>
      <p:bldP spid="51" grpId="0"/>
      <p:bldP spid="51" grpId="1"/>
      <p:bldP spid="51" grpId="2"/>
      <p:bldP spid="51" grpId="3"/>
      <p:bldP spid="52" grpId="0" animBg="1"/>
      <p:bldP spid="52" grpId="1" animBg="1"/>
      <p:bldP spid="52" grpId="2" animBg="1"/>
      <p:bldP spid="52" grpId="3" animBg="1"/>
      <p:bldP spid="49" grpId="0" animBg="1"/>
      <p:bldP spid="49" grpId="1" animBg="1"/>
      <p:bldP spid="49" grpId="2" animBg="1"/>
      <p:bldP spid="49" grpId="3" animBg="1"/>
      <p:bldP spid="35" grpId="0" animBg="1"/>
      <p:bldP spid="35" grpId="1" animBg="1"/>
      <p:bldP spid="35" grpId="2" animBg="1"/>
      <p:bldP spid="35" grpId="3" animBg="1"/>
      <p:bldP spid="50" grpId="0" animBg="1"/>
      <p:bldP spid="50" grpId="1" animBg="1"/>
      <p:bldP spid="50" grpId="2" animBg="1"/>
      <p:bldP spid="50" grpId="3" animBg="1"/>
      <p:bldP spid="53" grpId="0" animBg="1"/>
      <p:bldP spid="53" grpId="1" animBg="1"/>
      <p:bldP spid="53" grpId="2" animBg="1"/>
      <p:bldP spid="53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1037</Words>
  <Application>Microsoft Office PowerPoint</Application>
  <PresentationFormat>Экран (4:3)</PresentationFormat>
  <Paragraphs>184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193</cp:revision>
  <dcterms:created xsi:type="dcterms:W3CDTF">2013-01-25T04:39:50Z</dcterms:created>
  <dcterms:modified xsi:type="dcterms:W3CDTF">2015-02-14T06:17:55Z</dcterms:modified>
</cp:coreProperties>
</file>