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E50B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>
                <a:alpha val="54000"/>
              </a:srgbClr>
            </a:gs>
            <a:gs pos="61000">
              <a:srgbClr val="CC99FF">
                <a:alpha val="58000"/>
              </a:srgbClr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Положительные и отрицательные числа.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прямая.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Урок учителя математики-информатики </a:t>
            </a:r>
            <a:r>
              <a:rPr lang="ru-RU" dirty="0" err="1" smtClean="0"/>
              <a:t>Н.Ф.Ишутченко</a:t>
            </a:r>
            <a:endParaRPr lang="ru-RU" dirty="0" smtClean="0"/>
          </a:p>
          <a:p>
            <a:pPr algn="ctr"/>
            <a:r>
              <a:rPr lang="ru-RU" dirty="0" smtClean="0"/>
              <a:t> МОУ «СОШ № 5» г. </a:t>
            </a:r>
            <a:r>
              <a:rPr lang="ru-RU" dirty="0" err="1" smtClean="0"/>
              <a:t>Лангепас</a:t>
            </a:r>
            <a:r>
              <a:rPr lang="ru-RU" dirty="0" smtClean="0"/>
              <a:t> </a:t>
            </a:r>
            <a:r>
              <a:rPr lang="ru-RU" dirty="0" err="1" smtClean="0"/>
              <a:t>ХМАО-Югра</a:t>
            </a:r>
            <a:endParaRPr lang="ru-RU" dirty="0" smtClean="0"/>
          </a:p>
          <a:p>
            <a:pPr algn="ctr"/>
            <a:r>
              <a:rPr lang="ru-RU" dirty="0" smtClean="0"/>
              <a:t>2010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643998" cy="9286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задание.</a:t>
            </a:r>
            <a:endParaRPr lang="ru-RU" sz="5400" b="0" cap="none" spc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92880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№ 31, 32, 33, 34, 35, (устно) </a:t>
            </a:r>
          </a:p>
          <a:p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№</a:t>
            </a:r>
            <a:r>
              <a:rPr lang="ru-RU" sz="4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36, 37</a:t>
            </a:r>
            <a:endParaRPr lang="ru-RU" sz="4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Определите координату центра симметрии для пары точек: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928802"/>
            <a:ext cx="450059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>
              <a:buAutoNum type="arabicPeriod"/>
            </a:pPr>
            <a:r>
              <a:rPr lang="ru-RU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А(9) и В(15)</a:t>
            </a:r>
          </a:p>
          <a:p>
            <a:pPr marL="742950" indent="-742950">
              <a:buAutoNum type="arabicPeriod"/>
            </a:pPr>
            <a:r>
              <a:rPr lang="en-US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C(5) 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en-US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D(8)</a:t>
            </a:r>
          </a:p>
          <a:p>
            <a:pPr marL="742950" indent="-742950">
              <a:buAutoNum type="arabicPeriod"/>
            </a:pPr>
            <a:r>
              <a:rPr lang="en-US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H(3,5) </a:t>
            </a:r>
            <a:r>
              <a:rPr lang="ru-RU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en-US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F(5,5)</a:t>
            </a:r>
          </a:p>
          <a:p>
            <a:pPr marL="742950" indent="-742950">
              <a:buAutoNum type="arabicPeriod"/>
            </a:pPr>
            <a:r>
              <a:rPr lang="en-US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G(4,25) 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М(5,75)</a:t>
            </a:r>
            <a:endParaRPr lang="en-US" sz="36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42950" indent="-742950">
              <a:buAutoNum type="arabicPeriod"/>
            </a:pP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06" y="1928802"/>
            <a:ext cx="450059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ru-RU" sz="3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</a:p>
          <a:p>
            <a:pPr marL="742950" indent="-742950"/>
            <a:r>
              <a:rPr lang="ru-RU" sz="36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6,5</a:t>
            </a:r>
          </a:p>
          <a:p>
            <a:pPr marL="742950" indent="-742950"/>
            <a:r>
              <a:rPr lang="ru-RU" sz="3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4,5</a:t>
            </a:r>
          </a:p>
          <a:p>
            <a:pPr marL="742950" indent="-742950"/>
            <a:r>
              <a:rPr lang="ru-RU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5</a:t>
            </a:r>
            <a:endParaRPr lang="ru-RU" sz="3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Определите координату точки В, </a:t>
            </a:r>
            <a:r>
              <a:rPr lang="ru-RU" sz="32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центральносимметричной</a:t>
            </a:r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точке А относительно точки О, если: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0024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(7,5), О (8,74)                         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928802"/>
            <a:ext cx="28574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(27), О (15)                          </a:t>
            </a:r>
            <a:endParaRPr lang="ru-RU" sz="32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14282" y="3571876"/>
            <a:ext cx="871543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214282" y="350043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643042" y="350043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86182" y="350043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14282" y="371475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0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57290" y="364331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0,4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43306" y="371475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571604" y="285749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285749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714744" y="371475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14282" y="271462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00562" y="1928802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В(3)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715140" y="2214554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В(9,98)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572132" y="3714752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 (1,6)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000760" y="350043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714744" y="278605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9" grpId="0" animBg="1"/>
      <p:bldP spid="11" grpId="0" animBg="1"/>
      <p:bldP spid="11" grpId="1" animBg="1"/>
      <p:bldP spid="12" grpId="0" animBg="1"/>
      <p:bldP spid="14" grpId="0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/>
      <p:bldP spid="21" grpId="0"/>
      <p:bldP spid="21" grpId="1"/>
      <p:bldP spid="22" grpId="0"/>
      <p:bldP spid="22" grpId="1"/>
      <p:bldP spid="23" grpId="0"/>
      <p:bldP spid="23" grpId="1"/>
      <p:bldP spid="24" grpId="0" animBg="1"/>
      <p:bldP spid="24" grpId="1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Температура.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633677"/>
            <a:ext cx="4319867" cy="622432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+ 20</a:t>
            </a:r>
            <a:r>
              <a:rPr lang="ru-RU" sz="3600" b="1" baseline="30000" dirty="0" smtClean="0">
                <a:solidFill>
                  <a:srgbClr val="FF0000"/>
                </a:solidFill>
              </a:rPr>
              <a:t>0</a:t>
            </a:r>
            <a:r>
              <a:rPr lang="ru-RU" sz="3600" b="1" dirty="0" smtClean="0">
                <a:solidFill>
                  <a:srgbClr val="FF0000"/>
                </a:solidFill>
              </a:rPr>
              <a:t>С +5</a:t>
            </a:r>
            <a:r>
              <a:rPr lang="ru-RU" sz="3600" b="1" baseline="30000" dirty="0" smtClean="0">
                <a:solidFill>
                  <a:srgbClr val="FF0000"/>
                </a:solidFill>
              </a:rPr>
              <a:t>0</a:t>
            </a:r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571480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= +25</a:t>
            </a:r>
            <a:r>
              <a:rPr lang="ru-RU" sz="3600" b="1" baseline="30000" dirty="0" smtClean="0">
                <a:solidFill>
                  <a:srgbClr val="FF0000"/>
                </a:solidFill>
              </a:rPr>
              <a:t>0</a:t>
            </a:r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571612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+ 20</a:t>
            </a:r>
            <a:r>
              <a:rPr lang="ru-RU" sz="3600" b="1" baseline="30000" dirty="0" smtClean="0">
                <a:solidFill>
                  <a:srgbClr val="7030A0"/>
                </a:solidFill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</a:rPr>
              <a:t>С </a:t>
            </a:r>
            <a:r>
              <a:rPr lang="ru-RU" sz="3600" b="1" dirty="0" smtClean="0">
                <a:solidFill>
                  <a:srgbClr val="7030A0"/>
                </a:solidFill>
              </a:rPr>
              <a:t>-5</a:t>
            </a:r>
            <a:r>
              <a:rPr lang="ru-RU" sz="3600" b="1" baseline="30000" dirty="0" smtClean="0">
                <a:solidFill>
                  <a:srgbClr val="7030A0"/>
                </a:solidFill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</a:rPr>
              <a:t>С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1500174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= + 15</a:t>
            </a:r>
            <a:r>
              <a:rPr lang="ru-RU" sz="3600" b="1" baseline="30000" dirty="0" smtClean="0">
                <a:solidFill>
                  <a:srgbClr val="7030A0"/>
                </a:solidFill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</a:rPr>
              <a:t>С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+ </a:t>
            </a:r>
            <a:r>
              <a:rPr lang="ru-RU" sz="3600" b="1" dirty="0" smtClean="0">
                <a:solidFill>
                  <a:srgbClr val="FFFF00"/>
                </a:solidFill>
              </a:rPr>
              <a:t>5</a:t>
            </a:r>
            <a:r>
              <a:rPr lang="ru-RU" sz="3600" b="1" baseline="30000" dirty="0" smtClean="0">
                <a:solidFill>
                  <a:srgbClr val="FFFF00"/>
                </a:solidFill>
              </a:rPr>
              <a:t>0</a:t>
            </a:r>
            <a:r>
              <a:rPr lang="ru-RU" sz="3600" b="1" dirty="0" smtClean="0">
                <a:solidFill>
                  <a:srgbClr val="FFFF00"/>
                </a:solidFill>
              </a:rPr>
              <a:t>С -5</a:t>
            </a:r>
            <a:r>
              <a:rPr lang="ru-RU" sz="3600" b="1" baseline="30000" dirty="0" smtClean="0">
                <a:solidFill>
                  <a:srgbClr val="FFFF00"/>
                </a:solidFill>
              </a:rPr>
              <a:t>0</a:t>
            </a:r>
            <a:r>
              <a:rPr lang="ru-RU" sz="3600" b="1" dirty="0" smtClean="0">
                <a:solidFill>
                  <a:srgbClr val="FFFF00"/>
                </a:solidFill>
              </a:rPr>
              <a:t>С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2786058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= 0</a:t>
            </a:r>
            <a:r>
              <a:rPr lang="ru-RU" sz="3600" b="1" baseline="30000" dirty="0" smtClean="0">
                <a:solidFill>
                  <a:srgbClr val="FFFF00"/>
                </a:solidFill>
              </a:rPr>
              <a:t>0</a:t>
            </a:r>
            <a:r>
              <a:rPr lang="ru-RU" sz="3600" b="1" dirty="0" smtClean="0">
                <a:solidFill>
                  <a:srgbClr val="FFFF00"/>
                </a:solidFill>
              </a:rPr>
              <a:t>С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857628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 -10</a:t>
            </a:r>
            <a:r>
              <a:rPr lang="ru-RU" sz="3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3857628"/>
            <a:ext cx="235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=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-10</a:t>
            </a:r>
            <a:r>
              <a:rPr lang="ru-RU" sz="3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714356"/>
            <a:ext cx="520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+ </a:t>
            </a:r>
            <a:r>
              <a:rPr lang="ru-RU" sz="3600" b="1" dirty="0" smtClean="0">
                <a:solidFill>
                  <a:srgbClr val="FF0000"/>
                </a:solidFill>
              </a:rPr>
              <a:t>20 кг 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r>
              <a:rPr lang="ru-RU" sz="3600" b="1" dirty="0" smtClean="0">
                <a:solidFill>
                  <a:srgbClr val="FF0000"/>
                </a:solidFill>
              </a:rPr>
              <a:t>5кг = +25кг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1857365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+ </a:t>
            </a:r>
            <a:r>
              <a:rPr lang="ru-RU" sz="3600" b="1" dirty="0" smtClean="0">
                <a:solidFill>
                  <a:srgbClr val="7030A0"/>
                </a:solidFill>
              </a:rPr>
              <a:t>20кг -5кг =  15 кг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3000373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+ </a:t>
            </a:r>
            <a:r>
              <a:rPr lang="ru-RU" sz="3600" b="1" dirty="0" smtClean="0">
                <a:solidFill>
                  <a:srgbClr val="FFFF00"/>
                </a:solidFill>
              </a:rPr>
              <a:t>5кг -5кг =</a:t>
            </a:r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0 кг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4286256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0кг -10кг = -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10кг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4414" y="1000108"/>
            <a:ext cx="520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+ </a:t>
            </a:r>
            <a:r>
              <a:rPr lang="ru-RU" sz="3600" b="1" dirty="0" smtClean="0">
                <a:solidFill>
                  <a:srgbClr val="FF0000"/>
                </a:solidFill>
              </a:rPr>
              <a:t>20  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r>
              <a:rPr lang="ru-RU" sz="3600" b="1" dirty="0" smtClean="0">
                <a:solidFill>
                  <a:srgbClr val="FF0000"/>
                </a:solidFill>
              </a:rPr>
              <a:t>5 = +25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2000240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+ </a:t>
            </a:r>
            <a:r>
              <a:rPr lang="ru-RU" sz="3600" b="1" dirty="0" smtClean="0">
                <a:solidFill>
                  <a:srgbClr val="7030A0"/>
                </a:solidFill>
              </a:rPr>
              <a:t>20 -5 =  15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728" y="3143248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+ </a:t>
            </a:r>
            <a:r>
              <a:rPr lang="ru-RU" sz="3600" b="1" dirty="0" smtClean="0">
                <a:solidFill>
                  <a:srgbClr val="FFFF00"/>
                </a:solidFill>
              </a:rPr>
              <a:t>5 -5 =</a:t>
            </a:r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0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52500" y="4438656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0 -10 = - 10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1"/>
      <p:bldP spid="10" grpId="2"/>
      <p:bldP spid="11" grpId="0"/>
      <p:bldP spid="11" grpId="1"/>
      <p:bldP spid="12" grpId="0"/>
      <p:bldP spid="12" grpId="1"/>
      <p:bldP spid="13" grpId="0"/>
      <p:bldP spid="13" grpId="1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udrec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4176577" cy="43395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643998" cy="9286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Историческая справка</a:t>
            </a:r>
            <a:endParaRPr lang="ru-RU" sz="5400" b="0" cap="none" spc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285859"/>
            <a:ext cx="4357718" cy="484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5786" y="485776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-3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85786" y="485776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-2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492919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-1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00958" y="492919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00958" y="478632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429520" y="478632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4572008"/>
            <a:ext cx="1428760" cy="150019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0"/>
            <a:ext cx="8643998" cy="9286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Координатная прямая.</a:t>
            </a:r>
            <a:endParaRPr lang="ru-RU" sz="5400" b="0" cap="none" spc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" action="ppaction://noaction" highlightClick="1"/>
          </p:cNvPr>
          <p:cNvSpPr/>
          <p:nvPr/>
        </p:nvSpPr>
        <p:spPr>
          <a:xfrm>
            <a:off x="7000892" y="4071942"/>
            <a:ext cx="1785950" cy="2214578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" action="ppaction://noaction" highlightClick="1"/>
          </p:cNvPr>
          <p:cNvSpPr/>
          <p:nvPr/>
        </p:nvSpPr>
        <p:spPr>
          <a:xfrm>
            <a:off x="285720" y="4071942"/>
            <a:ext cx="1785950" cy="2214578"/>
          </a:xfrm>
          <a:prstGeom prst="actionButtonHome">
            <a:avLst/>
          </a:prstGeom>
          <a:solidFill>
            <a:srgbClr val="15E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357686" y="4857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000892" y="3929066"/>
            <a:ext cx="529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+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857628"/>
            <a:ext cx="529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-</a:t>
            </a:r>
            <a:endParaRPr lang="ru-RU" sz="5400" b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786182" y="3500438"/>
            <a:ext cx="1571636" cy="1071570"/>
          </a:xfrm>
          <a:prstGeom prst="triangl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14282" y="1928802"/>
            <a:ext cx="8643998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олилиния 20"/>
          <p:cNvSpPr/>
          <p:nvPr/>
        </p:nvSpPr>
        <p:spPr>
          <a:xfrm>
            <a:off x="214282" y="1928802"/>
            <a:ext cx="8634334" cy="229849"/>
          </a:xfrm>
          <a:custGeom>
            <a:avLst/>
            <a:gdLst>
              <a:gd name="connsiteX0" fmla="*/ 0 w 8634334"/>
              <a:gd name="connsiteY0" fmla="*/ 29980 h 229849"/>
              <a:gd name="connsiteX1" fmla="*/ 4302177 w 8634334"/>
              <a:gd name="connsiteY1" fmla="*/ 224852 h 229849"/>
              <a:gd name="connsiteX2" fmla="*/ 8634334 w 8634334"/>
              <a:gd name="connsiteY2" fmla="*/ 0 h 22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34334" h="229849">
                <a:moveTo>
                  <a:pt x="0" y="29980"/>
                </a:moveTo>
                <a:cubicBezTo>
                  <a:pt x="1431560" y="129914"/>
                  <a:pt x="2863121" y="229849"/>
                  <a:pt x="4302177" y="224852"/>
                </a:cubicBezTo>
                <a:cubicBezTo>
                  <a:pt x="5741233" y="219855"/>
                  <a:pt x="7187783" y="109927"/>
                  <a:pt x="8634334" y="0"/>
                </a:cubicBezTo>
              </a:path>
            </a:pathLst>
          </a:cu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14282" y="1285860"/>
            <a:ext cx="864399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17919E-6 L -0.23732 -0.39745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17919E-6 L -0.12691 -0.3974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2775E-6 L -0.00885 -0.4182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42775E-6 L 0.25312 -0.4182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9653E-6 L 0.1349 -0.4078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9653E-6 L 0.01684 -0.40786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9.82659E-7 L 0.00278 -0.39607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399 -0.00254 L 0.00399 0.0918 " pathEditMode="relative" ptsTypes="AA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8" grpId="0" animBg="1"/>
      <p:bldP spid="8" grpId="1" animBg="1"/>
      <p:bldP spid="3" grpId="0" animBg="1"/>
      <p:bldP spid="3" grpId="1" animBg="1"/>
      <p:bldP spid="4" grpId="0" animBg="1"/>
      <p:bldP spid="4" grpId="1" animBg="1"/>
      <p:bldP spid="5" grpId="0"/>
      <p:bldP spid="5" grpId="1"/>
      <p:bldP spid="6" grpId="0"/>
      <p:bldP spid="6" grpId="1"/>
      <p:bldP spid="7" grpId="0"/>
      <p:bldP spid="7" grpId="1"/>
      <p:bldP spid="9" grpId="0" animBg="1"/>
      <p:bldP spid="9" grpId="1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Определите координату точки В, </a:t>
            </a:r>
            <a:r>
              <a:rPr lang="ru-RU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центральносимметричной</a:t>
            </a: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точке А(2) относительно точки О.</a:t>
            </a:r>
            <a:endParaRPr lang="ru-RU" sz="2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857620" y="3429000"/>
            <a:ext cx="500066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3786182" y="335756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643702" y="335756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28662" y="335756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5143504" y="3429000"/>
            <a:ext cx="214314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285984" y="3357562"/>
            <a:ext cx="214314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14744" y="264318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5786" y="264318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00826" y="264318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14744" y="357187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357187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-2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72264" y="357187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</a:t>
            </a:r>
            <a:endParaRPr lang="ru-RU" sz="3200" b="1" dirty="0"/>
          </a:p>
        </p:txBody>
      </p:sp>
      <p:cxnSp>
        <p:nvCxnSpPr>
          <p:cNvPr id="18" name="Прямая соединительная линия 17"/>
          <p:cNvCxnSpPr>
            <a:stCxn id="5" idx="2"/>
          </p:cNvCxnSpPr>
          <p:nvPr/>
        </p:nvCxnSpPr>
        <p:spPr>
          <a:xfrm rot="10800000">
            <a:off x="214282" y="3429000"/>
            <a:ext cx="3571900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501090" y="357187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Х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14282" y="4929198"/>
            <a:ext cx="86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Ответ: Х = -2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5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представленных чисел выпишите </a:t>
            </a:r>
          </a:p>
          <a:p>
            <a:pPr marL="514350" indent="-514350" algn="just">
              <a:buAutoNum type="arabicPeriod"/>
            </a:pP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положительные числа, </a:t>
            </a:r>
          </a:p>
          <a:p>
            <a:pPr marL="514350" indent="-514350" algn="just">
              <a:buAutoNum type="arabicPeriod"/>
            </a:pP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отрицательные числа, </a:t>
            </a:r>
          </a:p>
          <a:p>
            <a:pPr marL="514350" indent="-514350" algn="just">
              <a:buAutoNum type="arabicPeriod"/>
            </a:pP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числа, не относящиеся ни к положительным, ни к отрицательным.</a:t>
            </a:r>
            <a:endParaRPr lang="ru-RU" sz="2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43183"/>
            <a:ext cx="9144000" cy="642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-5;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4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0,5;  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-1,6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  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0;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1;  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-3; </a:t>
            </a:r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-7;   3,1;   2,7</a:t>
            </a:r>
            <a:endParaRPr lang="ru-RU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611231"/>
            <a:ext cx="9144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Отметьте </a:t>
            </a: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данные числа на координатной прямой</a:t>
            </a: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307</Words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203</cp:lastModifiedBy>
  <cp:revision>50</cp:revision>
  <dcterms:modified xsi:type="dcterms:W3CDTF">2010-09-14T05:20:30Z</dcterms:modified>
</cp:coreProperties>
</file>