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D6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000768"/>
            <a:ext cx="9144000" cy="857232"/>
          </a:xfrm>
        </p:spPr>
        <p:txBody>
          <a:bodyPr>
            <a:normAutofit fontScale="85000" lnSpcReduction="20000"/>
          </a:bodyPr>
          <a:lstStyle/>
          <a:p>
            <a:r>
              <a:rPr lang="ru-RU" sz="2000" dirty="0" smtClean="0"/>
              <a:t>Урок учителя математики-информатики </a:t>
            </a:r>
            <a:r>
              <a:rPr lang="ru-RU" sz="2000" dirty="0" err="1" smtClean="0"/>
              <a:t>Н.Ф.Ишутченко</a:t>
            </a:r>
            <a:endParaRPr lang="ru-RU" sz="2000" dirty="0" smtClean="0"/>
          </a:p>
          <a:p>
            <a:r>
              <a:rPr lang="ru-RU" sz="2000" dirty="0" smtClean="0"/>
              <a:t>МОУ «СОШ № 5», г. </a:t>
            </a:r>
            <a:r>
              <a:rPr lang="ru-RU" sz="2000" dirty="0" err="1" smtClean="0"/>
              <a:t>Лангепас</a:t>
            </a:r>
            <a:r>
              <a:rPr lang="ru-RU" sz="2000" dirty="0" smtClean="0"/>
              <a:t>, </a:t>
            </a:r>
            <a:r>
              <a:rPr lang="ru-RU" sz="2000" dirty="0" err="1" smtClean="0"/>
              <a:t>ХМАО-Югра</a:t>
            </a:r>
            <a:endParaRPr lang="ru-RU" sz="2000" dirty="0" smtClean="0"/>
          </a:p>
          <a:p>
            <a:r>
              <a:rPr lang="ru-RU" sz="2000" dirty="0" smtClean="0"/>
              <a:t>2010 год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285860"/>
            <a:ext cx="8858280" cy="314327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Числовые выражения,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содержащие знаки  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«+» и «-».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етрадный лист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"/>
            <a:ext cx="82153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Вычислить.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714356"/>
            <a:ext cx="42148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-35 + 23</a:t>
            </a:r>
          </a:p>
          <a:p>
            <a:pPr algn="just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- 4,73 +  3,73</a:t>
            </a:r>
          </a:p>
          <a:p>
            <a:pPr algn="just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34 – 74</a:t>
            </a:r>
          </a:p>
          <a:p>
            <a:pPr algn="just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12,7 – 32,7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9124" y="714356"/>
            <a:ext cx="42148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-12</a:t>
            </a:r>
          </a:p>
          <a:p>
            <a:pPr algn="just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- 1</a:t>
            </a:r>
          </a:p>
          <a:p>
            <a:pPr algn="just">
              <a:buFontTx/>
              <a:buChar char="-"/>
            </a:pP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40</a:t>
            </a:r>
          </a:p>
          <a:p>
            <a:pPr algn="just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- 20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071810"/>
            <a:ext cx="7072362" cy="114300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Stop">
              <a:avLst/>
            </a:prstTxWarp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solidFill>
                    <a:srgbClr val="0000FF"/>
                  </a:solidFill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Домашнее задание</a:t>
            </a:r>
            <a:endParaRPr lang="ru-RU" sz="5400" b="1" cap="none" spc="0" dirty="0">
              <a:ln>
                <a:solidFill>
                  <a:srgbClr val="0000FF"/>
                </a:solidFill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500570"/>
            <a:ext cx="8215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Группа 1, 2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№ 171, 172, 174, 176</a:t>
            </a:r>
          </a:p>
          <a:p>
            <a:pPr algn="just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Группа  3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№ 173, 174, 176, 215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0"/>
            <a:ext cx="86439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Цепочка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285860"/>
            <a:ext cx="2584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| - 0,7| + 1,3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802" y="1285860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2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6182" y="1285860"/>
            <a:ext cx="771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3,3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1285860"/>
            <a:ext cx="771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4,6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43570" y="1285860"/>
            <a:ext cx="771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5,9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72264" y="1285860"/>
            <a:ext cx="771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7,2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00958" y="1285860"/>
            <a:ext cx="7713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8,5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1571612"/>
            <a:ext cx="513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7620" y="1571612"/>
            <a:ext cx="513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7752" y="1571612"/>
            <a:ext cx="513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86446" y="1571612"/>
            <a:ext cx="513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5140" y="1500174"/>
            <a:ext cx="513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20" y="2357430"/>
            <a:ext cx="2730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2,37 - </a:t>
            </a:r>
            <a:r>
              <a:rPr lang="en-US" sz="3600" b="1" dirty="0" smtClean="0">
                <a:solidFill>
                  <a:srgbClr val="0070C0"/>
                </a:solidFill>
              </a:rPr>
              <a:t>| - 0,</a:t>
            </a:r>
            <a:r>
              <a:rPr lang="ru-RU" sz="3600" b="1" dirty="0" smtClean="0">
                <a:solidFill>
                  <a:srgbClr val="0070C0"/>
                </a:solidFill>
              </a:rPr>
              <a:t>2</a:t>
            </a:r>
            <a:r>
              <a:rPr lang="en-US" sz="3600" b="1" dirty="0" smtClean="0">
                <a:solidFill>
                  <a:srgbClr val="0070C0"/>
                </a:solidFill>
              </a:rPr>
              <a:t>|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28992" y="2357430"/>
            <a:ext cx="1071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2</a:t>
            </a:r>
            <a:r>
              <a:rPr lang="ru-RU" sz="3600" b="1" dirty="0" smtClean="0">
                <a:solidFill>
                  <a:srgbClr val="0070C0"/>
                </a:solidFill>
              </a:rPr>
              <a:t>,17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43306" y="2571744"/>
            <a:ext cx="513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86314" y="2357430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1,97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0628" y="2571744"/>
            <a:ext cx="513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15074" y="2357430"/>
            <a:ext cx="1005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1,77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214282" y="3143248"/>
            <a:ext cx="1972015" cy="1200329"/>
            <a:chOff x="642910" y="3929066"/>
            <a:chExt cx="1972015" cy="1200329"/>
          </a:xfrm>
        </p:grpSpPr>
        <p:sp>
          <p:nvSpPr>
            <p:cNvPr id="24" name="TextBox 23"/>
            <p:cNvSpPr txBox="1"/>
            <p:nvPr/>
          </p:nvSpPr>
          <p:spPr>
            <a:xfrm>
              <a:off x="642910" y="3929066"/>
              <a:ext cx="197201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200" dirty="0" smtClean="0">
                  <a:solidFill>
                    <a:srgbClr val="0070C0"/>
                  </a:solidFill>
                </a:rPr>
                <a:t>|</a:t>
              </a:r>
              <a:r>
                <a:rPr lang="ru-RU" sz="7200" dirty="0" smtClean="0">
                  <a:solidFill>
                    <a:srgbClr val="0070C0"/>
                  </a:solidFill>
                </a:rPr>
                <a:t> </a:t>
              </a:r>
              <a:r>
                <a:rPr lang="en-US" sz="36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3600" b="1" dirty="0" smtClean="0">
                  <a:solidFill>
                    <a:srgbClr val="0070C0"/>
                  </a:solidFill>
                </a:rPr>
                <a:t>     </a:t>
              </a:r>
              <a:r>
                <a:rPr lang="en-US" sz="7200" dirty="0" smtClean="0">
                  <a:solidFill>
                    <a:srgbClr val="0070C0"/>
                  </a:solidFill>
                </a:rPr>
                <a:t>|</a:t>
              </a:r>
              <a:r>
                <a:rPr lang="en-US" sz="3600" b="1" dirty="0" smtClean="0">
                  <a:solidFill>
                    <a:srgbClr val="0070C0"/>
                  </a:solidFill>
                </a:rPr>
                <a:t> 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28662" y="4214818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70C0"/>
                  </a:solidFill>
                </a:rPr>
                <a:t> -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285852" y="4000504"/>
              <a:ext cx="7312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3600" b="1" u="sng" dirty="0" smtClean="0">
                  <a:solidFill>
                    <a:srgbClr val="0070C0"/>
                  </a:solidFill>
                </a:rPr>
                <a:t> 5 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500166" y="4429132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70C0"/>
                  </a:solidFill>
                </a:rPr>
                <a:t>7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2000232" y="3429000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+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2571736" y="3214686"/>
            <a:ext cx="731290" cy="1074959"/>
            <a:chOff x="2714612" y="3286124"/>
            <a:chExt cx="731290" cy="1074959"/>
          </a:xfrm>
        </p:grpSpPr>
        <p:sp>
          <p:nvSpPr>
            <p:cNvPr id="30" name="TextBox 29"/>
            <p:cNvSpPr txBox="1"/>
            <p:nvPr/>
          </p:nvSpPr>
          <p:spPr>
            <a:xfrm>
              <a:off x="2928926" y="3714752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70C0"/>
                  </a:solidFill>
                </a:rPr>
                <a:t>7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714612" y="3286124"/>
              <a:ext cx="7312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3600" b="1" u="sng" dirty="0" smtClean="0">
                  <a:solidFill>
                    <a:srgbClr val="0070C0"/>
                  </a:solidFill>
                </a:rPr>
                <a:t> 2 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3929058" y="3429000"/>
            <a:ext cx="5180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0070C0"/>
                </a:solidFill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</a:rPr>
              <a:t>1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000496" y="3571876"/>
            <a:ext cx="513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4786314" y="3143248"/>
            <a:ext cx="945604" cy="1074959"/>
            <a:chOff x="1928794" y="5000636"/>
            <a:chExt cx="945604" cy="1074959"/>
          </a:xfrm>
        </p:grpSpPr>
        <p:grpSp>
          <p:nvGrpSpPr>
            <p:cNvPr id="34" name="Группа 33"/>
            <p:cNvGrpSpPr/>
            <p:nvPr/>
          </p:nvGrpSpPr>
          <p:grpSpPr>
            <a:xfrm>
              <a:off x="2143108" y="5000636"/>
              <a:ext cx="731290" cy="1074959"/>
              <a:chOff x="2714612" y="3286124"/>
              <a:chExt cx="731290" cy="1074959"/>
            </a:xfrm>
          </p:grpSpPr>
          <p:sp>
            <p:nvSpPr>
              <p:cNvPr id="35" name="TextBox 34"/>
              <p:cNvSpPr txBox="1"/>
              <p:nvPr/>
            </p:nvSpPr>
            <p:spPr>
              <a:xfrm>
                <a:off x="2928926" y="3714752"/>
                <a:ext cx="42992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0070C0"/>
                    </a:solidFill>
                  </a:rPr>
                  <a:t>7</a:t>
                </a:r>
                <a:endParaRPr lang="ru-RU" sz="36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2714612" y="3286124"/>
                <a:ext cx="7312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ru-RU" sz="3600" b="1" u="sng" dirty="0" smtClean="0">
                    <a:solidFill>
                      <a:srgbClr val="0070C0"/>
                    </a:solidFill>
                  </a:rPr>
                  <a:t> 2 </a:t>
                </a:r>
                <a:endParaRPr lang="ru-RU" sz="36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928794" y="5214950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70C0"/>
                  </a:solidFill>
                </a:rPr>
                <a:t>1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5072066" y="3571876"/>
            <a:ext cx="513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6215074" y="3143248"/>
            <a:ext cx="945604" cy="1074959"/>
            <a:chOff x="1928794" y="5000636"/>
            <a:chExt cx="945604" cy="1074959"/>
          </a:xfrm>
        </p:grpSpPr>
        <p:grpSp>
          <p:nvGrpSpPr>
            <p:cNvPr id="43" name="Группа 33"/>
            <p:cNvGrpSpPr/>
            <p:nvPr/>
          </p:nvGrpSpPr>
          <p:grpSpPr>
            <a:xfrm>
              <a:off x="2143108" y="5000636"/>
              <a:ext cx="731290" cy="1074959"/>
              <a:chOff x="2714612" y="3286124"/>
              <a:chExt cx="731290" cy="1074959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2928926" y="3714752"/>
                <a:ext cx="42992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0070C0"/>
                    </a:solidFill>
                  </a:rPr>
                  <a:t>7</a:t>
                </a:r>
                <a:endParaRPr lang="ru-RU" sz="36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2714612" y="3286124"/>
                <a:ext cx="7312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ru-RU" sz="3600" b="1" u="sng" dirty="0" smtClean="0">
                    <a:solidFill>
                      <a:srgbClr val="0070C0"/>
                    </a:solidFill>
                  </a:rPr>
                  <a:t> 4 </a:t>
                </a:r>
                <a:endParaRPr lang="ru-RU" sz="36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1928794" y="5214950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70C0"/>
                  </a:solidFill>
                </a:rPr>
                <a:t>1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571472" y="4857760"/>
            <a:ext cx="945604" cy="1074959"/>
            <a:chOff x="1928794" y="5000636"/>
            <a:chExt cx="945604" cy="1074959"/>
          </a:xfrm>
        </p:grpSpPr>
        <p:grpSp>
          <p:nvGrpSpPr>
            <p:cNvPr id="50" name="Группа 33"/>
            <p:cNvGrpSpPr/>
            <p:nvPr/>
          </p:nvGrpSpPr>
          <p:grpSpPr>
            <a:xfrm>
              <a:off x="2143108" y="5000636"/>
              <a:ext cx="731290" cy="1074959"/>
              <a:chOff x="2714612" y="3286124"/>
              <a:chExt cx="731290" cy="1074959"/>
            </a:xfrm>
          </p:grpSpPr>
          <p:sp>
            <p:nvSpPr>
              <p:cNvPr id="52" name="TextBox 51"/>
              <p:cNvSpPr txBox="1"/>
              <p:nvPr/>
            </p:nvSpPr>
            <p:spPr>
              <a:xfrm>
                <a:off x="2928926" y="3714752"/>
                <a:ext cx="42992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0070C0"/>
                    </a:solidFill>
                  </a:rPr>
                  <a:t>7</a:t>
                </a:r>
                <a:endParaRPr lang="ru-RU" sz="36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2714612" y="3286124"/>
                <a:ext cx="7312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ru-RU" sz="3600" b="1" u="sng" dirty="0" smtClean="0">
                    <a:solidFill>
                      <a:srgbClr val="0070C0"/>
                    </a:solidFill>
                  </a:rPr>
                  <a:t> 6 </a:t>
                </a:r>
                <a:endParaRPr lang="ru-RU" sz="36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1928794" y="5214950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70C0"/>
                  </a:solidFill>
                </a:rPr>
                <a:t>2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643042" y="5072074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-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pSp>
        <p:nvGrpSpPr>
          <p:cNvPr id="55" name="Группа 54"/>
          <p:cNvGrpSpPr/>
          <p:nvPr/>
        </p:nvGrpSpPr>
        <p:grpSpPr>
          <a:xfrm>
            <a:off x="1857356" y="4786322"/>
            <a:ext cx="1972015" cy="1200329"/>
            <a:chOff x="642910" y="3929066"/>
            <a:chExt cx="1972015" cy="1200329"/>
          </a:xfrm>
        </p:grpSpPr>
        <p:sp>
          <p:nvSpPr>
            <p:cNvPr id="56" name="TextBox 55"/>
            <p:cNvSpPr txBox="1"/>
            <p:nvPr/>
          </p:nvSpPr>
          <p:spPr>
            <a:xfrm>
              <a:off x="642910" y="3929066"/>
              <a:ext cx="197201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200" dirty="0" smtClean="0">
                  <a:solidFill>
                    <a:srgbClr val="0070C0"/>
                  </a:solidFill>
                </a:rPr>
                <a:t>|</a:t>
              </a:r>
              <a:r>
                <a:rPr lang="ru-RU" sz="7200" dirty="0" smtClean="0">
                  <a:solidFill>
                    <a:srgbClr val="0070C0"/>
                  </a:solidFill>
                </a:rPr>
                <a:t> </a:t>
              </a:r>
              <a:r>
                <a:rPr lang="en-US" sz="36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3600" b="1" dirty="0" smtClean="0">
                  <a:solidFill>
                    <a:srgbClr val="0070C0"/>
                  </a:solidFill>
                </a:rPr>
                <a:t>     </a:t>
              </a:r>
              <a:r>
                <a:rPr lang="en-US" sz="7200" dirty="0" smtClean="0">
                  <a:solidFill>
                    <a:srgbClr val="0070C0"/>
                  </a:solidFill>
                </a:rPr>
                <a:t>|</a:t>
              </a:r>
              <a:r>
                <a:rPr lang="en-US" sz="3600" b="1" dirty="0" smtClean="0">
                  <a:solidFill>
                    <a:srgbClr val="0070C0"/>
                  </a:solidFill>
                </a:rPr>
                <a:t> 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928662" y="4214818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70C0"/>
                  </a:solidFill>
                </a:rPr>
                <a:t> -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285852" y="4000504"/>
              <a:ext cx="7312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rgbClr val="0070C0"/>
                  </a:solidFill>
                </a:rPr>
                <a:t> </a:t>
              </a:r>
              <a:r>
                <a:rPr lang="ru-RU" sz="3600" b="1" u="sng" dirty="0" smtClean="0">
                  <a:solidFill>
                    <a:srgbClr val="0070C0"/>
                  </a:solidFill>
                </a:rPr>
                <a:t> 4 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500166" y="4429132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70C0"/>
                  </a:solidFill>
                </a:rPr>
                <a:t>7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4214810" y="4786322"/>
            <a:ext cx="945604" cy="1074959"/>
            <a:chOff x="1928794" y="5000636"/>
            <a:chExt cx="945604" cy="1074959"/>
          </a:xfrm>
        </p:grpSpPr>
        <p:grpSp>
          <p:nvGrpSpPr>
            <p:cNvPr id="61" name="Группа 33"/>
            <p:cNvGrpSpPr/>
            <p:nvPr/>
          </p:nvGrpSpPr>
          <p:grpSpPr>
            <a:xfrm>
              <a:off x="2143108" y="5000636"/>
              <a:ext cx="731290" cy="1074959"/>
              <a:chOff x="2714612" y="3286124"/>
              <a:chExt cx="731290" cy="1074959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2928926" y="3714752"/>
                <a:ext cx="42992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0070C0"/>
                    </a:solidFill>
                  </a:rPr>
                  <a:t>7</a:t>
                </a:r>
                <a:endParaRPr lang="ru-RU" sz="36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2714612" y="3286124"/>
                <a:ext cx="7312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ru-RU" sz="3600" b="1" u="sng" dirty="0" smtClean="0">
                    <a:solidFill>
                      <a:srgbClr val="0070C0"/>
                    </a:solidFill>
                  </a:rPr>
                  <a:t> 2 </a:t>
                </a:r>
                <a:endParaRPr lang="ru-RU" sz="36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1928794" y="5214950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70C0"/>
                  </a:solidFill>
                </a:rPr>
                <a:t>2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4500562" y="5143512"/>
            <a:ext cx="513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…</a:t>
            </a:r>
            <a:endParaRPr lang="ru-RU" sz="3600" b="1" dirty="0">
              <a:solidFill>
                <a:srgbClr val="0070C0"/>
              </a:solidFill>
            </a:endParaRPr>
          </a:p>
        </p:txBody>
      </p:sp>
      <p:grpSp>
        <p:nvGrpSpPr>
          <p:cNvPr id="66" name="Группа 65"/>
          <p:cNvGrpSpPr/>
          <p:nvPr/>
        </p:nvGrpSpPr>
        <p:grpSpPr>
          <a:xfrm>
            <a:off x="5929322" y="4714884"/>
            <a:ext cx="945604" cy="1074959"/>
            <a:chOff x="1928794" y="5000636"/>
            <a:chExt cx="945604" cy="1074959"/>
          </a:xfrm>
        </p:grpSpPr>
        <p:grpSp>
          <p:nvGrpSpPr>
            <p:cNvPr id="67" name="Группа 33"/>
            <p:cNvGrpSpPr/>
            <p:nvPr/>
          </p:nvGrpSpPr>
          <p:grpSpPr>
            <a:xfrm>
              <a:off x="2143108" y="5000636"/>
              <a:ext cx="731290" cy="1074959"/>
              <a:chOff x="2714612" y="3286124"/>
              <a:chExt cx="731290" cy="1074959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2928926" y="3714752"/>
                <a:ext cx="42992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600" b="1" dirty="0" smtClean="0">
                    <a:solidFill>
                      <a:srgbClr val="0070C0"/>
                    </a:solidFill>
                  </a:rPr>
                  <a:t>7</a:t>
                </a:r>
                <a:endParaRPr lang="ru-RU" sz="3600" b="1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2714612" y="3286124"/>
                <a:ext cx="731290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b="1" dirty="0" smtClean="0">
                    <a:solidFill>
                      <a:srgbClr val="0070C0"/>
                    </a:solidFill>
                  </a:rPr>
                  <a:t> </a:t>
                </a:r>
                <a:r>
                  <a:rPr lang="ru-RU" sz="3600" b="1" u="sng" dirty="0" smtClean="0">
                    <a:solidFill>
                      <a:srgbClr val="0070C0"/>
                    </a:solidFill>
                  </a:rPr>
                  <a:t> 5 </a:t>
                </a:r>
                <a:endParaRPr lang="ru-RU" sz="3600" b="1" dirty="0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1928794" y="5214950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0070C0"/>
                  </a:solidFill>
                </a:rPr>
                <a:t>1</a:t>
              </a:r>
              <a:endParaRPr lang="ru-RU" sz="3600" b="1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9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" presetID="9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6500"/>
                            </p:stCondLst>
                            <p:childTnLst>
                              <p:par>
                                <p:cTn id="38" presetID="9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000"/>
                            </p:stCondLst>
                            <p:childTnLst>
                              <p:par>
                                <p:cTn id="48" presetID="9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7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9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9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6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1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0"/>
                            </p:stCondLst>
                            <p:childTnLst>
                              <p:par>
                                <p:cTn id="126" presetID="9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10" grpId="0"/>
      <p:bldP spid="12" grpId="0"/>
      <p:bldP spid="14" grpId="0"/>
      <p:bldP spid="15" grpId="0"/>
      <p:bldP spid="16" grpId="0"/>
      <p:bldP spid="17" grpId="0"/>
      <p:bldP spid="18" grpId="0"/>
      <p:bldP spid="18" grpId="1"/>
      <p:bldP spid="19" grpId="0"/>
      <p:bldP spid="20" grpId="0"/>
      <p:bldP spid="20" grpId="1"/>
      <p:bldP spid="21" grpId="0"/>
      <p:bldP spid="22" grpId="0"/>
      <p:bldP spid="29" grpId="0"/>
      <p:bldP spid="37" grpId="0"/>
      <p:bldP spid="37" grpId="1"/>
      <p:bldP spid="38" grpId="0"/>
      <p:bldP spid="41" grpId="0"/>
      <p:bldP spid="54" grpId="0"/>
      <p:bldP spid="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тетрадный лист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044639" cy="6858000"/>
          </a:xfrm>
          <a:prstGeom prst="rect">
            <a:avLst/>
          </a:prstGeom>
        </p:spPr>
      </p:pic>
      <p:pic>
        <p:nvPicPr>
          <p:cNvPr id="4" name="Рисунок 3" descr="повтор.bmp"/>
          <p:cNvPicPr>
            <a:picLocks noChangeAspect="1"/>
          </p:cNvPicPr>
          <p:nvPr/>
        </p:nvPicPr>
        <p:blipFill>
          <a:blip r:embed="rId3"/>
          <a:srcRect l="42587" t="1550" r="43204" b="14873"/>
          <a:stretch>
            <a:fillRect/>
          </a:stretch>
        </p:blipFill>
        <p:spPr>
          <a:xfrm>
            <a:off x="6715140" y="0"/>
            <a:ext cx="2428860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7786710" y="3000372"/>
            <a:ext cx="357190" cy="3357562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786710" y="2571744"/>
            <a:ext cx="357190" cy="3786190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786710" y="2143116"/>
            <a:ext cx="357190" cy="4214818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786710" y="1643050"/>
            <a:ext cx="357190" cy="4714884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786710" y="1214422"/>
            <a:ext cx="357190" cy="5143536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786710" y="785794"/>
            <a:ext cx="357190" cy="5572140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786710" y="357166"/>
            <a:ext cx="357190" cy="6000768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786710" y="0"/>
            <a:ext cx="357190" cy="7857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86710" y="0"/>
            <a:ext cx="357190" cy="12144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786710" y="0"/>
            <a:ext cx="357190" cy="17144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86710" y="0"/>
            <a:ext cx="357190" cy="21431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786710" y="0"/>
            <a:ext cx="357190" cy="25717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786710" y="0"/>
            <a:ext cx="357190" cy="30003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786710" y="0"/>
            <a:ext cx="357190" cy="3429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786710" y="0"/>
            <a:ext cx="357190" cy="392906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7786710" y="0"/>
            <a:ext cx="357190" cy="435769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786710" y="0"/>
            <a:ext cx="357190" cy="47863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786710" y="0"/>
            <a:ext cx="357190" cy="528638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786710" y="0"/>
            <a:ext cx="357190" cy="57150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786710" y="5286388"/>
            <a:ext cx="357190" cy="1071546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7786710" y="4786322"/>
            <a:ext cx="357190" cy="1571612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786710" y="4357694"/>
            <a:ext cx="357190" cy="2000240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7786710" y="3929066"/>
            <a:ext cx="357190" cy="2428868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7786710" y="3500438"/>
            <a:ext cx="357190" cy="2857496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7786710" y="3000372"/>
            <a:ext cx="357190" cy="3357562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786710" y="2571744"/>
            <a:ext cx="357190" cy="3786190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7786710" y="2143116"/>
            <a:ext cx="357190" cy="4214818"/>
          </a:xfrm>
          <a:prstGeom prst="rect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214282" y="428604"/>
            <a:ext cx="2358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0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 + 7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= 7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14282" y="1285860"/>
            <a:ext cx="2247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7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 - 5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= 2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4282" y="2143116"/>
            <a:ext cx="24785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2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 - 3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= - 1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4282" y="3000372"/>
            <a:ext cx="2709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- 1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 - 4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= - 5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7158" y="3929066"/>
            <a:ext cx="28200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- 5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 + 3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= - 2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8596" y="4786322"/>
            <a:ext cx="25891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- 2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 + 5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= 3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4357686" y="0"/>
            <a:ext cx="2000264" cy="4339650"/>
            <a:chOff x="4357686" y="0"/>
            <a:chExt cx="2000264" cy="4339650"/>
          </a:xfrm>
        </p:grpSpPr>
        <p:sp>
          <p:nvSpPr>
            <p:cNvPr id="40" name="Стрелка вверх 39"/>
            <p:cNvSpPr/>
            <p:nvPr/>
          </p:nvSpPr>
          <p:spPr>
            <a:xfrm>
              <a:off x="4357686" y="0"/>
              <a:ext cx="2000264" cy="3429000"/>
            </a:xfrm>
            <a:prstGeom prst="upArrow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072066" y="0"/>
              <a:ext cx="571504" cy="4339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b="1" dirty="0" smtClean="0"/>
                <a:t>В</a:t>
              </a:r>
            </a:p>
            <a:p>
              <a:pPr algn="ctr"/>
              <a:r>
                <a:rPr lang="ru-RU" sz="4000" b="1" dirty="0" smtClean="0"/>
                <a:t>В</a:t>
              </a:r>
            </a:p>
            <a:p>
              <a:pPr algn="ctr"/>
              <a:r>
                <a:rPr lang="ru-RU" sz="4000" b="1" dirty="0" smtClean="0"/>
                <a:t>Е</a:t>
              </a:r>
            </a:p>
            <a:p>
              <a:pPr algn="ctr"/>
              <a:r>
                <a:rPr lang="ru-RU" sz="4000" b="1" dirty="0" smtClean="0"/>
                <a:t>Р</a:t>
              </a:r>
            </a:p>
            <a:p>
              <a:pPr algn="ctr"/>
              <a:r>
                <a:rPr lang="ru-RU" sz="4000" b="1" dirty="0" smtClean="0"/>
                <a:t>Х</a:t>
              </a:r>
            </a:p>
            <a:p>
              <a:pPr algn="ctr"/>
              <a:endParaRPr lang="ru-RU" sz="4000" b="1" dirty="0" smtClean="0"/>
            </a:p>
            <a:p>
              <a:pPr algn="ctr"/>
              <a:endParaRPr lang="ru-RU" sz="3600" b="1" dirty="0"/>
            </a:p>
          </p:txBody>
        </p:sp>
      </p:grpSp>
      <p:sp>
        <p:nvSpPr>
          <p:cNvPr id="42" name="Блок-схема: узел 41"/>
          <p:cNvSpPr/>
          <p:nvPr/>
        </p:nvSpPr>
        <p:spPr>
          <a:xfrm>
            <a:off x="3786182" y="1000108"/>
            <a:ext cx="1000132" cy="1000132"/>
          </a:xfrm>
          <a:prstGeom prst="flowChartConnector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6D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+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43" name="Стрелка вниз 42"/>
          <p:cNvSpPr/>
          <p:nvPr/>
        </p:nvSpPr>
        <p:spPr>
          <a:xfrm>
            <a:off x="4357686" y="3429000"/>
            <a:ext cx="2000264" cy="3429000"/>
          </a:xfrm>
          <a:prstGeom prst="downArrow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И</a:t>
            </a:r>
          </a:p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З</a:t>
            </a:r>
          </a:p>
          <a:p>
            <a:pPr algn="ctr"/>
            <a:endParaRPr lang="ru-RU" sz="3600" b="1" dirty="0" smtClean="0">
              <a:solidFill>
                <a:schemeClr val="tx1"/>
              </a:solidFill>
            </a:endParaRPr>
          </a:p>
        </p:txBody>
      </p:sp>
      <p:sp>
        <p:nvSpPr>
          <p:cNvPr id="44" name="Блок-схема: узел 43"/>
          <p:cNvSpPr/>
          <p:nvPr/>
        </p:nvSpPr>
        <p:spPr>
          <a:xfrm>
            <a:off x="3786182" y="4786322"/>
            <a:ext cx="1000132" cy="928694"/>
          </a:xfrm>
          <a:prstGeom prst="flowChartConnector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6D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-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50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50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14" grpId="0" animBg="1"/>
      <p:bldP spid="15" grpId="0" animBg="1"/>
      <p:bldP spid="16" grpId="0" animBg="1"/>
      <p:bldP spid="6" grpId="0" animBg="1"/>
      <p:bldP spid="7" grpId="0" animBg="1"/>
      <p:bldP spid="8" grpId="0" animBg="1"/>
      <p:bldP spid="9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2" grpId="0" animBg="1"/>
      <p:bldP spid="43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етрадный лист.bmp"/>
          <p:cNvPicPr>
            <a:picLocks noChangeAspect="1"/>
          </p:cNvPicPr>
          <p:nvPr/>
        </p:nvPicPr>
        <p:blipFill>
          <a:blip r:embed="rId2"/>
          <a:srcRect l="3760" b="679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1357298"/>
            <a:ext cx="1872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12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 - 15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 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357430"/>
            <a:ext cx="2113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-2,5 </a:t>
            </a:r>
            <a:r>
              <a:rPr lang="ru-RU" sz="3600" b="1" baseline="30000" dirty="0" smtClean="0">
                <a:solidFill>
                  <a:srgbClr val="C00000"/>
                </a:solidFill>
                <a:latin typeface="Monotype Corsiva" pitchFamily="66" charset="0"/>
              </a:rPr>
              <a:t>0</a:t>
            </a: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 +  5 </a:t>
            </a:r>
            <a:r>
              <a:rPr lang="ru-RU" sz="3600" b="1" baseline="30000" dirty="0" smtClean="0">
                <a:solidFill>
                  <a:srgbClr val="C00000"/>
                </a:solidFill>
                <a:latin typeface="Monotype Corsiva" pitchFamily="66" charset="0"/>
              </a:rPr>
              <a:t>0 </a:t>
            </a:r>
            <a:endParaRPr lang="ru-RU" sz="3600" b="1" baseline="30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876"/>
            <a:ext cx="19752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0,5 </a:t>
            </a:r>
            <a:r>
              <a:rPr lang="ru-RU" sz="3600" b="1" baseline="30000" dirty="0" smtClean="0">
                <a:solidFill>
                  <a:srgbClr val="0070C0"/>
                </a:solidFill>
                <a:latin typeface="Monotype Corsiva" pitchFamily="66" charset="0"/>
              </a:rPr>
              <a:t>0</a:t>
            </a:r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 - 12 </a:t>
            </a:r>
            <a:r>
              <a:rPr lang="ru-RU" sz="3600" b="1" baseline="30000" dirty="0" smtClean="0">
                <a:solidFill>
                  <a:srgbClr val="0070C0"/>
                </a:solidFill>
                <a:latin typeface="Monotype Corsiva" pitchFamily="66" charset="0"/>
              </a:rPr>
              <a:t>0 </a:t>
            </a:r>
            <a:endParaRPr lang="ru-RU" sz="3600" b="1" baseline="30000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572008"/>
            <a:ext cx="21050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-12,5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 - 3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 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повтор.bmp"/>
          <p:cNvPicPr>
            <a:picLocks noChangeAspect="1"/>
          </p:cNvPicPr>
          <p:nvPr/>
        </p:nvPicPr>
        <p:blipFill>
          <a:blip r:embed="rId3"/>
          <a:srcRect l="42587" t="1550" r="43204" b="14873"/>
          <a:stretch>
            <a:fillRect/>
          </a:stretch>
        </p:blipFill>
        <p:spPr>
          <a:xfrm>
            <a:off x="6715140" y="0"/>
            <a:ext cx="2428860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7786710" y="0"/>
            <a:ext cx="357190" cy="61436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857488" y="1357298"/>
            <a:ext cx="923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- 3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 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8926" y="2357430"/>
            <a:ext cx="9989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2,5 </a:t>
            </a:r>
            <a:r>
              <a:rPr lang="ru-RU" sz="3600" b="1" baseline="30000" dirty="0" smtClean="0">
                <a:solidFill>
                  <a:srgbClr val="C00000"/>
                </a:solidFill>
                <a:latin typeface="Monotype Corsiva" pitchFamily="66" charset="0"/>
              </a:rPr>
              <a:t>0 </a:t>
            </a:r>
            <a:endParaRPr lang="ru-RU" sz="3600" b="1" baseline="30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6" y="3571876"/>
            <a:ext cx="1433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- 11,5 </a:t>
            </a:r>
            <a:r>
              <a:rPr lang="ru-RU" sz="3600" b="1" baseline="30000" dirty="0" smtClean="0">
                <a:solidFill>
                  <a:srgbClr val="0070C0"/>
                </a:solidFill>
                <a:latin typeface="Monotype Corsiva" pitchFamily="66" charset="0"/>
              </a:rPr>
              <a:t>0 </a:t>
            </a:r>
            <a:endParaRPr lang="ru-RU" sz="3600" b="1" baseline="30000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488" y="4500570"/>
            <a:ext cx="1433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- 15,5 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0 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0"/>
            <a:ext cx="671514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Вычислить.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Рисунок 89" descr="тетрадный лист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cxnSp>
        <p:nvCxnSpPr>
          <p:cNvPr id="4" name="Прямая со стрелкой 3"/>
          <p:cNvCxnSpPr/>
          <p:nvPr/>
        </p:nvCxnSpPr>
        <p:spPr>
          <a:xfrm>
            <a:off x="285720" y="1714488"/>
            <a:ext cx="7715304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Блок-схема: узел 4"/>
          <p:cNvSpPr/>
          <p:nvPr/>
        </p:nvSpPr>
        <p:spPr>
          <a:xfrm>
            <a:off x="4214810" y="164305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071934" y="171448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0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214942" y="171448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8" name="Блок-схема: узел 7"/>
          <p:cNvSpPr/>
          <p:nvPr/>
        </p:nvSpPr>
        <p:spPr>
          <a:xfrm>
            <a:off x="2214546" y="164305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/>
          <p:cNvSpPr/>
          <p:nvPr/>
        </p:nvSpPr>
        <p:spPr>
          <a:xfrm>
            <a:off x="5357818" y="164305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7643834" y="164305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071802" y="4214818"/>
            <a:ext cx="1545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1+ 2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= 3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cxnSp>
        <p:nvCxnSpPr>
          <p:cNvPr id="13" name="Скругленная соединительная линия 12"/>
          <p:cNvCxnSpPr/>
          <p:nvPr/>
        </p:nvCxnSpPr>
        <p:spPr>
          <a:xfrm rot="5400000" flipH="1" flipV="1">
            <a:off x="5950246" y="1122060"/>
            <a:ext cx="50514" cy="1092494"/>
          </a:xfrm>
          <a:prstGeom prst="curvedConnector3">
            <a:avLst>
              <a:gd name="adj1" fmla="val 1128125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/>
          <p:nvPr/>
        </p:nvCxnSpPr>
        <p:spPr>
          <a:xfrm rot="5400000" flipH="1" flipV="1">
            <a:off x="7093254" y="1122060"/>
            <a:ext cx="50514" cy="1092494"/>
          </a:xfrm>
          <a:prstGeom prst="curvedConnector3">
            <a:avLst>
              <a:gd name="adj1" fmla="val 1128125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Полилиния 30"/>
          <p:cNvSpPr/>
          <p:nvPr/>
        </p:nvSpPr>
        <p:spPr>
          <a:xfrm>
            <a:off x="5411449" y="1034321"/>
            <a:ext cx="2293495" cy="689548"/>
          </a:xfrm>
          <a:custGeom>
            <a:avLst/>
            <a:gdLst>
              <a:gd name="connsiteX0" fmla="*/ 0 w 2293495"/>
              <a:gd name="connsiteY0" fmla="*/ 659568 h 689548"/>
              <a:gd name="connsiteX1" fmla="*/ 209862 w 2293495"/>
              <a:gd name="connsiteY1" fmla="*/ 209863 h 689548"/>
              <a:gd name="connsiteX2" fmla="*/ 569626 w 2293495"/>
              <a:gd name="connsiteY2" fmla="*/ 89941 h 689548"/>
              <a:gd name="connsiteX3" fmla="*/ 1124262 w 2293495"/>
              <a:gd name="connsiteY3" fmla="*/ 0 h 689548"/>
              <a:gd name="connsiteX4" fmla="*/ 1738859 w 2293495"/>
              <a:gd name="connsiteY4" fmla="*/ 89941 h 689548"/>
              <a:gd name="connsiteX5" fmla="*/ 2143594 w 2293495"/>
              <a:gd name="connsiteY5" fmla="*/ 299804 h 689548"/>
              <a:gd name="connsiteX6" fmla="*/ 2293495 w 2293495"/>
              <a:gd name="connsiteY6" fmla="*/ 689548 h 689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93495" h="689548">
                <a:moveTo>
                  <a:pt x="0" y="659568"/>
                </a:moveTo>
                <a:cubicBezTo>
                  <a:pt x="57462" y="482184"/>
                  <a:pt x="114924" y="304801"/>
                  <a:pt x="209862" y="209863"/>
                </a:cubicBezTo>
                <a:cubicBezTo>
                  <a:pt x="304800" y="114925"/>
                  <a:pt x="417226" y="124918"/>
                  <a:pt x="569626" y="89941"/>
                </a:cubicBezTo>
                <a:cubicBezTo>
                  <a:pt x="722026" y="54964"/>
                  <a:pt x="929390" y="0"/>
                  <a:pt x="1124262" y="0"/>
                </a:cubicBezTo>
                <a:cubicBezTo>
                  <a:pt x="1319134" y="0"/>
                  <a:pt x="1568970" y="39974"/>
                  <a:pt x="1738859" y="89941"/>
                </a:cubicBezTo>
                <a:cubicBezTo>
                  <a:pt x="1908748" y="139908"/>
                  <a:pt x="2051155" y="199870"/>
                  <a:pt x="2143594" y="299804"/>
                </a:cubicBezTo>
                <a:cubicBezTo>
                  <a:pt x="2236033" y="399738"/>
                  <a:pt x="2264764" y="544643"/>
                  <a:pt x="2293495" y="689548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7500958" y="1714488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</a:t>
            </a:r>
            <a:endParaRPr lang="ru-RU" sz="28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143636" y="428604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smtClean="0"/>
              <a:t>  2</a:t>
            </a:r>
            <a:endParaRPr lang="ru-RU" sz="28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71472" y="4786322"/>
            <a:ext cx="923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3 - 5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7" name="Блок-схема: узел 36"/>
          <p:cNvSpPr/>
          <p:nvPr/>
        </p:nvSpPr>
        <p:spPr>
          <a:xfrm>
            <a:off x="1928794" y="164305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643042" y="1785926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- 2</a:t>
            </a:r>
            <a:endParaRPr lang="ru-RU" sz="2800" b="1" dirty="0"/>
          </a:p>
        </p:txBody>
      </p:sp>
      <p:cxnSp>
        <p:nvCxnSpPr>
          <p:cNvPr id="42" name="Скругленная соединительная линия 41"/>
          <p:cNvCxnSpPr/>
          <p:nvPr/>
        </p:nvCxnSpPr>
        <p:spPr>
          <a:xfrm rot="16200000" flipV="1">
            <a:off x="7142974" y="1072340"/>
            <a:ext cx="1588" cy="1143008"/>
          </a:xfrm>
          <a:prstGeom prst="curvedConnector4">
            <a:avLst>
              <a:gd name="adj1" fmla="val 29026961"/>
              <a:gd name="adj2" fmla="val 100337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Скругленная соединительная линия 41"/>
          <p:cNvCxnSpPr/>
          <p:nvPr/>
        </p:nvCxnSpPr>
        <p:spPr>
          <a:xfrm rot="16200000" flipV="1">
            <a:off x="5999966" y="1143778"/>
            <a:ext cx="1588" cy="1143008"/>
          </a:xfrm>
          <a:prstGeom prst="curvedConnector4">
            <a:avLst>
              <a:gd name="adj1" fmla="val 29026961"/>
              <a:gd name="adj2" fmla="val 100337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Скругленная соединительная линия 41"/>
          <p:cNvCxnSpPr/>
          <p:nvPr/>
        </p:nvCxnSpPr>
        <p:spPr>
          <a:xfrm rot="16200000" flipV="1">
            <a:off x="4785520" y="1143778"/>
            <a:ext cx="1588" cy="1143008"/>
          </a:xfrm>
          <a:prstGeom prst="curvedConnector4">
            <a:avLst>
              <a:gd name="adj1" fmla="val 29026961"/>
              <a:gd name="adj2" fmla="val 100337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Скругленная соединительная линия 41"/>
          <p:cNvCxnSpPr/>
          <p:nvPr/>
        </p:nvCxnSpPr>
        <p:spPr>
          <a:xfrm rot="16200000" flipV="1">
            <a:off x="3713950" y="1143778"/>
            <a:ext cx="1588" cy="1143008"/>
          </a:xfrm>
          <a:prstGeom prst="curvedConnector4">
            <a:avLst>
              <a:gd name="adj1" fmla="val 29026961"/>
              <a:gd name="adj2" fmla="val 100337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Скругленная соединительная линия 41"/>
          <p:cNvCxnSpPr/>
          <p:nvPr/>
        </p:nvCxnSpPr>
        <p:spPr>
          <a:xfrm rot="16200000" flipV="1">
            <a:off x="2570942" y="1143778"/>
            <a:ext cx="1588" cy="1143008"/>
          </a:xfrm>
          <a:prstGeom prst="curvedConnector4">
            <a:avLst>
              <a:gd name="adj1" fmla="val 29026961"/>
              <a:gd name="adj2" fmla="val 100337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Скругленная соединительная линия 61"/>
          <p:cNvCxnSpPr>
            <a:stCxn id="32" idx="0"/>
            <a:endCxn id="37" idx="7"/>
          </p:cNvCxnSpPr>
          <p:nvPr/>
        </p:nvCxnSpPr>
        <p:spPr>
          <a:xfrm rot="16200000" flipV="1">
            <a:off x="4857752" y="-1143032"/>
            <a:ext cx="50514" cy="5664526"/>
          </a:xfrm>
          <a:prstGeom prst="curvedConnector3">
            <a:avLst>
              <a:gd name="adj1" fmla="val 1929357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4071934" y="214290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5</a:t>
            </a:r>
            <a:endParaRPr lang="ru-RU" sz="2800" b="1" dirty="0"/>
          </a:p>
        </p:txBody>
      </p:sp>
      <p:sp>
        <p:nvSpPr>
          <p:cNvPr id="65" name="TextBox 64"/>
          <p:cNvSpPr txBox="1"/>
          <p:nvPr/>
        </p:nvSpPr>
        <p:spPr>
          <a:xfrm>
            <a:off x="1500166" y="4786322"/>
            <a:ext cx="10615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=  - 2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214942" y="4714884"/>
            <a:ext cx="1571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- 2 + 1,5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cxnSp>
        <p:nvCxnSpPr>
          <p:cNvPr id="69" name="Скругленная соединительная линия 68"/>
          <p:cNvCxnSpPr/>
          <p:nvPr/>
        </p:nvCxnSpPr>
        <p:spPr>
          <a:xfrm rot="5400000" flipH="1" flipV="1">
            <a:off x="2521222" y="1122060"/>
            <a:ext cx="50514" cy="1092494"/>
          </a:xfrm>
          <a:prstGeom prst="curvedConnector3">
            <a:avLst>
              <a:gd name="adj1" fmla="val 1128125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Скругленная соединительная линия 69"/>
          <p:cNvCxnSpPr/>
          <p:nvPr/>
        </p:nvCxnSpPr>
        <p:spPr>
          <a:xfrm rot="5400000" flipH="1" flipV="1">
            <a:off x="3143240" y="1142984"/>
            <a:ext cx="571504" cy="571504"/>
          </a:xfrm>
          <a:prstGeom prst="curvedConnector3">
            <a:avLst>
              <a:gd name="adj1" fmla="val 144426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8" name="Блок-схема: узел 87"/>
          <p:cNvSpPr/>
          <p:nvPr/>
        </p:nvSpPr>
        <p:spPr>
          <a:xfrm>
            <a:off x="3643306" y="164305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TextBox 88"/>
          <p:cNvSpPr txBox="1"/>
          <p:nvPr/>
        </p:nvSpPr>
        <p:spPr>
          <a:xfrm>
            <a:off x="3286116" y="1785927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- 0,5</a:t>
            </a:r>
            <a:endParaRPr lang="ru-RU" sz="2400" b="1" dirty="0"/>
          </a:p>
        </p:txBody>
      </p:sp>
      <p:sp>
        <p:nvSpPr>
          <p:cNvPr id="107" name="Полилиния 106"/>
          <p:cNvSpPr/>
          <p:nvPr/>
        </p:nvSpPr>
        <p:spPr>
          <a:xfrm>
            <a:off x="2008682" y="839450"/>
            <a:ext cx="1723869" cy="929389"/>
          </a:xfrm>
          <a:custGeom>
            <a:avLst/>
            <a:gdLst>
              <a:gd name="connsiteX0" fmla="*/ 0 w 1723869"/>
              <a:gd name="connsiteY0" fmla="*/ 929389 h 929389"/>
              <a:gd name="connsiteX1" fmla="*/ 254833 w 1723869"/>
              <a:gd name="connsiteY1" fmla="*/ 299802 h 929389"/>
              <a:gd name="connsiteX2" fmla="*/ 539646 w 1723869"/>
              <a:gd name="connsiteY2" fmla="*/ 44970 h 929389"/>
              <a:gd name="connsiteX3" fmla="*/ 1124262 w 1723869"/>
              <a:gd name="connsiteY3" fmla="*/ 44970 h 929389"/>
              <a:gd name="connsiteX4" fmla="*/ 1454046 w 1723869"/>
              <a:gd name="connsiteY4" fmla="*/ 314793 h 929389"/>
              <a:gd name="connsiteX5" fmla="*/ 1723869 w 1723869"/>
              <a:gd name="connsiteY5" fmla="*/ 869429 h 9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3869" h="929389">
                <a:moveTo>
                  <a:pt x="0" y="929389"/>
                </a:moveTo>
                <a:cubicBezTo>
                  <a:pt x="82446" y="688297"/>
                  <a:pt x="164892" y="447205"/>
                  <a:pt x="254833" y="299802"/>
                </a:cubicBezTo>
                <a:cubicBezTo>
                  <a:pt x="344774" y="152399"/>
                  <a:pt x="394741" y="87442"/>
                  <a:pt x="539646" y="44970"/>
                </a:cubicBezTo>
                <a:cubicBezTo>
                  <a:pt x="684551" y="2498"/>
                  <a:pt x="971862" y="0"/>
                  <a:pt x="1124262" y="44970"/>
                </a:cubicBezTo>
                <a:cubicBezTo>
                  <a:pt x="1276662" y="89940"/>
                  <a:pt x="1354112" y="177383"/>
                  <a:pt x="1454046" y="314793"/>
                </a:cubicBezTo>
                <a:cubicBezTo>
                  <a:pt x="1553980" y="452203"/>
                  <a:pt x="1638924" y="660816"/>
                  <a:pt x="1723869" y="869429"/>
                </a:cubicBezTo>
              </a:path>
            </a:pathLst>
          </a:cu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TextBox 107"/>
          <p:cNvSpPr txBox="1"/>
          <p:nvPr/>
        </p:nvSpPr>
        <p:spPr>
          <a:xfrm>
            <a:off x="2214546" y="28572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1,5</a:t>
            </a:r>
            <a:endParaRPr lang="ru-RU" sz="28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6572264" y="4714884"/>
            <a:ext cx="13676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=  - 0,5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0" y="5643578"/>
            <a:ext cx="20714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- 0,5 – 1,25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cxnSp>
        <p:nvCxnSpPr>
          <p:cNvPr id="39" name="Скругленная соединительная линия 41"/>
          <p:cNvCxnSpPr/>
          <p:nvPr/>
        </p:nvCxnSpPr>
        <p:spPr>
          <a:xfrm rot="16200000" flipV="1">
            <a:off x="3142446" y="1143778"/>
            <a:ext cx="1588" cy="1143008"/>
          </a:xfrm>
          <a:prstGeom prst="curvedConnector4">
            <a:avLst>
              <a:gd name="adj1" fmla="val 29026961"/>
              <a:gd name="adj2" fmla="val 100337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Скругленная соединительная линия 41"/>
          <p:cNvCxnSpPr/>
          <p:nvPr/>
        </p:nvCxnSpPr>
        <p:spPr>
          <a:xfrm rot="10800000">
            <a:off x="2285984" y="1500174"/>
            <a:ext cx="357190" cy="144464"/>
          </a:xfrm>
          <a:prstGeom prst="curvedConnector3">
            <a:avLst>
              <a:gd name="adj1" fmla="val 13429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Блок-схема: узел 45"/>
          <p:cNvSpPr/>
          <p:nvPr/>
        </p:nvSpPr>
        <p:spPr>
          <a:xfrm>
            <a:off x="6500826" y="164305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/>
          <p:cNvSpPr txBox="1"/>
          <p:nvPr/>
        </p:nvSpPr>
        <p:spPr>
          <a:xfrm>
            <a:off x="2143108" y="1785927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- 1,75</a:t>
            </a:r>
            <a:endParaRPr lang="ru-RU" sz="2400" b="1" dirty="0"/>
          </a:p>
        </p:txBody>
      </p:sp>
      <p:sp>
        <p:nvSpPr>
          <p:cNvPr id="48" name="Полилиния 47"/>
          <p:cNvSpPr/>
          <p:nvPr/>
        </p:nvSpPr>
        <p:spPr>
          <a:xfrm>
            <a:off x="2285984" y="785794"/>
            <a:ext cx="1426029" cy="861786"/>
          </a:xfrm>
          <a:custGeom>
            <a:avLst/>
            <a:gdLst>
              <a:gd name="connsiteX0" fmla="*/ 1426029 w 1426029"/>
              <a:gd name="connsiteY0" fmla="*/ 796471 h 861786"/>
              <a:gd name="connsiteX1" fmla="*/ 1110343 w 1426029"/>
              <a:gd name="connsiteY1" fmla="*/ 306614 h 861786"/>
              <a:gd name="connsiteX2" fmla="*/ 533400 w 1426029"/>
              <a:gd name="connsiteY2" fmla="*/ 1814 h 861786"/>
              <a:gd name="connsiteX3" fmla="*/ 152400 w 1426029"/>
              <a:gd name="connsiteY3" fmla="*/ 317500 h 861786"/>
              <a:gd name="connsiteX4" fmla="*/ 0 w 1426029"/>
              <a:gd name="connsiteY4" fmla="*/ 861786 h 861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6029" h="861786">
                <a:moveTo>
                  <a:pt x="1426029" y="796471"/>
                </a:moveTo>
                <a:cubicBezTo>
                  <a:pt x="1342571" y="617764"/>
                  <a:pt x="1259114" y="439057"/>
                  <a:pt x="1110343" y="306614"/>
                </a:cubicBezTo>
                <a:cubicBezTo>
                  <a:pt x="961572" y="174171"/>
                  <a:pt x="693057" y="0"/>
                  <a:pt x="533400" y="1814"/>
                </a:cubicBezTo>
                <a:cubicBezTo>
                  <a:pt x="373743" y="3628"/>
                  <a:pt x="241300" y="174171"/>
                  <a:pt x="152400" y="317500"/>
                </a:cubicBezTo>
                <a:cubicBezTo>
                  <a:pt x="63500" y="460829"/>
                  <a:pt x="31750" y="661307"/>
                  <a:pt x="0" y="861786"/>
                </a:cubicBezTo>
              </a:path>
            </a:pathLst>
          </a:cu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TextBox 48"/>
          <p:cNvSpPr txBox="1"/>
          <p:nvPr/>
        </p:nvSpPr>
        <p:spPr>
          <a:xfrm>
            <a:off x="2214546" y="28572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1,25</a:t>
            </a:r>
            <a:endParaRPr lang="ru-RU" sz="28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2285984" y="5643578"/>
            <a:ext cx="1571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=  - 1,75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29190" y="5643578"/>
            <a:ext cx="22846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- 1,75 + 3,75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cxnSp>
        <p:nvCxnSpPr>
          <p:cNvPr id="52" name="Скругленная соединительная линия 51"/>
          <p:cNvCxnSpPr/>
          <p:nvPr/>
        </p:nvCxnSpPr>
        <p:spPr>
          <a:xfrm rot="5400000" flipH="1" flipV="1">
            <a:off x="2806974" y="1122060"/>
            <a:ext cx="50514" cy="1092494"/>
          </a:xfrm>
          <a:prstGeom prst="curvedConnector3">
            <a:avLst>
              <a:gd name="adj1" fmla="val 1128125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Скругленная соединительная линия 52"/>
          <p:cNvCxnSpPr/>
          <p:nvPr/>
        </p:nvCxnSpPr>
        <p:spPr>
          <a:xfrm rot="5400000" flipH="1" flipV="1">
            <a:off x="3949982" y="1193498"/>
            <a:ext cx="50514" cy="1092494"/>
          </a:xfrm>
          <a:prstGeom prst="curvedConnector3">
            <a:avLst>
              <a:gd name="adj1" fmla="val 1128125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Скругленная соединительная линия 53"/>
          <p:cNvCxnSpPr/>
          <p:nvPr/>
        </p:nvCxnSpPr>
        <p:spPr>
          <a:xfrm rot="5400000" flipH="1" flipV="1">
            <a:off x="5092990" y="1122060"/>
            <a:ext cx="50514" cy="1092494"/>
          </a:xfrm>
          <a:prstGeom prst="curvedConnector3">
            <a:avLst>
              <a:gd name="adj1" fmla="val 1128125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Скругленная соединительная линия 54"/>
          <p:cNvCxnSpPr/>
          <p:nvPr/>
        </p:nvCxnSpPr>
        <p:spPr>
          <a:xfrm flipV="1">
            <a:off x="5715008" y="1428736"/>
            <a:ext cx="857256" cy="285752"/>
          </a:xfrm>
          <a:prstGeom prst="curvedConnector3">
            <a:avLst>
              <a:gd name="adj1" fmla="val 4286"/>
            </a:avLst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429388" y="1857364"/>
            <a:ext cx="642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95" name="Полилиния 94"/>
          <p:cNvSpPr/>
          <p:nvPr/>
        </p:nvSpPr>
        <p:spPr>
          <a:xfrm>
            <a:off x="2285984" y="714356"/>
            <a:ext cx="4299857" cy="954314"/>
          </a:xfrm>
          <a:custGeom>
            <a:avLst/>
            <a:gdLst>
              <a:gd name="connsiteX0" fmla="*/ 0 w 4299857"/>
              <a:gd name="connsiteY0" fmla="*/ 954314 h 954314"/>
              <a:gd name="connsiteX1" fmla="*/ 576942 w 4299857"/>
              <a:gd name="connsiteY1" fmla="*/ 366485 h 954314"/>
              <a:gd name="connsiteX2" fmla="*/ 1719942 w 4299857"/>
              <a:gd name="connsiteY2" fmla="*/ 50800 h 954314"/>
              <a:gd name="connsiteX3" fmla="*/ 2852057 w 4299857"/>
              <a:gd name="connsiteY3" fmla="*/ 61685 h 954314"/>
              <a:gd name="connsiteX4" fmla="*/ 3679371 w 4299857"/>
              <a:gd name="connsiteY4" fmla="*/ 322943 h 954314"/>
              <a:gd name="connsiteX5" fmla="*/ 4299857 w 4299857"/>
              <a:gd name="connsiteY5" fmla="*/ 910771 h 954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9857" h="954314">
                <a:moveTo>
                  <a:pt x="0" y="954314"/>
                </a:moveTo>
                <a:cubicBezTo>
                  <a:pt x="145142" y="735692"/>
                  <a:pt x="290285" y="517071"/>
                  <a:pt x="576942" y="366485"/>
                </a:cubicBezTo>
                <a:cubicBezTo>
                  <a:pt x="863599" y="215899"/>
                  <a:pt x="1340756" y="101600"/>
                  <a:pt x="1719942" y="50800"/>
                </a:cubicBezTo>
                <a:cubicBezTo>
                  <a:pt x="2099128" y="0"/>
                  <a:pt x="2525486" y="16328"/>
                  <a:pt x="2852057" y="61685"/>
                </a:cubicBezTo>
                <a:cubicBezTo>
                  <a:pt x="3178629" y="107042"/>
                  <a:pt x="3438071" y="181429"/>
                  <a:pt x="3679371" y="322943"/>
                </a:cubicBezTo>
                <a:cubicBezTo>
                  <a:pt x="3920671" y="464457"/>
                  <a:pt x="4110264" y="687614"/>
                  <a:pt x="4299857" y="910771"/>
                </a:cubicBezTo>
              </a:path>
            </a:pathLst>
          </a:cu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TextBox 95"/>
          <p:cNvSpPr txBox="1"/>
          <p:nvPr/>
        </p:nvSpPr>
        <p:spPr>
          <a:xfrm>
            <a:off x="4500562" y="285728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3,75</a:t>
            </a:r>
            <a:endParaRPr lang="ru-RU" sz="2800" b="1" dirty="0"/>
          </a:p>
        </p:txBody>
      </p:sp>
      <p:sp>
        <p:nvSpPr>
          <p:cNvPr id="97" name="TextBox 96"/>
          <p:cNvSpPr txBox="1"/>
          <p:nvPr/>
        </p:nvSpPr>
        <p:spPr>
          <a:xfrm>
            <a:off x="7143768" y="5643578"/>
            <a:ext cx="830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=  2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6" name="Стрелка вправо 55"/>
          <p:cNvSpPr/>
          <p:nvPr/>
        </p:nvSpPr>
        <p:spPr>
          <a:xfrm>
            <a:off x="4286248" y="2285992"/>
            <a:ext cx="3714776" cy="1428760"/>
          </a:xfrm>
          <a:prstGeom prst="rightArrow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вправо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61" name="Стрелка влево 60"/>
          <p:cNvSpPr/>
          <p:nvPr/>
        </p:nvSpPr>
        <p:spPr>
          <a:xfrm>
            <a:off x="428596" y="2285992"/>
            <a:ext cx="3857652" cy="1428760"/>
          </a:xfrm>
          <a:prstGeom prst="leftArrow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влево</a:t>
            </a:r>
          </a:p>
        </p:txBody>
      </p:sp>
      <p:sp>
        <p:nvSpPr>
          <p:cNvPr id="63" name="Блок-схема: узел 62"/>
          <p:cNvSpPr/>
          <p:nvPr/>
        </p:nvSpPr>
        <p:spPr>
          <a:xfrm>
            <a:off x="6357950" y="3357562"/>
            <a:ext cx="1000132" cy="928694"/>
          </a:xfrm>
          <a:prstGeom prst="flowChartConnector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6D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+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66" name="Блок-схема: узел 65"/>
          <p:cNvSpPr/>
          <p:nvPr/>
        </p:nvSpPr>
        <p:spPr>
          <a:xfrm>
            <a:off x="1142976" y="3357562"/>
            <a:ext cx="1000132" cy="928694"/>
          </a:xfrm>
          <a:prstGeom prst="flowChartConnector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6D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 smtClean="0">
                <a:solidFill>
                  <a:schemeClr val="tx1"/>
                </a:solidFill>
              </a:rPr>
              <a:t>-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500"/>
                            </p:stCondLst>
                            <p:childTnLst>
                              <p:par>
                                <p:cTn id="169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00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500"/>
                            </p:stCondLst>
                            <p:childTnLst>
                              <p:par>
                                <p:cTn id="209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500"/>
                            </p:stCondLst>
                            <p:childTnLst>
                              <p:par>
                                <p:cTn id="21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000"/>
                            </p:stCondLst>
                            <p:childTnLst>
                              <p:par>
                                <p:cTn id="2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4500"/>
                            </p:stCondLst>
                            <p:childTnLst>
                              <p:par>
                                <p:cTn id="2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5500"/>
                            </p:stCondLst>
                            <p:childTnLst>
                              <p:par>
                                <p:cTn id="2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1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/>
      <p:bldP spid="31" grpId="0" animBg="1"/>
      <p:bldP spid="31" grpId="1" animBg="1"/>
      <p:bldP spid="31" grpId="2" animBg="1"/>
      <p:bldP spid="32" grpId="0"/>
      <p:bldP spid="33" grpId="0"/>
      <p:bldP spid="33" grpId="1"/>
      <p:bldP spid="33" grpId="2"/>
      <p:bldP spid="37" grpId="0" animBg="1"/>
      <p:bldP spid="38" grpId="0"/>
      <p:bldP spid="64" grpId="0"/>
      <p:bldP spid="64" grpId="1"/>
      <p:bldP spid="64" grpId="2"/>
      <p:bldP spid="88" grpId="0" animBg="1"/>
      <p:bldP spid="89" grpId="0"/>
      <p:bldP spid="89" grpId="1"/>
      <p:bldP spid="107" grpId="0" animBg="1"/>
      <p:bldP spid="107" grpId="1" animBg="1"/>
      <p:bldP spid="108" grpId="0"/>
      <p:bldP spid="108" grpId="1"/>
      <p:bldP spid="46" grpId="0" animBg="1"/>
      <p:bldP spid="47" grpId="0"/>
      <p:bldP spid="48" grpId="0" animBg="1"/>
      <p:bldP spid="48" grpId="1" animBg="1"/>
      <p:bldP spid="49" grpId="0"/>
      <p:bldP spid="49" grpId="1"/>
      <p:bldP spid="93" grpId="0"/>
      <p:bldP spid="95" grpId="0" animBg="1"/>
      <p:bldP spid="95" grpId="1" animBg="1"/>
      <p:bldP spid="96" grpId="0"/>
      <p:bldP spid="96" grpId="1"/>
      <p:bldP spid="56" grpId="0" animBg="1"/>
      <p:bldP spid="61" grpId="0" animBg="1"/>
      <p:bldP spid="63" grpId="0" animBg="1"/>
      <p:bldP spid="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тетрадный лист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2714620"/>
            <a:ext cx="12971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2,5 - 3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3714752"/>
            <a:ext cx="15712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-2,5 +  4</a:t>
            </a:r>
            <a:endParaRPr lang="ru-RU" sz="3600" b="1" baseline="30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4929198"/>
            <a:ext cx="14334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0,25 - 2</a:t>
            </a:r>
            <a:endParaRPr lang="ru-RU" sz="3600" b="1" baseline="30000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5929330"/>
            <a:ext cx="18341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-12,75 - 5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2714620"/>
            <a:ext cx="992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- 0,5</a:t>
            </a:r>
            <a:r>
              <a:rPr lang="ru-RU" sz="3600" b="1" baseline="30000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3714752"/>
            <a:ext cx="6944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1,5</a:t>
            </a:r>
            <a:endParaRPr lang="ru-RU" sz="3600" b="1" baseline="30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4929198"/>
            <a:ext cx="1128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Monotype Corsiva" pitchFamily="66" charset="0"/>
              </a:rPr>
              <a:t>- 1,75</a:t>
            </a:r>
            <a:endParaRPr lang="ru-RU" sz="3600" b="1" baseline="30000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430" y="5857892"/>
            <a:ext cx="1332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- 17,75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85720" y="1714488"/>
            <a:ext cx="7715304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71934" y="192880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0</a:t>
            </a:r>
            <a:endParaRPr lang="ru-RU" sz="2800" b="1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4214810" y="164305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5357818" y="164305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/>
          <p:cNvSpPr/>
          <p:nvPr/>
        </p:nvSpPr>
        <p:spPr>
          <a:xfrm>
            <a:off x="3071802" y="1643050"/>
            <a:ext cx="142876" cy="14287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214942" y="1928802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</a:t>
            </a:r>
            <a:endParaRPr lang="ru-RU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786050" y="1928802"/>
            <a:ext cx="9191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- 1</a:t>
            </a:r>
            <a:endParaRPr lang="ru-RU" sz="28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82867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Вычислить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214290"/>
          <a:ext cx="8501120" cy="1430183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700224"/>
                <a:gridCol w="1700224"/>
                <a:gridCol w="1700224"/>
                <a:gridCol w="1700224"/>
                <a:gridCol w="1700224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Начальный капитал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доход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расходы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Долг</a:t>
                      </a:r>
                    </a:p>
                    <a:p>
                      <a:pPr algn="ctr"/>
                      <a:r>
                        <a:rPr lang="ru-RU" sz="2400" dirty="0" smtClean="0"/>
                        <a:t>банку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Прибыль </a:t>
                      </a:r>
                      <a:endParaRPr lang="ru-RU" sz="2400" dirty="0"/>
                    </a:p>
                  </a:txBody>
                  <a:tcPr/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0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7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Куб 3"/>
          <p:cNvSpPr/>
          <p:nvPr/>
        </p:nvSpPr>
        <p:spPr>
          <a:xfrm>
            <a:off x="928662" y="2000240"/>
            <a:ext cx="1643074" cy="1500198"/>
          </a:xfrm>
          <a:prstGeom prst="cub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0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5" name="Куб 4"/>
          <p:cNvSpPr/>
          <p:nvPr/>
        </p:nvSpPr>
        <p:spPr>
          <a:xfrm>
            <a:off x="2214546" y="2000240"/>
            <a:ext cx="1643074" cy="1500198"/>
          </a:xfrm>
          <a:prstGeom prst="cub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7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Куб 5"/>
          <p:cNvSpPr/>
          <p:nvPr/>
        </p:nvSpPr>
        <p:spPr>
          <a:xfrm>
            <a:off x="3500430" y="2000240"/>
            <a:ext cx="1643074" cy="1500198"/>
          </a:xfrm>
          <a:prstGeom prst="cube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- 2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7" name="Куб 6"/>
          <p:cNvSpPr/>
          <p:nvPr/>
        </p:nvSpPr>
        <p:spPr>
          <a:xfrm>
            <a:off x="4786314" y="2000240"/>
            <a:ext cx="1643074" cy="1500198"/>
          </a:xfrm>
          <a:prstGeom prst="cube">
            <a:avLst/>
          </a:prstGeo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- 3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Куб 7"/>
          <p:cNvSpPr/>
          <p:nvPr/>
        </p:nvSpPr>
        <p:spPr>
          <a:xfrm>
            <a:off x="6072198" y="2000240"/>
            <a:ext cx="1643074" cy="1500198"/>
          </a:xfrm>
          <a:prstGeom prst="cube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2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72396" y="100010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2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357290" y="4143380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0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4143380"/>
            <a:ext cx="357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+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00298" y="4143380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7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4678" y="4143380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+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3306" y="4143380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(- 2)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4143380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+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29190" y="4143380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(- 3)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57884" y="4143380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=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57950" y="4143380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</a:rPr>
              <a:t>2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57290" y="5357826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0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00232" y="5357826"/>
            <a:ext cx="3571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+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00298" y="5357827"/>
            <a:ext cx="128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(-2)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7554" y="5357826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+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29058" y="5357826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7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72000" y="5357826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+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29190" y="5357826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(- 3)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57884" y="5357826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=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357950" y="5357826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2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1571612"/>
          <a:ext cx="8501120" cy="309372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700224"/>
                <a:gridCol w="1700224"/>
                <a:gridCol w="1700224"/>
                <a:gridCol w="1700224"/>
                <a:gridCol w="1700224"/>
              </a:tblGrid>
              <a:tr h="78581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Начальный капитал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доход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расходы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Долг</a:t>
                      </a:r>
                    </a:p>
                    <a:p>
                      <a:pPr algn="ctr"/>
                      <a:r>
                        <a:rPr lang="ru-RU" sz="2400" dirty="0" smtClean="0"/>
                        <a:t>банку</a:t>
                      </a:r>
                    </a:p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Прибыль</a:t>
                      </a:r>
                      <a:endParaRPr lang="ru-RU" sz="2400" dirty="0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12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1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8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9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7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45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23,5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8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3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2,5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85720" y="5143512"/>
            <a:ext cx="3600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4 + 12 – 21 - 1 = - 6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00958" y="271462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- </a:t>
            </a:r>
            <a:r>
              <a:rPr lang="ru-RU" sz="2800" b="1" dirty="0" smtClean="0"/>
              <a:t>6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357818" y="5143512"/>
            <a:ext cx="29530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8 + 9 – 5 - 7 =  5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72396" y="321468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5</a:t>
            </a:r>
            <a:endParaRPr lang="ru-R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5857892"/>
            <a:ext cx="4286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3 + 45 – 23,5 - 3 =  21,5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86644" y="3714752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21,5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214942" y="5857892"/>
            <a:ext cx="3666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5 + 8 – 3 – 2,5 =  7,5</a:t>
            </a:r>
            <a:endParaRPr lang="ru-RU" sz="3600" b="1" baseline="30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215206" y="4143380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7,5</a:t>
            </a:r>
            <a:endParaRPr lang="ru-RU" sz="28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 данным, представленным в таблице определите величину чистой прибыли или убытка.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85860"/>
            <a:ext cx="30636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- 12 </a:t>
            </a:r>
            <a:r>
              <a:rPr lang="ru-RU" sz="3600" b="1" baseline="30000" dirty="0" smtClean="0">
                <a:solidFill>
                  <a:srgbClr val="C00000"/>
                </a:solidFill>
                <a:latin typeface="Monotype Corsiva" pitchFamily="66" charset="0"/>
              </a:rPr>
              <a:t>0</a:t>
            </a: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 + 12 </a:t>
            </a:r>
            <a:r>
              <a:rPr lang="ru-RU" sz="3600" b="1" baseline="30000" dirty="0" smtClean="0">
                <a:solidFill>
                  <a:srgbClr val="C00000"/>
                </a:solidFill>
                <a:latin typeface="Monotype Corsiva" pitchFamily="66" charset="0"/>
              </a:rPr>
              <a:t>0 </a:t>
            </a: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= 0 </a:t>
            </a:r>
            <a:r>
              <a:rPr lang="ru-RU" sz="3600" b="1" baseline="30000" dirty="0" smtClean="0">
                <a:solidFill>
                  <a:srgbClr val="C00000"/>
                </a:solidFill>
                <a:latin typeface="Monotype Corsiva" pitchFamily="66" charset="0"/>
              </a:rPr>
              <a:t>0 </a:t>
            </a:r>
            <a:endParaRPr lang="ru-RU" sz="3600" b="1" baseline="30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3071810"/>
            <a:ext cx="26901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3,75 – 3,75 = 0</a:t>
            </a:r>
            <a:endParaRPr lang="ru-RU" sz="3600" b="1" baseline="30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5429264"/>
            <a:ext cx="23182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- 56 + 56 = 0</a:t>
            </a:r>
            <a:endParaRPr lang="ru-RU" sz="3600" b="1" baseline="300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Температура воздуха повысилась с 12 градусов холода на 12 градусов .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785926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Какая координата у точки, расположенной на 3,75 левее точки с координатой 3,75?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643314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Какова чистая прибыль предприятия за месяц, если доходы и расходы составили по 56 тысяч рублей?</a:t>
            </a:r>
            <a:endParaRPr lang="ru-RU" sz="36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516</Words>
  <PresentationFormat>Экран (4:3)</PresentationFormat>
  <Paragraphs>202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Алла Васильевна</cp:lastModifiedBy>
  <cp:revision>122</cp:revision>
  <dcterms:modified xsi:type="dcterms:W3CDTF">2010-10-07T02:16:22Z</dcterms:modified>
</cp:coreProperties>
</file>