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4" r:id="rId8"/>
    <p:sldId id="263" r:id="rId9"/>
    <p:sldId id="262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EDEF"/>
    <a:srgbClr val="E1F7FF"/>
    <a:srgbClr val="C1EFFF"/>
    <a:srgbClr val="9CF02C"/>
    <a:srgbClr val="88E210"/>
    <a:srgbClr val="5B970B"/>
    <a:srgbClr val="005828"/>
    <a:srgbClr val="62DCA2"/>
    <a:srgbClr val="AE1FB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803" autoAdjust="0"/>
  </p:normalViewPr>
  <p:slideViewPr>
    <p:cSldViewPr>
      <p:cViewPr varScale="1">
        <p:scale>
          <a:sx n="71" d="100"/>
          <a:sy n="71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fld id="{5B106E36-FD25-4E2D-B0AA-010F637433A0}" type="datetimeFigureOut">
              <a:rPr lang="ru-RU" smtClean="0"/>
              <a:pPr/>
              <a:t>19.09.2010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214282" y="142852"/>
            <a:ext cx="8715436" cy="446405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13769"/>
              </a:avLst>
            </a:prstTxWarp>
          </a:bodyPr>
          <a:lstStyle/>
          <a:p>
            <a:pPr algn="ctr"/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Модуль.</a:t>
            </a:r>
          </a:p>
          <a:p>
            <a:pPr algn="ctr"/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Противоположные числа.</a:t>
            </a:r>
            <a:endParaRPr lang="ru-RU" sz="9600" kern="10" dirty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Урок учителя математики-информатики </a:t>
            </a:r>
            <a:r>
              <a:rPr lang="ru-RU" dirty="0" err="1" smtClean="0"/>
              <a:t>Н.Ф.Ишутченко</a:t>
            </a:r>
            <a:endParaRPr lang="ru-RU" dirty="0" smtClean="0"/>
          </a:p>
          <a:p>
            <a:pPr algn="ctr"/>
            <a:r>
              <a:rPr lang="ru-RU" dirty="0" smtClean="0"/>
              <a:t> МОУ «СОШ № 5» г. </a:t>
            </a:r>
            <a:r>
              <a:rPr lang="ru-RU" dirty="0" err="1" smtClean="0"/>
              <a:t>Лангепас</a:t>
            </a:r>
            <a:r>
              <a:rPr lang="ru-RU" dirty="0" smtClean="0"/>
              <a:t> </a:t>
            </a:r>
            <a:r>
              <a:rPr lang="ru-RU" dirty="0" err="1" smtClean="0"/>
              <a:t>ХМАО-Югра</a:t>
            </a:r>
            <a:endParaRPr lang="ru-RU" dirty="0" smtClean="0"/>
          </a:p>
          <a:p>
            <a:pPr algn="ctr"/>
            <a:r>
              <a:rPr lang="ru-RU" dirty="0" smtClean="0"/>
              <a:t>2010 год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 descr="10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0488"/>
            <a:ext cx="9144000" cy="7038976"/>
          </a:xfrm>
          <a:prstGeom prst="rect">
            <a:avLst/>
          </a:prstGeom>
          <a:noFill/>
        </p:spPr>
      </p:pic>
      <p:grpSp>
        <p:nvGrpSpPr>
          <p:cNvPr id="32" name="Группа 31"/>
          <p:cNvGrpSpPr/>
          <p:nvPr/>
        </p:nvGrpSpPr>
        <p:grpSpPr>
          <a:xfrm rot="20327919">
            <a:off x="0" y="357166"/>
            <a:ext cx="8929718" cy="6500834"/>
            <a:chOff x="-6358014" y="571480"/>
            <a:chExt cx="8286776" cy="6286520"/>
          </a:xfrm>
        </p:grpSpPr>
        <p:sp>
          <p:nvSpPr>
            <p:cNvPr id="20" name="Овал 19"/>
            <p:cNvSpPr/>
            <p:nvPr/>
          </p:nvSpPr>
          <p:spPr bwMode="auto">
            <a:xfrm>
              <a:off x="-6358014" y="571480"/>
              <a:ext cx="8286776" cy="6286520"/>
            </a:xfrm>
            <a:prstGeom prst="ellipse">
              <a:avLst/>
            </a:prstGeom>
            <a:gradFill flip="none" rotWithShape="1">
              <a:gsLst>
                <a:gs pos="0">
                  <a:srgbClr val="9CF02C">
                    <a:tint val="66000"/>
                    <a:satMod val="160000"/>
                  </a:srgbClr>
                </a:gs>
                <a:gs pos="50000">
                  <a:srgbClr val="9CF02C">
                    <a:tint val="44500"/>
                    <a:satMod val="160000"/>
                  </a:srgbClr>
                </a:gs>
                <a:gs pos="100000">
                  <a:srgbClr val="9CF02C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 rot="1472401">
              <a:off x="-5572196" y="2357430"/>
              <a:ext cx="785754" cy="1146397"/>
              <a:chOff x="0" y="3786190"/>
              <a:chExt cx="785754" cy="1146397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214282" y="3786190"/>
                <a:ext cx="5714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000" b="1" dirty="0" smtClean="0">
                    <a:latin typeface="Monotype Corsiva" pitchFamily="66" charset="0"/>
                  </a:rPr>
                  <a:t>9</a:t>
                </a:r>
                <a:endParaRPr lang="ru-RU" sz="4000" b="1" dirty="0">
                  <a:latin typeface="Monotype Corsiva" pitchFamily="66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0" y="4286256"/>
                <a:ext cx="7143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latin typeface="Monotype Corsiva" pitchFamily="66" charset="0"/>
                  </a:rPr>
                  <a:t> 41</a:t>
                </a:r>
                <a:endParaRPr lang="ru-RU" sz="3600" b="1" dirty="0">
                  <a:latin typeface="Monotype Corsiva" pitchFamily="66" charset="0"/>
                </a:endParaRPr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 bwMode="auto">
              <a:xfrm>
                <a:off x="214282" y="4357694"/>
                <a:ext cx="428596" cy="1588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24"/>
            <p:cNvGrpSpPr/>
            <p:nvPr/>
          </p:nvGrpSpPr>
          <p:grpSpPr>
            <a:xfrm rot="21226076">
              <a:off x="-4378818" y="3797614"/>
              <a:ext cx="992352" cy="1146397"/>
              <a:chOff x="0" y="3786190"/>
              <a:chExt cx="785754" cy="1146397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214282" y="3786190"/>
                <a:ext cx="5714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0" b="1" dirty="0" smtClean="0">
                    <a:latin typeface="Monotype Corsiva" pitchFamily="66" charset="0"/>
                  </a:rPr>
                  <a:t>-7</a:t>
                </a:r>
                <a:endParaRPr lang="ru-RU" sz="4000" b="1" dirty="0">
                  <a:latin typeface="Monotype Corsiva" pitchFamily="66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0" y="4286256"/>
                <a:ext cx="7143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 smtClean="0">
                    <a:latin typeface="Monotype Corsiva" pitchFamily="66" charset="0"/>
                  </a:rPr>
                  <a:t> </a:t>
                </a:r>
                <a:r>
                  <a:rPr lang="en-US" sz="3600" b="1" dirty="0" smtClean="0">
                    <a:latin typeface="Monotype Corsiva" pitchFamily="66" charset="0"/>
                  </a:rPr>
                  <a:t>   9</a:t>
                </a:r>
                <a:endParaRPr lang="ru-RU" sz="3600" b="1" dirty="0">
                  <a:latin typeface="Monotype Corsiva" pitchFamily="66" charset="0"/>
                </a:endParaRPr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 bwMode="auto">
              <a:xfrm>
                <a:off x="214282" y="4357694"/>
                <a:ext cx="428596" cy="1588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9" name="Прямоугольник 28"/>
            <p:cNvSpPr/>
            <p:nvPr/>
          </p:nvSpPr>
          <p:spPr>
            <a:xfrm>
              <a:off x="-5500758" y="4286256"/>
              <a:ext cx="102784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600" b="1" dirty="0" smtClean="0">
                  <a:latin typeface="Monotype Corsiva" pitchFamily="66" charset="0"/>
                </a:rPr>
                <a:t>-7,43</a:t>
              </a:r>
              <a:endParaRPr lang="ru-RU" sz="3600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-4500626" y="1857364"/>
              <a:ext cx="8980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latin typeface="Monotype Corsiva" pitchFamily="66" charset="0"/>
                </a:rPr>
                <a:t>6,56</a:t>
              </a:r>
              <a:endParaRPr lang="ru-RU" sz="3600" dirty="0"/>
            </a:p>
          </p:txBody>
        </p:sp>
        <p:sp>
          <p:nvSpPr>
            <p:cNvPr id="31" name="TextBox 30"/>
            <p:cNvSpPr txBox="1"/>
            <p:nvPr/>
          </p:nvSpPr>
          <p:spPr>
            <a:xfrm rot="1272081">
              <a:off x="-3643370" y="5500702"/>
              <a:ext cx="7762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solidFill>
                    <a:srgbClr val="FF0000"/>
                  </a:solidFill>
                </a:rPr>
                <a:t>R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 rot="21064231">
            <a:off x="3071721" y="1112741"/>
            <a:ext cx="5429288" cy="4572032"/>
            <a:chOff x="-928726" y="1285860"/>
            <a:chExt cx="5429288" cy="4572032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5400000" scaled="1"/>
            <a:tileRect/>
          </a:gradFill>
        </p:grpSpPr>
        <p:sp>
          <p:nvSpPr>
            <p:cNvPr id="12" name="Овал 11"/>
            <p:cNvSpPr/>
            <p:nvPr/>
          </p:nvSpPr>
          <p:spPr bwMode="auto">
            <a:xfrm>
              <a:off x="-928726" y="1285860"/>
              <a:ext cx="5429288" cy="4572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2352005">
              <a:off x="39086" y="2414850"/>
              <a:ext cx="77629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-257</a:t>
              </a:r>
              <a:endParaRPr lang="ru-RU" sz="20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 rot="20638806">
              <a:off x="611608" y="3599787"/>
              <a:ext cx="77629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0</a:t>
              </a:r>
              <a:endParaRPr lang="ru-RU" sz="20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 rot="21107117">
              <a:off x="-388147" y="3343545"/>
              <a:ext cx="77629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-65</a:t>
              </a:r>
              <a:endParaRPr lang="ru-RU" sz="2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7682" y="4557991"/>
              <a:ext cx="77629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/>
                <a:t>-3</a:t>
              </a:r>
              <a:endParaRPr lang="ru-RU" sz="2000" b="1" dirty="0"/>
            </a:p>
          </p:txBody>
        </p:sp>
      </p:grpSp>
      <p:sp>
        <p:nvSpPr>
          <p:cNvPr id="4" name="Солнце 3"/>
          <p:cNvSpPr/>
          <p:nvPr/>
        </p:nvSpPr>
        <p:spPr bwMode="auto">
          <a:xfrm rot="18604774">
            <a:off x="4524541" y="1799790"/>
            <a:ext cx="3641636" cy="3345898"/>
          </a:xfrm>
          <a:prstGeom prst="sun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Солнце 4"/>
          <p:cNvSpPr/>
          <p:nvPr/>
        </p:nvSpPr>
        <p:spPr bwMode="auto">
          <a:xfrm rot="19929048">
            <a:off x="4467677" y="1771153"/>
            <a:ext cx="3641636" cy="3345898"/>
          </a:xfrm>
          <a:prstGeom prst="sun">
            <a:avLst/>
          </a:prstGeom>
          <a:solidFill>
            <a:srgbClr val="FFFF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327919">
            <a:off x="5786446" y="3000372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 rot="1079924">
            <a:off x="6111284" y="2843479"/>
            <a:ext cx="776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257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 rot="18586300">
            <a:off x="5776784" y="3611652"/>
            <a:ext cx="561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17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57950" y="3714752"/>
            <a:ext cx="561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327919">
            <a:off x="6263593" y="3371263"/>
            <a:ext cx="776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58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 rot="169870">
            <a:off x="5039714" y="5129495"/>
            <a:ext cx="776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Z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D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очечный рисунок (2)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0"/>
            <a:ext cx="5072066" cy="6856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13769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kern="1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Домашнее задание.</a:t>
            </a:r>
            <a:endParaRPr lang="ru-RU" sz="96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0" y="1714488"/>
            <a:ext cx="9144000" cy="3429024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/>
            <a:r>
              <a:rPr lang="en-US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I</a:t>
            </a:r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группа: № 62,63</a:t>
            </a:r>
            <a:endParaRPr lang="en-US" sz="9600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I</a:t>
            </a:r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группа: № 62-65</a:t>
            </a:r>
            <a:endParaRPr lang="en-US" sz="9600" kern="10" dirty="0" smtClean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en-US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III</a:t>
            </a:r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группа: рабочая тетрадь</a:t>
            </a:r>
            <a:endParaRPr lang="ru-RU" sz="9600" kern="10" dirty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втор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8788482" cy="628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 bwMode="auto">
          <a:xfrm>
            <a:off x="285720" y="3500438"/>
            <a:ext cx="7715304" cy="1588"/>
          </a:xfrm>
          <a:prstGeom prst="straightConnector1">
            <a:avLst/>
          </a:prstGeom>
          <a:ln w="38100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 bwMode="auto">
          <a:xfrm>
            <a:off x="4214810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4786314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1934" y="364331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714876" y="364331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715272" y="350043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х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928926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58016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928662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29322" y="350043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r>
              <a:rPr lang="ru-RU" sz="2400" b="1" dirty="0" smtClean="0"/>
              <a:t>,5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786578" y="3571876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4,75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928926" y="357187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-2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85786" y="3571876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-5,5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357422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929190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643042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500958" y="292893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 bwMode="auto">
          <a:xfrm>
            <a:off x="6215074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6929454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071802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1071538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2500298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2" name="Овал 31"/>
          <p:cNvSpPr/>
          <p:nvPr/>
        </p:nvSpPr>
        <p:spPr bwMode="auto">
          <a:xfrm>
            <a:off x="5072066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3" name="Овал 32"/>
          <p:cNvSpPr/>
          <p:nvPr/>
        </p:nvSpPr>
        <p:spPr bwMode="auto">
          <a:xfrm>
            <a:off x="1785918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4" name="Овал 33"/>
          <p:cNvSpPr/>
          <p:nvPr/>
        </p:nvSpPr>
        <p:spPr bwMode="auto">
          <a:xfrm>
            <a:off x="7643834" y="3429000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0"/>
            <a:ext cx="8215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Определите координаты точек А,В,С,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D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.</a:t>
            </a:r>
            <a:endParaRPr lang="ru-RU" sz="4000" b="1" dirty="0">
              <a:solidFill>
                <a:srgbClr val="AE1FB1"/>
              </a:solidFill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0"/>
            <a:ext cx="8215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Отметьте точки :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E(-3), F(1,5), S(-4,25), N(6)</a:t>
            </a:r>
            <a:endParaRPr lang="ru-RU" sz="4000" b="1" dirty="0">
              <a:solidFill>
                <a:srgbClr val="AE1FB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31" grpId="0" animBg="1"/>
      <p:bldP spid="32" grpId="0" animBg="1"/>
      <p:bldP spid="33" grpId="0" animBg="1"/>
      <p:bldP spid="34" grpId="0" animBg="1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857232"/>
            <a:ext cx="1284521" cy="1123956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 bwMode="auto">
          <a:xfrm>
            <a:off x="0" y="2000240"/>
            <a:ext cx="9144000" cy="1588"/>
          </a:xfrm>
          <a:prstGeom prst="straightConnector1">
            <a:avLst/>
          </a:prstGeom>
          <a:ln w="38100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 bwMode="auto">
          <a:xfrm>
            <a:off x="7358082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Овал 12"/>
          <p:cNvSpPr/>
          <p:nvPr/>
        </p:nvSpPr>
        <p:spPr bwMode="auto">
          <a:xfrm>
            <a:off x="4500562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214282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5929322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686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0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215206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86446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2143116"/>
            <a:ext cx="10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-3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3071802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571604" y="1928802"/>
            <a:ext cx="142876" cy="142876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Правая фигурная скобка 24"/>
          <p:cNvSpPr/>
          <p:nvPr/>
        </p:nvSpPr>
        <p:spPr bwMode="auto">
          <a:xfrm rot="5400000">
            <a:off x="5643570" y="1643050"/>
            <a:ext cx="714380" cy="2857520"/>
          </a:xfrm>
          <a:prstGeom prst="rightBrace">
            <a:avLst>
              <a:gd name="adj1" fmla="val 8333"/>
              <a:gd name="adj2" fmla="val 50000"/>
            </a:avLst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3500438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8" name="Правая фигурная скобка 27"/>
          <p:cNvSpPr/>
          <p:nvPr/>
        </p:nvSpPr>
        <p:spPr bwMode="auto">
          <a:xfrm rot="5400000">
            <a:off x="2035951" y="892951"/>
            <a:ext cx="714380" cy="4357718"/>
          </a:xfrm>
          <a:prstGeom prst="rightBrace">
            <a:avLst>
              <a:gd name="adj1" fmla="val 8333"/>
              <a:gd name="adj2" fmla="val 50000"/>
            </a:avLst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57290" y="3500438"/>
            <a:ext cx="2069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282" y="414338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а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i="1" dirty="0" smtClean="0">
                <a:solidFill>
                  <a:srgbClr val="AE1FB1"/>
                </a:solidFill>
                <a:latin typeface="Monotype Corsiva" pitchFamily="66" charset="0"/>
              </a:rPr>
              <a:t>a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71802" y="414338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2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2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86446" y="4143380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-3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3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3306" y="535782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0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0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93 C 0.02726 -0.06382 0.05452 -0.12671 0.08021 -0.12671 C 0.10573 -0.12648 0.12987 -0.06266 0.15417 0.00115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17 0.00115 C 0.1823 -0.05896 0.2106 -0.11908 0.23785 -0.12116 C 0.26511 -0.12324 0.29167 -0.06775 0.31823 -0.01202 " pathEditMode="relative" ptsTypes="a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823 -0.01202 L -0.00451 -0.02266 " pathEditMode="relative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39884E-6 C -0.02431 -0.05365 -0.04844 -0.10706 -0.07378 -0.10706 C -0.09913 -0.10706 -0.12587 -0.05365 -0.15243 -7.39884E-6 " pathEditMode="relative" ptsTypes="aaA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243 -9.53757E-6 C -0.17795 -0.05226 -0.2033 -0.10428 -0.22951 -0.10498 C -0.25573 -0.10567 -0.28281 -0.05503 -0.3099 -0.0044 " pathEditMode="relative" ptsTypes="aaA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989 -0.0044 C -0.33541 -0.05712 -0.36041 -0.10983 -0.38697 -0.10937 C -0.41354 -0.10891 -0.44131 -0.05573 -0.46892 -0.00232 " pathEditMode="relative" ptsTypes="aaA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892 -0.00232 L -0.00416 -0.00232 " pathEditMode="relative" ptsTypes="AA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43931E-6 C 1.11111E-6 -8.43931E-6 0.00504 -0.13041 0.00504 -0.13087 C 0.00504 -0.13134 1.11111E-6 -8.43931E-6 1.11111E-6 -8.43931E-6 Z " pathEditMode="relative" ptsTypes="aaa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0" grpId="0"/>
      <p:bldP spid="22" grpId="0"/>
      <p:bldP spid="23" grpId="0" animBg="1"/>
      <p:bldP spid="24" grpId="0" animBg="1"/>
      <p:bldP spid="25" grpId="0" animBg="1"/>
      <p:bldP spid="27" grpId="0"/>
      <p:bldP spid="28" grpId="0" animBg="1"/>
      <p:bldP spid="29" grpId="0"/>
      <p:bldP spid="30" grpId="0"/>
      <p:bldP spid="31" grpId="0"/>
      <p:bldP spid="32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500174"/>
            <a:ext cx="8215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83; -7,43;       ; -67; 3      ; 0; -9  </a:t>
            </a:r>
            <a:endParaRPr lang="ru-RU" sz="4000" b="1" dirty="0">
              <a:solidFill>
                <a:srgbClr val="AE1FB1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8215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Выберите число ,имеющее наибольший модуль.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857356" y="1357298"/>
            <a:ext cx="785754" cy="1146397"/>
            <a:chOff x="0" y="3786190"/>
            <a:chExt cx="785754" cy="1146397"/>
          </a:xfrm>
        </p:grpSpPr>
        <p:sp>
          <p:nvSpPr>
            <p:cNvPr id="5" name="TextBox 4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9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41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" name="Группа 9"/>
          <p:cNvGrpSpPr/>
          <p:nvPr/>
        </p:nvGrpSpPr>
        <p:grpSpPr>
          <a:xfrm>
            <a:off x="3714744" y="1357298"/>
            <a:ext cx="785754" cy="1146397"/>
            <a:chOff x="0" y="3786190"/>
            <a:chExt cx="785754" cy="1146397"/>
          </a:xfrm>
        </p:grpSpPr>
        <p:sp>
          <p:nvSpPr>
            <p:cNvPr id="11" name="TextBox 10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5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17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4" name="Группа 13"/>
          <p:cNvGrpSpPr/>
          <p:nvPr/>
        </p:nvGrpSpPr>
        <p:grpSpPr>
          <a:xfrm>
            <a:off x="5572132" y="1285860"/>
            <a:ext cx="785754" cy="1146397"/>
            <a:chOff x="0" y="3786190"/>
            <a:chExt cx="785754" cy="1146397"/>
          </a:xfrm>
        </p:grpSpPr>
        <p:sp>
          <p:nvSpPr>
            <p:cNvPr id="15" name="TextBox 14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4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 5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8" name="TextBox 17"/>
          <p:cNvSpPr txBox="1"/>
          <p:nvPr/>
        </p:nvSpPr>
        <p:spPr>
          <a:xfrm>
            <a:off x="214282" y="2643182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83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83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282" y="3286124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-7,43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7,43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282" y="4143380"/>
            <a:ext cx="32147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   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428596" y="4000504"/>
            <a:ext cx="785754" cy="1146397"/>
            <a:chOff x="0" y="3786190"/>
            <a:chExt cx="785754" cy="1146397"/>
          </a:xfrm>
        </p:grpSpPr>
        <p:sp>
          <p:nvSpPr>
            <p:cNvPr id="22" name="TextBox 21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9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41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5" name="Группа 24"/>
          <p:cNvGrpSpPr/>
          <p:nvPr/>
        </p:nvGrpSpPr>
        <p:grpSpPr>
          <a:xfrm>
            <a:off x="1785918" y="4000504"/>
            <a:ext cx="785754" cy="1146397"/>
            <a:chOff x="0" y="3786190"/>
            <a:chExt cx="785754" cy="1146397"/>
          </a:xfrm>
        </p:grpSpPr>
        <p:sp>
          <p:nvSpPr>
            <p:cNvPr id="26" name="TextBox 25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9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41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TextBox 32"/>
          <p:cNvSpPr txBox="1"/>
          <p:nvPr/>
        </p:nvSpPr>
        <p:spPr>
          <a:xfrm>
            <a:off x="214282" y="5000636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-67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67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43438" y="2714620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3    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3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5143504" y="2500306"/>
            <a:ext cx="785754" cy="1146397"/>
            <a:chOff x="0" y="3786190"/>
            <a:chExt cx="785754" cy="1146397"/>
          </a:xfrm>
        </p:grpSpPr>
        <p:sp>
          <p:nvSpPr>
            <p:cNvPr id="36" name="TextBox 35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5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17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9" name="Группа 38"/>
          <p:cNvGrpSpPr/>
          <p:nvPr/>
        </p:nvGrpSpPr>
        <p:grpSpPr>
          <a:xfrm>
            <a:off x="6643702" y="2500306"/>
            <a:ext cx="785754" cy="1146397"/>
            <a:chOff x="0" y="3786190"/>
            <a:chExt cx="785754" cy="1146397"/>
          </a:xfrm>
        </p:grpSpPr>
        <p:sp>
          <p:nvSpPr>
            <p:cNvPr id="40" name="TextBox 39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5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17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3" name="TextBox 42"/>
          <p:cNvSpPr txBox="1"/>
          <p:nvPr/>
        </p:nvSpPr>
        <p:spPr>
          <a:xfrm>
            <a:off x="4572000" y="3643314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0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0</a:t>
            </a:r>
            <a:r>
              <a:rPr lang="en-US" sz="4000" b="1" i="1" dirty="0" smtClean="0">
                <a:solidFill>
                  <a:srgbClr val="AE1FB1"/>
                </a:solidFill>
              </a:rPr>
              <a:t>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72000" y="4500570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- 9    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|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en-US" sz="4000" b="1" dirty="0" smtClean="0">
                <a:solidFill>
                  <a:srgbClr val="AE1FB1"/>
                </a:solidFill>
                <a:latin typeface="Monotype Corsiva" pitchFamily="66" charset="0"/>
              </a:rPr>
              <a:t>=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 </a:t>
            </a:r>
            <a:r>
              <a:rPr lang="ru-RU" sz="4000" b="1" i="1" dirty="0" smtClean="0">
                <a:solidFill>
                  <a:srgbClr val="AE1FB1"/>
                </a:solidFill>
                <a:latin typeface="Monotype Corsiva" pitchFamily="66" charset="0"/>
              </a:rPr>
              <a:t>9 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286380" y="4286256"/>
            <a:ext cx="785754" cy="1146397"/>
            <a:chOff x="0" y="3786190"/>
            <a:chExt cx="785754" cy="1146397"/>
          </a:xfrm>
        </p:grpSpPr>
        <p:sp>
          <p:nvSpPr>
            <p:cNvPr id="46" name="TextBox 45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4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 5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9" name="Группа 48"/>
          <p:cNvGrpSpPr/>
          <p:nvPr/>
        </p:nvGrpSpPr>
        <p:grpSpPr>
          <a:xfrm>
            <a:off x="6929454" y="4286256"/>
            <a:ext cx="785754" cy="1146397"/>
            <a:chOff x="0" y="3786190"/>
            <a:chExt cx="785754" cy="1146397"/>
          </a:xfrm>
        </p:grpSpPr>
        <p:sp>
          <p:nvSpPr>
            <p:cNvPr id="50" name="TextBox 49"/>
            <p:cNvSpPr txBox="1"/>
            <p:nvPr/>
          </p:nvSpPr>
          <p:spPr>
            <a:xfrm>
              <a:off x="214282" y="3786190"/>
              <a:ext cx="5714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AE1FB1"/>
                  </a:solidFill>
                  <a:latin typeface="Monotype Corsiva" pitchFamily="66" charset="0"/>
                </a:rPr>
                <a:t>4</a:t>
              </a:r>
              <a:endParaRPr lang="ru-RU" sz="40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0" y="4286256"/>
              <a:ext cx="714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AE1FB1"/>
                  </a:solidFill>
                  <a:latin typeface="Monotype Corsiva" pitchFamily="66" charset="0"/>
                </a:rPr>
                <a:t>  5</a:t>
              </a:r>
              <a:endParaRPr lang="ru-RU" sz="3600" b="1" dirty="0">
                <a:solidFill>
                  <a:srgbClr val="AE1FB1"/>
                </a:solidFill>
                <a:latin typeface="Monotype Corsiva" pitchFamily="66" charset="0"/>
              </a:endParaRPr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 bwMode="auto">
            <a:xfrm>
              <a:off x="214282" y="4357694"/>
              <a:ext cx="428596" cy="15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AE1FB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7" name="TextBox 56"/>
          <p:cNvSpPr txBox="1"/>
          <p:nvPr/>
        </p:nvSpPr>
        <p:spPr>
          <a:xfrm>
            <a:off x="214282" y="5715016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Ответ: </a:t>
            </a:r>
            <a:r>
              <a:rPr lang="ru-RU" sz="4000" b="1" dirty="0" smtClean="0">
                <a:solidFill>
                  <a:srgbClr val="AE1FB1"/>
                </a:solidFill>
                <a:latin typeface="Monotype Corsiva" pitchFamily="66" charset="0"/>
              </a:rPr>
              <a:t>83.</a:t>
            </a:r>
            <a:endParaRPr lang="ru-RU" sz="4000" b="1" i="1" dirty="0">
              <a:solidFill>
                <a:srgbClr val="AE1FB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33" grpId="0"/>
      <p:bldP spid="34" grpId="0"/>
      <p:bldP spid="43" grpId="0"/>
      <p:bldP spid="44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 bwMode="auto">
          <a:xfrm>
            <a:off x="214282" y="2000240"/>
            <a:ext cx="7715304" cy="1588"/>
          </a:xfrm>
          <a:prstGeom prst="straightConnector1">
            <a:avLst/>
          </a:prstGeom>
          <a:ln w="38100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 bwMode="auto">
          <a:xfrm>
            <a:off x="4143372" y="1928802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8" name="Овал 7"/>
          <p:cNvSpPr/>
          <p:nvPr/>
        </p:nvSpPr>
        <p:spPr bwMode="auto">
          <a:xfrm>
            <a:off x="5286380" y="1928802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3" name="Овал 12"/>
          <p:cNvSpPr/>
          <p:nvPr/>
        </p:nvSpPr>
        <p:spPr bwMode="auto">
          <a:xfrm>
            <a:off x="6715140" y="1928802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2264" y="2143116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4,5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857488" y="207167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-2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85852" y="207167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-4,5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3000364" y="1928802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500166" y="1928802"/>
            <a:ext cx="142876" cy="142876"/>
          </a:xfrm>
          <a:prstGeom prst="ellipse">
            <a:avLst/>
          </a:prstGeom>
          <a:solidFill>
            <a:schemeClr val="tx1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8215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Отметьте на координатной прямой точки, симметричные данным.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282" y="3000372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|</a:t>
            </a:r>
            <a:r>
              <a:rPr lang="ru-RU" sz="3200" b="1" dirty="0" smtClean="0"/>
              <a:t>-2</a:t>
            </a:r>
            <a:r>
              <a:rPr lang="en-US" sz="3200" b="1" dirty="0" smtClean="0"/>
              <a:t>| = |2|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14282" y="385762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|</a:t>
            </a:r>
            <a:r>
              <a:rPr lang="ru-RU" sz="3200" b="1" dirty="0" smtClean="0"/>
              <a:t>-</a:t>
            </a:r>
            <a:r>
              <a:rPr lang="en-US" sz="3200" b="1" dirty="0" smtClean="0"/>
              <a:t>4,5| = |4,5|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7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дание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00926" y="4357694"/>
            <a:ext cx="1643074" cy="2143140"/>
          </a:xfrm>
          <a:prstGeom prst="rect">
            <a:avLst/>
          </a:prstGeom>
        </p:spPr>
      </p:pic>
      <p:pic>
        <p:nvPicPr>
          <p:cNvPr id="4" name="Рисунок 3" descr="0.bmp"/>
          <p:cNvPicPr>
            <a:picLocks noChangeAspect="1"/>
          </p:cNvPicPr>
          <p:nvPr/>
        </p:nvPicPr>
        <p:blipFill>
          <a:blip r:embed="rId3"/>
          <a:srcRect b="7501"/>
          <a:stretch>
            <a:fillRect/>
          </a:stretch>
        </p:blipFill>
        <p:spPr>
          <a:xfrm>
            <a:off x="1071538" y="4214818"/>
            <a:ext cx="2424098" cy="2643182"/>
          </a:xfrm>
          <a:prstGeom prst="rect">
            <a:avLst/>
          </a:prstGeom>
        </p:spPr>
      </p:pic>
      <p:pic>
        <p:nvPicPr>
          <p:cNvPr id="5" name="Рисунок 4" descr="0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2571744"/>
            <a:ext cx="2286016" cy="2071678"/>
          </a:xfrm>
          <a:prstGeom prst="rect">
            <a:avLst/>
          </a:prstGeom>
        </p:spPr>
      </p:pic>
      <p:pic>
        <p:nvPicPr>
          <p:cNvPr id="6" name="Рисунок 5" descr="0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72000" y="4214818"/>
            <a:ext cx="1214446" cy="1885943"/>
          </a:xfrm>
          <a:prstGeom prst="rect">
            <a:avLst/>
          </a:prstGeom>
        </p:spPr>
      </p:pic>
      <p:pic>
        <p:nvPicPr>
          <p:cNvPr id="2" name="Рисунок 1" descr="Точечный рисунок.bmp"/>
          <p:cNvPicPr>
            <a:picLocks noChangeAspect="1"/>
          </p:cNvPicPr>
          <p:nvPr/>
        </p:nvPicPr>
        <p:blipFill>
          <a:blip r:embed="rId6"/>
          <a:srcRect r="64063" b="63542"/>
          <a:stretch>
            <a:fillRect/>
          </a:stretch>
        </p:blipFill>
        <p:spPr>
          <a:xfrm>
            <a:off x="5286380" y="2000240"/>
            <a:ext cx="3286116" cy="2500306"/>
          </a:xfrm>
          <a:prstGeom prst="rect">
            <a:avLst/>
          </a:prstGeom>
        </p:spPr>
      </p:pic>
      <p:pic>
        <p:nvPicPr>
          <p:cNvPr id="3" name="Рисунок 2" descr="0.bmp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286116" y="1142984"/>
            <a:ext cx="1781156" cy="2243133"/>
          </a:xfrm>
          <a:prstGeom prst="rect">
            <a:avLst/>
          </a:prstGeom>
        </p:spPr>
      </p:pic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13769"/>
              </a:avLst>
            </a:prstTxWarp>
          </a:bodyPr>
          <a:lstStyle/>
          <a:p>
            <a:pPr algn="ctr"/>
            <a:r>
              <a:rPr lang="ru-RU" sz="96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Совещание чисел.</a:t>
            </a:r>
            <a:endParaRPr lang="ru-RU" sz="9600" kern="10" dirty="0">
              <a:ln w="19050">
                <a:solidFill>
                  <a:srgbClr val="00FFFF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255</Words>
  <PresentationFormat>Экран (4:3)</PresentationFormat>
  <Paragraphs>90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</cp:lastModifiedBy>
  <cp:revision>59</cp:revision>
  <dcterms:modified xsi:type="dcterms:W3CDTF">2010-09-19T12:49:25Z</dcterms:modified>
</cp:coreProperties>
</file>