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0" r:id="rId4"/>
    <p:sldId id="261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  <a:srgbClr val="00FF00"/>
    <a:srgbClr val="00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21" autoAdjust="0"/>
  </p:normalViewPr>
  <p:slideViewPr>
    <p:cSldViewPr>
      <p:cViewPr varScale="1">
        <p:scale>
          <a:sx n="83" d="100"/>
          <a:sy n="83" d="100"/>
        </p:scale>
        <p:origin x="-4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6CFC38-28BE-4B54-B438-44C1302DB21D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83896-BD12-4FAA-9AE5-83D12B598F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Объяснение</a:t>
            </a:r>
            <a:r>
              <a:rPr lang="ru-RU" baseline="0" dirty="0" smtClean="0"/>
              <a:t> материала происходит согласно учебнику И.И.Зубарева, А.Г.Мордкович.</a:t>
            </a:r>
          </a:p>
          <a:p>
            <a:r>
              <a:rPr lang="ru-RU" baseline="0" dirty="0" smtClean="0"/>
              <a:t>Рассмотреть таблицу и ответить на вопросы: 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Как меняется положение единицы в каждой следующей строке по </a:t>
            </a:r>
            <a:r>
              <a:rPr lang="ru-RU" baseline="0" dirty="0" err="1" smtClean="0"/>
              <a:t>сранению</a:t>
            </a:r>
            <a:r>
              <a:rPr lang="ru-RU" baseline="0" dirty="0" smtClean="0"/>
              <a:t> с предыдущей?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Как меняется величина соответствующего числа?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Какое арифметическое действие соответствует этому изменению?</a:t>
            </a:r>
          </a:p>
          <a:p>
            <a:pPr marL="228600" indent="-228600">
              <a:buNone/>
            </a:pPr>
            <a:r>
              <a:rPr lang="ru-RU" baseline="0" dirty="0" smtClean="0"/>
              <a:t>Далее, вместе с  учащимися сделать вывод, что перемещая единицу на один разряд вправо, число каждый раз уменьшается в 10 раз. По щелчку запустить движение – возникновение чисел.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83896-BD12-4FAA-9AE5-83D12B598F8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83896-BD12-4FAA-9AE5-83D12B598F8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83896-BD12-4FAA-9AE5-83D12B598F8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83896-BD12-4FAA-9AE5-83D12B598F8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6">
                <a:lumMod val="40000"/>
                <a:lumOff val="60000"/>
              </a:schemeClr>
            </a:gs>
            <a:gs pos="30000">
              <a:srgbClr val="FFFF00">
                <a:alpha val="27000"/>
              </a:srgbClr>
            </a:gs>
            <a:gs pos="0">
              <a:srgbClr val="00B050">
                <a:alpha val="26000"/>
              </a:srgbClr>
            </a:gs>
            <a:gs pos="45000">
              <a:srgbClr val="FFFF00">
                <a:alpha val="22000"/>
              </a:srgbClr>
            </a:gs>
            <a:gs pos="0">
              <a:srgbClr val="00B0F0">
                <a:alpha val="25000"/>
              </a:srgbClr>
            </a:gs>
            <a:gs pos="0">
              <a:srgbClr val="FFFF00">
                <a:alpha val="24000"/>
              </a:srgbClr>
            </a:gs>
            <a:gs pos="0">
              <a:schemeClr val="accent6">
                <a:lumMod val="60000"/>
                <a:lumOff val="40000"/>
                <a:alpha val="38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7;&#1096;&#1077;&#1085;&#1080;&#1077;.bm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7;&#1096;&#1077;&#1085;&#1080;&#1077;.bm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88;&#1077;&#1096;&#1077;&#1085;&#1080;&#1077;.bmp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357958"/>
            <a:ext cx="9144000" cy="500042"/>
          </a:xfrm>
        </p:spPr>
        <p:txBody>
          <a:bodyPr>
            <a:normAutofit fontScale="77500" lnSpcReduction="20000"/>
          </a:bodyPr>
          <a:lstStyle/>
          <a:p>
            <a:r>
              <a:rPr lang="ru-RU" sz="1800" dirty="0" smtClean="0"/>
              <a:t>Урок учителя информатики-математики Н.Ф.Ишутченко, МОУ «СОШ №5»,</a:t>
            </a:r>
          </a:p>
          <a:p>
            <a:r>
              <a:rPr lang="ru-RU" sz="1800" dirty="0" smtClean="0"/>
              <a:t> г. </a:t>
            </a:r>
            <a:r>
              <a:rPr lang="ru-RU" sz="1800" dirty="0" err="1" smtClean="0"/>
              <a:t>Лангепас</a:t>
            </a:r>
            <a:r>
              <a:rPr lang="ru-RU" sz="1800" dirty="0" smtClean="0"/>
              <a:t> 2010г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643050"/>
            <a:ext cx="707233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0000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Десятичные дроби.</a:t>
            </a:r>
            <a:endParaRPr lang="ru-RU" sz="9600" b="1" cap="none" spc="0" dirty="0">
              <a:ln w="11430"/>
              <a:solidFill>
                <a:srgbClr val="0000FF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00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Запишите число </a:t>
            </a:r>
            <a:r>
              <a:rPr lang="ru-RU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11 111 </a:t>
            </a:r>
            <a:r>
              <a:rPr lang="ru-RU" sz="3600" b="1" dirty="0" smtClean="0">
                <a:ln w="11430"/>
                <a:solidFill>
                  <a:srgbClr val="0000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виде суммы разрядных единиц.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214422"/>
          <a:ext cx="7429555" cy="5291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4448"/>
                <a:gridCol w="1214446"/>
                <a:gridCol w="1143008"/>
                <a:gridCol w="214314"/>
                <a:gridCol w="1285884"/>
                <a:gridCol w="1143008"/>
                <a:gridCol w="1214447"/>
              </a:tblGrid>
              <a:tr h="704175">
                <a:tc gridSpan="3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Класс тысяч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Класс единиц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сотни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десятки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единицы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сотни</a:t>
                      </a:r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десятки</a:t>
                      </a:r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единицы</a:t>
                      </a:r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04175"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24408" y="3143248"/>
            <a:ext cx="13195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10 000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24408" y="3857628"/>
            <a:ext cx="1018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24408" y="535782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86710" y="4572008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24408" y="59293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00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Запишите результат действия  в виде суммы разрядных единиц.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928794" y="1142984"/>
            <a:ext cx="1143008" cy="1555259"/>
            <a:chOff x="214282" y="1000108"/>
            <a:chExt cx="500066" cy="1555259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1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14282" y="1000108"/>
              <a:ext cx="50006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4282" y="1785926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10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357422" y="2857496"/>
            <a:ext cx="1143008" cy="1517987"/>
            <a:chOff x="214282" y="1000109"/>
            <a:chExt cx="500066" cy="1517987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1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14282" y="1000109"/>
              <a:ext cx="468812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14282" y="1071546"/>
              <a:ext cx="500066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100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571736" y="4643446"/>
            <a:ext cx="1928829" cy="1555259"/>
            <a:chOff x="195048" y="1000108"/>
            <a:chExt cx="519300" cy="155525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 1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95049" y="1000108"/>
              <a:ext cx="50006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___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95048" y="1785926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1000</a:t>
              </a: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142844" y="1571612"/>
            <a:ext cx="2000264" cy="7858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: 10 =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42844" y="3286124"/>
            <a:ext cx="214314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: 100 =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5072074"/>
            <a:ext cx="24288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: 1000 = 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894763" y="1214422"/>
          <a:ext cx="5892082" cy="52864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6681"/>
                <a:gridCol w="956679"/>
                <a:gridCol w="900404"/>
                <a:gridCol w="208280"/>
                <a:gridCol w="1012954"/>
                <a:gridCol w="900404"/>
                <a:gridCol w="956680"/>
              </a:tblGrid>
              <a:tr h="713087">
                <a:tc gridSpan="3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Класс единиц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81414"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сотен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десятков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единиц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3087"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3087"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3087"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3087"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39562"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215074" y="300037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43768" y="442913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72462" y="578645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29322" y="1928802"/>
            <a:ext cx="1000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десятые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58016" y="1928802"/>
            <a:ext cx="928694" cy="1071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сотые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786710" y="1928802"/>
            <a:ext cx="10715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тысячные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643042" y="3000372"/>
            <a:ext cx="10919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=0,1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571604" y="4357694"/>
            <a:ext cx="13516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=0,01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285852" y="5786454"/>
            <a:ext cx="16113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=0,001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48751E-6 L -0.2066 0.1986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" y="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8797E-6 L -0.23767 0.1614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" y="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01665E-6 L -0.28038 0.1084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" y="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00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Выбрать дроби, которые можно записать в виде десятичной: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428596" y="1285860"/>
            <a:ext cx="500066" cy="1555259"/>
            <a:chOff x="214282" y="1000108"/>
            <a:chExt cx="500066" cy="1555259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2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14282" y="1000108"/>
              <a:ext cx="50006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4282" y="1785926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142976" y="2071678"/>
            <a:ext cx="1571636" cy="2055068"/>
            <a:chOff x="214282" y="1075581"/>
            <a:chExt cx="500066" cy="193899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14282" y="1210387"/>
              <a:ext cx="500066" cy="725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7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14282" y="1075581"/>
              <a:ext cx="500066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14282" y="1785926"/>
              <a:ext cx="500066" cy="725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10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500298" y="1285860"/>
            <a:ext cx="1571636" cy="2055068"/>
            <a:chOff x="214282" y="1075581"/>
            <a:chExt cx="500066" cy="1938992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14282" y="1210387"/>
              <a:ext cx="500066" cy="725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11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14282" y="1075581"/>
              <a:ext cx="500066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14282" y="1785926"/>
              <a:ext cx="500066" cy="725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100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428992" y="2071678"/>
            <a:ext cx="1214446" cy="1582034"/>
            <a:chOff x="1785918" y="3286124"/>
            <a:chExt cx="1214446" cy="1582034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2214546" y="3286124"/>
              <a:ext cx="785818" cy="1582034"/>
              <a:chOff x="214282" y="1075581"/>
              <a:chExt cx="500066" cy="1382967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214282" y="1210387"/>
                <a:ext cx="500066" cy="7259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 prst="convex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4400" b="1" dirty="0" smtClean="0">
                    <a:ln w="11430"/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1</a:t>
                </a: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214282" y="1075581"/>
                <a:ext cx="500066" cy="9582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 prst="convex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6000" b="1" dirty="0" smtClean="0">
                    <a:ln w="11430"/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_</a:t>
                </a: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214282" y="1785926"/>
                <a:ext cx="363684" cy="67262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 prst="convex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4400" b="1" dirty="0" smtClean="0">
                    <a:ln w="11430"/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2</a:t>
                </a:r>
              </a:p>
            </p:txBody>
          </p:sp>
        </p:grpSp>
        <p:sp>
          <p:nvSpPr>
            <p:cNvPr id="19" name="Прямоугольник 18"/>
            <p:cNvSpPr/>
            <p:nvPr/>
          </p:nvSpPr>
          <p:spPr>
            <a:xfrm>
              <a:off x="1785918" y="3786190"/>
              <a:ext cx="642942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3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429124" y="1285860"/>
            <a:ext cx="2643207" cy="1555259"/>
            <a:chOff x="2008979" y="3286124"/>
            <a:chExt cx="991385" cy="1555259"/>
          </a:xfrm>
        </p:grpSpPr>
        <p:grpSp>
          <p:nvGrpSpPr>
            <p:cNvPr id="22" name="Группа 14"/>
            <p:cNvGrpSpPr/>
            <p:nvPr/>
          </p:nvGrpSpPr>
          <p:grpSpPr>
            <a:xfrm>
              <a:off x="2207256" y="3286124"/>
              <a:ext cx="793108" cy="1555259"/>
              <a:chOff x="209643" y="1075581"/>
              <a:chExt cx="504705" cy="1359561"/>
            </a:xfrm>
          </p:grpSpPr>
          <p:sp>
            <p:nvSpPr>
              <p:cNvPr id="24" name="Прямоугольник 23"/>
              <p:cNvSpPr/>
              <p:nvPr/>
            </p:nvSpPr>
            <p:spPr>
              <a:xfrm>
                <a:off x="214282" y="1210387"/>
                <a:ext cx="500066" cy="67262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 prst="convex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4400" b="1" dirty="0" smtClean="0">
                    <a:ln w="11430"/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  17</a:t>
                </a: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214282" y="1075581"/>
                <a:ext cx="500066" cy="8878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 prst="convex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6000" b="1" dirty="0" smtClean="0">
                    <a:ln w="11430"/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___</a:t>
                </a: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209643" y="1762520"/>
                <a:ext cx="326574" cy="67262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 prst="convex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4400" b="1" dirty="0" smtClean="0">
                    <a:ln w="11430"/>
                    <a:solidFill>
                      <a:srgbClr val="0000FF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1000</a:t>
                </a:r>
              </a:p>
            </p:txBody>
          </p:sp>
        </p:grpSp>
        <p:sp>
          <p:nvSpPr>
            <p:cNvPr id="23" name="Прямоугольник 22"/>
            <p:cNvSpPr/>
            <p:nvPr/>
          </p:nvSpPr>
          <p:spPr>
            <a:xfrm>
              <a:off x="2008979" y="3714752"/>
              <a:ext cx="223061" cy="78581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4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572264" y="2071678"/>
            <a:ext cx="500066" cy="1555259"/>
            <a:chOff x="214282" y="1000108"/>
            <a:chExt cx="500066" cy="1555259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4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14282" y="1000108"/>
              <a:ext cx="50006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14282" y="1785926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5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7572364" y="1285860"/>
            <a:ext cx="1571636" cy="2055068"/>
            <a:chOff x="214282" y="1075581"/>
            <a:chExt cx="500066" cy="1938992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214282" y="1210387"/>
              <a:ext cx="500066" cy="725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99</a:t>
              </a: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14282" y="1075581"/>
              <a:ext cx="500066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14282" y="1785926"/>
              <a:ext cx="500066" cy="725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100</a:t>
              </a: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0" y="4000504"/>
            <a:ext cx="14287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0,7</a:t>
            </a:r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;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214414" y="4000504"/>
            <a:ext cx="171451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0,11</a:t>
            </a:r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;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714612" y="4000504"/>
            <a:ext cx="19288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4,017</a:t>
            </a:r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;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4357686" y="4000504"/>
            <a:ext cx="19288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0,99</a:t>
            </a:r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</a:p>
        </p:txBody>
      </p:sp>
      <p:grpSp>
        <p:nvGrpSpPr>
          <p:cNvPr id="41" name="Группа 40"/>
          <p:cNvGrpSpPr/>
          <p:nvPr/>
        </p:nvGrpSpPr>
        <p:grpSpPr>
          <a:xfrm>
            <a:off x="1714481" y="4929198"/>
            <a:ext cx="1357322" cy="1555259"/>
            <a:chOff x="214282" y="1000108"/>
            <a:chExt cx="526385" cy="1441792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214282" y="1142984"/>
              <a:ext cx="500066" cy="71330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1·5</a:t>
              </a:r>
              <a:endPara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14282" y="1000108"/>
              <a:ext cx="500066" cy="9415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240601" y="1728595"/>
              <a:ext cx="500066" cy="71330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5·2</a:t>
              </a:r>
            </a:p>
          </p:txBody>
        </p:sp>
      </p:grpSp>
      <p:sp>
        <p:nvSpPr>
          <p:cNvPr id="45" name="Прямоугольник 44"/>
          <p:cNvSpPr/>
          <p:nvPr/>
        </p:nvSpPr>
        <p:spPr>
          <a:xfrm>
            <a:off x="1071538" y="5357826"/>
            <a:ext cx="8572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=3 </a:t>
            </a:r>
          </a:p>
        </p:txBody>
      </p:sp>
      <p:grpSp>
        <p:nvGrpSpPr>
          <p:cNvPr id="46" name="Группа 45"/>
          <p:cNvGrpSpPr/>
          <p:nvPr/>
        </p:nvGrpSpPr>
        <p:grpSpPr>
          <a:xfrm>
            <a:off x="3286116" y="4857760"/>
            <a:ext cx="1357322" cy="1555259"/>
            <a:chOff x="214282" y="1000108"/>
            <a:chExt cx="526385" cy="1441792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214282" y="1142984"/>
              <a:ext cx="500066" cy="71330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</a:t>
              </a:r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5</a:t>
              </a:r>
              <a:endPara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214282" y="1000108"/>
              <a:ext cx="500066" cy="9415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40601" y="1728595"/>
              <a:ext cx="500066" cy="71330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</a:t>
              </a: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2643173" y="5286388"/>
            <a:ext cx="8572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=3 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071934" y="5286388"/>
            <a:ext cx="19288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= </a:t>
            </a:r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3,5 </a:t>
            </a:r>
            <a:endParaRPr lang="ru-RU" sz="4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7000892" y="4714884"/>
            <a:ext cx="1209684" cy="1938991"/>
            <a:chOff x="106612" y="930346"/>
            <a:chExt cx="607736" cy="1893488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8</a:t>
              </a: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06612" y="930346"/>
              <a:ext cx="590987" cy="189348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142502" y="1697724"/>
              <a:ext cx="502459" cy="75138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</a:t>
              </a:r>
            </a:p>
          </p:txBody>
        </p:sp>
      </p:grpSp>
      <p:sp>
        <p:nvSpPr>
          <p:cNvPr id="56" name="Прямоугольник 55"/>
          <p:cNvSpPr/>
          <p:nvPr/>
        </p:nvSpPr>
        <p:spPr>
          <a:xfrm>
            <a:off x="6715140" y="5214950"/>
            <a:ext cx="8572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 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858148" y="5143512"/>
            <a:ext cx="15001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 0,8 </a:t>
            </a:r>
          </a:p>
        </p:txBody>
      </p:sp>
      <p:grpSp>
        <p:nvGrpSpPr>
          <p:cNvPr id="60" name="Группа 59"/>
          <p:cNvGrpSpPr/>
          <p:nvPr/>
        </p:nvGrpSpPr>
        <p:grpSpPr>
          <a:xfrm>
            <a:off x="0" y="0"/>
            <a:ext cx="9144000" cy="6858000"/>
            <a:chOff x="357222" y="5643602"/>
            <a:chExt cx="9144000" cy="6858000"/>
          </a:xfrm>
        </p:grpSpPr>
        <p:sp>
          <p:nvSpPr>
            <p:cNvPr id="59" name="Багетная рамка 58"/>
            <p:cNvSpPr/>
            <p:nvPr/>
          </p:nvSpPr>
          <p:spPr>
            <a:xfrm>
              <a:off x="357222" y="5643602"/>
              <a:ext cx="9144000" cy="6858000"/>
            </a:xfrm>
            <a:prstGeom prst="bevel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143008" y="6715148"/>
              <a:ext cx="7429552" cy="4832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Запомни:</a:t>
              </a:r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обыкновенную дробь можно записать в виде конечной десятичной дроби, если ее знаменатель  - произведение чисел нескольких 2 и 5, т. е. равен 2, 5, 8, 10, 16, 25 и т.д.</a:t>
              </a:r>
            </a:p>
          </p:txBody>
        </p:sp>
      </p:grpSp>
      <p:sp>
        <p:nvSpPr>
          <p:cNvPr id="61" name="Стрелка вправо 60">
            <a:hlinkClick r:id="rId3" action="ppaction://hlinkfile"/>
          </p:cNvPr>
          <p:cNvSpPr/>
          <p:nvPr/>
        </p:nvSpPr>
        <p:spPr>
          <a:xfrm>
            <a:off x="8501090" y="6286520"/>
            <a:ext cx="500066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39593E-6 L -0.37795 0.3987 " pathEditMode="relative" ptsTypes="AA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8094E-6 L -0.03941 0.3987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39" grpId="0"/>
      <p:bldP spid="45" grpId="0"/>
      <p:bldP spid="50" grpId="0"/>
      <p:bldP spid="51" grpId="1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Представить в виде обыкновенной дроби или смешанного числа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1571612"/>
            <a:ext cx="1785950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0,45 = </a:t>
            </a:r>
          </a:p>
          <a:p>
            <a:endParaRPr lang="ru-RU" sz="4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0,07 =</a:t>
            </a:r>
          </a:p>
          <a:p>
            <a:endParaRPr lang="ru-RU" sz="4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4,11 = </a:t>
            </a:r>
          </a:p>
          <a:p>
            <a:endParaRPr lang="ru-RU" sz="4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12,02=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4976" y="2357430"/>
            <a:ext cx="34290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слышим, так и </a:t>
            </a:r>
            <a:r>
              <a:rPr lang="ru-RU" sz="4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пишим</a:t>
            </a:r>
            <a:endParaRPr lang="ru-RU" sz="4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2" name="Группа 9"/>
          <p:cNvGrpSpPr/>
          <p:nvPr/>
        </p:nvGrpSpPr>
        <p:grpSpPr>
          <a:xfrm>
            <a:off x="1785918" y="1142984"/>
            <a:ext cx="1143008" cy="1555259"/>
            <a:chOff x="214282" y="1000108"/>
            <a:chExt cx="500066" cy="1555259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45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14282" y="1000108"/>
              <a:ext cx="50006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14282" y="1785926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100</a:t>
              </a:r>
            </a:p>
          </p:txBody>
        </p:sp>
      </p:grpSp>
      <p:grpSp>
        <p:nvGrpSpPr>
          <p:cNvPr id="3" name="Группа 13"/>
          <p:cNvGrpSpPr/>
          <p:nvPr/>
        </p:nvGrpSpPr>
        <p:grpSpPr>
          <a:xfrm>
            <a:off x="3214678" y="1142984"/>
            <a:ext cx="1143008" cy="1555259"/>
            <a:chOff x="214282" y="1000108"/>
            <a:chExt cx="500066" cy="155525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9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14282" y="1000108"/>
              <a:ext cx="50006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14282" y="1785926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50</a:t>
              </a: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2714612" y="1571612"/>
            <a:ext cx="5715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571604" y="5643578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12</a:t>
            </a:r>
          </a:p>
        </p:txBody>
      </p:sp>
      <p:grpSp>
        <p:nvGrpSpPr>
          <p:cNvPr id="5" name="Группа 21"/>
          <p:cNvGrpSpPr/>
          <p:nvPr/>
        </p:nvGrpSpPr>
        <p:grpSpPr>
          <a:xfrm>
            <a:off x="2714612" y="5302741"/>
            <a:ext cx="1143008" cy="1555259"/>
            <a:chOff x="214282" y="1000108"/>
            <a:chExt cx="500066" cy="1555259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2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14282" y="1000108"/>
              <a:ext cx="50006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14282" y="1785926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100</a:t>
              </a: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3857620" y="5643578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 12</a:t>
            </a:r>
          </a:p>
        </p:txBody>
      </p:sp>
      <p:grpSp>
        <p:nvGrpSpPr>
          <p:cNvPr id="10" name="Группа 34"/>
          <p:cNvGrpSpPr/>
          <p:nvPr/>
        </p:nvGrpSpPr>
        <p:grpSpPr>
          <a:xfrm>
            <a:off x="5000628" y="5302741"/>
            <a:ext cx="1143008" cy="1555259"/>
            <a:chOff x="214282" y="1000108"/>
            <a:chExt cx="500066" cy="1555259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1</a:t>
              </a: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14282" y="1000108"/>
              <a:ext cx="50006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214282" y="1785926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50</a:t>
              </a:r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1500166" y="4286256"/>
            <a:ext cx="12144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4</a:t>
            </a:r>
          </a:p>
        </p:txBody>
      </p:sp>
      <p:grpSp>
        <p:nvGrpSpPr>
          <p:cNvPr id="14" name="Группа 39"/>
          <p:cNvGrpSpPr/>
          <p:nvPr/>
        </p:nvGrpSpPr>
        <p:grpSpPr>
          <a:xfrm>
            <a:off x="2214546" y="3786190"/>
            <a:ext cx="1428760" cy="1555259"/>
            <a:chOff x="214282" y="1000108"/>
            <a:chExt cx="500066" cy="1555259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11</a:t>
              </a: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214282" y="1000108"/>
              <a:ext cx="50006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14282" y="1785926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100</a:t>
              </a:r>
            </a:p>
          </p:txBody>
        </p:sp>
      </p:grpSp>
      <p:grpSp>
        <p:nvGrpSpPr>
          <p:cNvPr id="19" name="Группа 43"/>
          <p:cNvGrpSpPr/>
          <p:nvPr/>
        </p:nvGrpSpPr>
        <p:grpSpPr>
          <a:xfrm>
            <a:off x="1714480" y="2500306"/>
            <a:ext cx="1143008" cy="1555259"/>
            <a:chOff x="214282" y="1000108"/>
            <a:chExt cx="500066" cy="1555259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214282" y="1142984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7</a:t>
              </a: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214282" y="1000108"/>
              <a:ext cx="50006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60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__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214282" y="1785926"/>
              <a:ext cx="500066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 prst="convex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ru-RU" sz="4400" b="1" dirty="0" smtClean="0">
                  <a:ln w="11430"/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100</a:t>
              </a:r>
            </a:p>
          </p:txBody>
        </p:sp>
      </p:grpSp>
      <p:sp>
        <p:nvSpPr>
          <p:cNvPr id="33" name="Стрелка вправо 32">
            <a:hlinkClick r:id="rId3" action="ppaction://hlinkfile"/>
          </p:cNvPr>
          <p:cNvSpPr/>
          <p:nvPr/>
        </p:nvSpPr>
        <p:spPr>
          <a:xfrm>
            <a:off x="8501090" y="6286520"/>
            <a:ext cx="500066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9" grpId="1" build="allAtOnce"/>
      <p:bldP spid="21" grpId="0"/>
      <p:bldP spid="34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2857496"/>
          <a:ext cx="8572563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507"/>
                <a:gridCol w="952507"/>
                <a:gridCol w="952507"/>
                <a:gridCol w="952507"/>
                <a:gridCol w="952507"/>
                <a:gridCol w="952507"/>
                <a:gridCol w="952507"/>
                <a:gridCol w="952507"/>
                <a:gridCol w="952507"/>
              </a:tblGrid>
              <a:tr h="486927">
                <a:tc gridSpan="3">
                  <a:txBody>
                    <a:bodyPr/>
                    <a:lstStyle/>
                    <a:p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Класс тысяч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Класс единиц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6927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сотни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десятки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единиц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сотни</a:t>
                      </a:r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десятки</a:t>
                      </a:r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единиц</a:t>
                      </a:r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десятые</a:t>
                      </a:r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сотые</a:t>
                      </a:r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ln w="11430"/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тысячные</a:t>
                      </a:r>
                      <a:endParaRPr lang="ru-RU" sz="3200" b="1" kern="1200" dirty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86927"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86927"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kern="1200" dirty="0" smtClean="0">
                        <a:ln w="11430"/>
                        <a:solidFill>
                          <a:srgbClr val="0000FF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0"/>
            <a:ext cx="10727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 ·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0100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57290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43042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28794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357422" y="0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86050" y="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28860" y="4929198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00166" y="4929198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86248" y="4929198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214942" y="4929198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00496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714744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28992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57148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28728" y="571480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00298" y="571480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928794" y="57148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214546" y="571480"/>
            <a:ext cx="44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7488" y="571480"/>
            <a:ext cx="7040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28992" y="57148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71538" y="57148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85786" y="57148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0034" y="57148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572000" y="0"/>
            <a:ext cx="7040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43504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429256" y="0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500826" y="0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929322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15074" y="0"/>
            <a:ext cx="44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786578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072462" y="0"/>
            <a:ext cx="3177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286644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15272" y="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286248" y="4929198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357554" y="4929198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572000" y="50004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143504" y="50004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929190" y="500042"/>
            <a:ext cx="3177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429256" y="500042"/>
            <a:ext cx="3225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·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715008" y="50004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000760" y="50004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357950" y="500042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715140" y="50004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072330" y="500042"/>
            <a:ext cx="3177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286380" y="4929198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286512" y="4929198"/>
            <a:ext cx="3571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286644" y="50004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-1" y="1214422"/>
            <a:ext cx="914400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важно!</a:t>
            </a:r>
          </a:p>
          <a:p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</a:t>
            </a:r>
            <a:r>
              <a:rPr lang="ru-RU" sz="3200" dirty="0" smtClean="0"/>
              <a:t> 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умножении</a:t>
            </a:r>
            <a:r>
              <a:rPr lang="ru-RU" sz="3200" dirty="0" smtClean="0"/>
              <a:t>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десятичной дроби на 10, 100, 1000 и т.д., запятая сдвигается 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вправо</a:t>
            </a:r>
            <a:r>
              <a:rPr lang="ru-RU" sz="3200" dirty="0" smtClean="0"/>
              <a:t>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столько знаков – сколько нолей в множителе. 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Число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становится 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больше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</a:p>
          <a:p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</a:t>
            </a:r>
            <a:r>
              <a:rPr lang="ru-RU" sz="3200" dirty="0" smtClean="0"/>
              <a:t> 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делении</a:t>
            </a:r>
            <a:r>
              <a:rPr lang="ru-RU" sz="3200" dirty="0" smtClean="0"/>
              <a:t>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десятичной дроби на 10, 100, 1000 и т.д., запятая сдвигается влево на столько знаков – сколько нолей </a:t>
            </a:r>
            <a:r>
              <a:rPr lang="ru-RU" sz="3200" b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делителе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Число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становится</a:t>
            </a:r>
            <a:r>
              <a:rPr lang="ru-RU" sz="3200" dirty="0" smtClean="0"/>
              <a:t> </a:t>
            </a: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меньше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</a:p>
        </p:txBody>
      </p:sp>
      <p:sp>
        <p:nvSpPr>
          <p:cNvPr id="61" name="Стрелка вправо 60">
            <a:hlinkClick r:id="rId2" action="ppaction://hlinkfile"/>
          </p:cNvPr>
          <p:cNvSpPr/>
          <p:nvPr/>
        </p:nvSpPr>
        <p:spPr>
          <a:xfrm>
            <a:off x="8501090" y="6286520"/>
            <a:ext cx="500066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00"/>
                            </p:stCondLst>
                            <p:childTnLst>
                              <p:par>
                                <p:cTn id="136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0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1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000"/>
                            </p:stCondLst>
                            <p:childTnLst>
                              <p:par>
                                <p:cTn id="21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47 0.07731 -0.00677 0.15486 -0.01615 0.15486 C -0.02552 0.15486 -0.04167 0.00185 -0.05643 0 C -0.07118 -0.00185 -0.09653 0.14352 -0.10486 0.14421 C -0.1132 0.14491 -0.1099 0.07454 -0.10643 0.0044 " pathEditMode="relative" ptsTypes="aaaaA">
                                      <p:cBhvr>
                                        <p:cTn id="215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500"/>
                            </p:stCondLst>
                            <p:childTnLst>
                              <p:par>
                                <p:cTn id="28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07 0.04074 0.01232 0.08171 0.02257 0.08171 C 0.03281 0.08171 0.0559 0.01319 0.06128 0 " pathEditMode="relative" ptsTypes="aaA">
                                      <p:cBhvr>
                                        <p:cTn id="286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9" grpId="1"/>
      <p:bldP spid="12" grpId="0"/>
      <p:bldP spid="12" grpId="1"/>
      <p:bldP spid="13" grpId="0"/>
      <p:bldP spid="13" grpId="1"/>
      <p:bldP spid="14" grpId="0"/>
      <p:bldP spid="15" grpId="0"/>
      <p:bldP spid="17" grpId="0"/>
      <p:bldP spid="17" grpId="1"/>
      <p:bldP spid="20" grpId="0"/>
      <p:bldP spid="20" grpId="1"/>
      <p:bldP spid="21" grpId="0"/>
      <p:bldP spid="21" grpId="1"/>
      <p:bldP spid="21" grpId="2"/>
      <p:bldP spid="21" grpId="3"/>
      <p:bldP spid="21" grpId="4"/>
      <p:bldP spid="22" grpId="0"/>
      <p:bldP spid="22" grpId="1"/>
      <p:bldP spid="22" grpId="2"/>
      <p:bldP spid="22" grpId="3"/>
      <p:bldP spid="22" grpId="4"/>
      <p:bldP spid="23" grpId="0"/>
      <p:bldP spid="24" grpId="0"/>
      <p:bldP spid="25" grpId="0"/>
      <p:bldP spid="26" grpId="0"/>
      <p:bldP spid="27" grpId="0"/>
      <p:bldP spid="28" grpId="0"/>
      <p:bldP spid="29" grpId="0"/>
      <p:bldP spid="29" grpId="1"/>
      <p:bldP spid="30" grpId="0"/>
      <p:bldP spid="30" grpId="1"/>
      <p:bldP spid="31" grpId="0"/>
      <p:bldP spid="32" grpId="0"/>
      <p:bldP spid="35" grpId="0"/>
      <p:bldP spid="35" grpId="1"/>
      <p:bldP spid="36" grpId="0"/>
      <p:bldP spid="36" grpId="1"/>
      <p:bldP spid="37" grpId="0"/>
      <p:bldP spid="33" grpId="0"/>
      <p:bldP spid="34" grpId="0"/>
      <p:bldP spid="40" grpId="0"/>
      <p:bldP spid="41" grpId="0"/>
      <p:bldP spid="42" grpId="0"/>
      <p:bldP spid="42" grpId="1"/>
      <p:bldP spid="43" grpId="0"/>
      <p:bldP spid="43" grpId="1"/>
      <p:bldP spid="44" grpId="0"/>
      <p:bldP spid="45" grpId="0"/>
      <p:bldP spid="45" grpId="1"/>
      <p:bldP spid="46" grpId="0"/>
      <p:bldP spid="47" grpId="0"/>
      <p:bldP spid="47" grpId="1"/>
      <p:bldP spid="47" grpId="2"/>
      <p:bldP spid="48" grpId="0"/>
      <p:bldP spid="48" grpId="1"/>
      <p:bldP spid="49" grpId="0"/>
      <p:bldP spid="49" grpId="1"/>
      <p:bldP spid="50" grpId="0"/>
      <p:bldP spid="51" grpId="0"/>
      <p:bldP spid="52" grpId="0"/>
      <p:bldP spid="53" grpId="0"/>
      <p:bldP spid="54" grpId="0"/>
      <p:bldP spid="55" grpId="0"/>
      <p:bldP spid="55" grpId="1"/>
      <p:bldP spid="56" grpId="0"/>
      <p:bldP spid="57" grpId="0"/>
      <p:bldP spid="58" grpId="0"/>
      <p:bldP spid="58" grpId="1"/>
      <p:bldP spid="58" grpId="2"/>
      <p:bldP spid="59" grpId="0"/>
      <p:bldP spid="59" grpId="1"/>
      <p:bldP spid="60" grpId="0"/>
      <p:bldP spid="60" grpId="1"/>
      <p:bldP spid="62" grpId="0"/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0"/>
            <a:ext cx="7072330" cy="857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00FF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Теперь мы умеем!</a:t>
            </a:r>
          </a:p>
        </p:txBody>
      </p:sp>
      <p:pic>
        <p:nvPicPr>
          <p:cNvPr id="4" name="Picture 26" descr="gpxm0afn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2571735" cy="3113189"/>
          </a:xfrm>
          <a:prstGeom prst="rect">
            <a:avLst/>
          </a:prstGeom>
          <a:noFill/>
        </p:spPr>
      </p:pic>
      <p:pic>
        <p:nvPicPr>
          <p:cNvPr id="5" name="Picture 11" descr="j02325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4000504"/>
            <a:ext cx="1614487" cy="251936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5984" y="857232"/>
            <a:ext cx="685801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Переводить обыкновенные дроби в десятичные дроби и десятичные в обыкновенные.</a:t>
            </a:r>
          </a:p>
          <a:p>
            <a:pPr marL="514350" indent="-514350">
              <a:buAutoNum type="arabicPeriod"/>
            </a:pPr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Умножать и делить десятичные дроби на 10, 100, 1000, 10 000 и т.д.</a:t>
            </a:r>
          </a:p>
        </p:txBody>
      </p:sp>
      <p:sp>
        <p:nvSpPr>
          <p:cNvPr id="7" name="TextBox 6"/>
          <p:cNvSpPr txBox="1"/>
          <p:nvPr/>
        </p:nvSpPr>
        <p:spPr>
          <a:xfrm rot="1591323">
            <a:off x="2504862" y="1457772"/>
            <a:ext cx="67685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Домашнее задание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0906580">
            <a:off x="558728" y="3109568"/>
            <a:ext cx="77919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Century Gothic" pitchFamily="34" charset="0"/>
              </a:rPr>
              <a:t>Выучить правила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Century Gothic" pitchFamily="34" charset="0"/>
              </a:rPr>
              <a:t>Решить задания по карточке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Century Gothic" pitchFamily="34" charset="0"/>
              </a:rPr>
              <a:t> </a:t>
            </a:r>
            <a:endParaRPr lang="ru-RU" sz="36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515</Words>
  <PresentationFormat>Экран (4:3)</PresentationFormat>
  <Paragraphs>206</Paragraphs>
  <Slides>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203</cp:lastModifiedBy>
  <cp:revision>109</cp:revision>
  <dcterms:modified xsi:type="dcterms:W3CDTF">2010-03-04T05:54:05Z</dcterms:modified>
</cp:coreProperties>
</file>