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50000">
              <a:schemeClr val="accent5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071678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Умножение и деление обыкновенной дроби на натуральное число.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15016"/>
            <a:ext cx="9144000" cy="114298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Урок учителя информатики-математики </a:t>
            </a:r>
            <a:r>
              <a:rPr lang="ru-RU" dirty="0" err="1" smtClean="0"/>
              <a:t>Н.Ф.Ишутченко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МОУ «</a:t>
            </a:r>
            <a:r>
              <a:rPr lang="ru-RU" dirty="0" err="1" smtClean="0"/>
              <a:t>Сош</a:t>
            </a:r>
            <a:r>
              <a:rPr lang="ru-RU" dirty="0" smtClean="0"/>
              <a:t> № 5», </a:t>
            </a:r>
            <a:r>
              <a:rPr lang="ru-RU" dirty="0" err="1" smtClean="0"/>
              <a:t>г.Лангепас</a:t>
            </a:r>
            <a:r>
              <a:rPr lang="ru-RU" dirty="0" smtClean="0"/>
              <a:t> 2009-2010 </a:t>
            </a:r>
            <a:r>
              <a:rPr lang="ru-RU" dirty="0" err="1" smtClean="0"/>
              <a:t>уч</a:t>
            </a:r>
            <a:r>
              <a:rPr lang="ru-RU" dirty="0" smtClean="0"/>
              <a:t>. год 5 класс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Решите задачу:</a:t>
            </a:r>
          </a:p>
          <a:p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класс принесли конфеты, каждый мальчик съел       всех конфет. Какую часть конфет съели мальчики, если их в классе 9 человек? 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3000364" y="1000108"/>
            <a:ext cx="571504" cy="936894"/>
            <a:chOff x="4786314" y="1497983"/>
            <a:chExt cx="357190" cy="908158"/>
          </a:xfrm>
        </p:grpSpPr>
        <p:sp>
          <p:nvSpPr>
            <p:cNvPr id="7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190D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214282" y="3357562"/>
            <a:ext cx="571504" cy="936894"/>
            <a:chOff x="4786314" y="1497983"/>
            <a:chExt cx="357190" cy="908158"/>
          </a:xfrm>
        </p:grpSpPr>
        <p:sp>
          <p:nvSpPr>
            <p:cNvPr id="47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Группа 53"/>
          <p:cNvGrpSpPr/>
          <p:nvPr/>
        </p:nvGrpSpPr>
        <p:grpSpPr>
          <a:xfrm>
            <a:off x="1000100" y="3357562"/>
            <a:ext cx="571504" cy="936894"/>
            <a:chOff x="4786314" y="1497983"/>
            <a:chExt cx="357190" cy="908158"/>
          </a:xfrm>
        </p:grpSpPr>
        <p:sp>
          <p:nvSpPr>
            <p:cNvPr id="55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6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57" name="Прямая соединительная линия 56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>
            <a:off x="1857356" y="3286124"/>
            <a:ext cx="571504" cy="936894"/>
            <a:chOff x="4786314" y="1497983"/>
            <a:chExt cx="357190" cy="908158"/>
          </a:xfrm>
        </p:grpSpPr>
        <p:sp>
          <p:nvSpPr>
            <p:cNvPr id="59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0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6000760" y="3286124"/>
            <a:ext cx="571504" cy="936894"/>
            <a:chOff x="4786314" y="1497983"/>
            <a:chExt cx="357190" cy="908158"/>
          </a:xfrm>
        </p:grpSpPr>
        <p:sp>
          <p:nvSpPr>
            <p:cNvPr id="63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4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Группа 65"/>
          <p:cNvGrpSpPr/>
          <p:nvPr/>
        </p:nvGrpSpPr>
        <p:grpSpPr>
          <a:xfrm>
            <a:off x="2786050" y="3357562"/>
            <a:ext cx="571504" cy="936894"/>
            <a:chOff x="4786314" y="1497983"/>
            <a:chExt cx="357190" cy="908158"/>
          </a:xfrm>
        </p:grpSpPr>
        <p:sp>
          <p:nvSpPr>
            <p:cNvPr id="67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8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69" name="Прямая соединительная линия 68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Группа 69"/>
          <p:cNvGrpSpPr/>
          <p:nvPr/>
        </p:nvGrpSpPr>
        <p:grpSpPr>
          <a:xfrm>
            <a:off x="7072330" y="3286124"/>
            <a:ext cx="571504" cy="936894"/>
            <a:chOff x="4786314" y="1497983"/>
            <a:chExt cx="357190" cy="908158"/>
          </a:xfrm>
        </p:grpSpPr>
        <p:sp>
          <p:nvSpPr>
            <p:cNvPr id="71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2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>
            <a:off x="4929190" y="3286124"/>
            <a:ext cx="571504" cy="936894"/>
            <a:chOff x="4786314" y="1497983"/>
            <a:chExt cx="357190" cy="908158"/>
          </a:xfrm>
        </p:grpSpPr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6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77" name="Прямая соединительная линия 76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Группа 77"/>
          <p:cNvGrpSpPr/>
          <p:nvPr/>
        </p:nvGrpSpPr>
        <p:grpSpPr>
          <a:xfrm>
            <a:off x="3857620" y="3357562"/>
            <a:ext cx="571504" cy="936894"/>
            <a:chOff x="4786314" y="1497983"/>
            <a:chExt cx="357190" cy="908158"/>
          </a:xfrm>
        </p:grpSpPr>
        <p:sp>
          <p:nvSpPr>
            <p:cNvPr id="79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0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81" name="Прямая соединительная линия 80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Группа 81"/>
          <p:cNvGrpSpPr/>
          <p:nvPr/>
        </p:nvGrpSpPr>
        <p:grpSpPr>
          <a:xfrm>
            <a:off x="8143900" y="3214686"/>
            <a:ext cx="571504" cy="936894"/>
            <a:chOff x="4786314" y="1497983"/>
            <a:chExt cx="357190" cy="908158"/>
          </a:xfrm>
        </p:grpSpPr>
        <p:sp>
          <p:nvSpPr>
            <p:cNvPr id="83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4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571472" y="357187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428728" y="350043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285984" y="357187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357554" y="357187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429124" y="350043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500694" y="350043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572264" y="350043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572396" y="3429000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725296" y="335756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0" y="464344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</a:p>
        </p:txBody>
      </p:sp>
      <p:sp>
        <p:nvSpPr>
          <p:cNvPr id="98" name="Rectangle 60"/>
          <p:cNvSpPr>
            <a:spLocks noChangeArrowheads="1"/>
          </p:cNvSpPr>
          <p:nvPr/>
        </p:nvSpPr>
        <p:spPr bwMode="auto">
          <a:xfrm>
            <a:off x="2571736" y="4857760"/>
            <a:ext cx="57150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33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9" name="Rectangle 61"/>
          <p:cNvSpPr>
            <a:spLocks noChangeArrowheads="1"/>
          </p:cNvSpPr>
          <p:nvPr/>
        </p:nvSpPr>
        <p:spPr bwMode="auto">
          <a:xfrm>
            <a:off x="485746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100" name="Прямая соединительная линия 99"/>
          <p:cNvCxnSpPr/>
          <p:nvPr/>
        </p:nvCxnSpPr>
        <p:spPr>
          <a:xfrm flipV="1">
            <a:off x="428596" y="4786322"/>
            <a:ext cx="5072098" cy="8952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4786314" y="428625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4143372" y="428625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428992" y="428625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786050" y="435769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214546" y="435769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714480" y="435769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142976" y="435769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42910" y="435769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</a:t>
            </a:r>
          </a:p>
        </p:txBody>
      </p:sp>
      <p:sp>
        <p:nvSpPr>
          <p:cNvPr id="111" name="Rectangle 61"/>
          <p:cNvSpPr>
            <a:spLocks noChangeArrowheads="1"/>
          </p:cNvSpPr>
          <p:nvPr/>
        </p:nvSpPr>
        <p:spPr bwMode="auto">
          <a:xfrm>
            <a:off x="1500166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" name="Rectangle 61"/>
          <p:cNvSpPr>
            <a:spLocks noChangeArrowheads="1"/>
          </p:cNvSpPr>
          <p:nvPr/>
        </p:nvSpPr>
        <p:spPr bwMode="auto">
          <a:xfrm>
            <a:off x="1000100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3" name="Rectangle 61"/>
          <p:cNvSpPr>
            <a:spLocks noChangeArrowheads="1"/>
          </p:cNvSpPr>
          <p:nvPr/>
        </p:nvSpPr>
        <p:spPr bwMode="auto">
          <a:xfrm>
            <a:off x="5214942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4" name="Rectangle 61"/>
          <p:cNvSpPr>
            <a:spLocks noChangeArrowheads="1"/>
          </p:cNvSpPr>
          <p:nvPr/>
        </p:nvSpPr>
        <p:spPr bwMode="auto">
          <a:xfrm>
            <a:off x="4572000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5" name="Rectangle 61"/>
          <p:cNvSpPr>
            <a:spLocks noChangeArrowheads="1"/>
          </p:cNvSpPr>
          <p:nvPr/>
        </p:nvSpPr>
        <p:spPr bwMode="auto">
          <a:xfrm>
            <a:off x="3857620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" name="Rectangle 61"/>
          <p:cNvSpPr>
            <a:spLocks noChangeArrowheads="1"/>
          </p:cNvSpPr>
          <p:nvPr/>
        </p:nvSpPr>
        <p:spPr bwMode="auto">
          <a:xfrm>
            <a:off x="3214678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7" name="Rectangle 61"/>
          <p:cNvSpPr>
            <a:spLocks noChangeArrowheads="1"/>
          </p:cNvSpPr>
          <p:nvPr/>
        </p:nvSpPr>
        <p:spPr bwMode="auto">
          <a:xfrm>
            <a:off x="2571736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8" name="Rectangle 61"/>
          <p:cNvSpPr>
            <a:spLocks noChangeArrowheads="1"/>
          </p:cNvSpPr>
          <p:nvPr/>
        </p:nvSpPr>
        <p:spPr bwMode="auto">
          <a:xfrm>
            <a:off x="2071670" y="4357694"/>
            <a:ext cx="2051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715272" y="4500570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715140" y="4500570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572132" y="4500570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=</a:t>
            </a:r>
          </a:p>
        </p:txBody>
      </p:sp>
      <p:grpSp>
        <p:nvGrpSpPr>
          <p:cNvPr id="124" name="Группа 123"/>
          <p:cNvGrpSpPr/>
          <p:nvPr/>
        </p:nvGrpSpPr>
        <p:grpSpPr>
          <a:xfrm>
            <a:off x="8143900" y="4286256"/>
            <a:ext cx="571504" cy="936894"/>
            <a:chOff x="4786314" y="1497983"/>
            <a:chExt cx="357190" cy="908158"/>
          </a:xfrm>
        </p:grpSpPr>
        <p:sp>
          <p:nvSpPr>
            <p:cNvPr id="125" name="Rectangle 60"/>
            <p:cNvSpPr>
              <a:spLocks noChangeArrowheads="1"/>
            </p:cNvSpPr>
            <p:nvPr/>
          </p:nvSpPr>
          <p:spPr bwMode="auto">
            <a:xfrm>
              <a:off x="4786314" y="1928802"/>
              <a:ext cx="35719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11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6" name="Rectangle 61"/>
            <p:cNvSpPr>
              <a:spLocks noChangeArrowheads="1"/>
            </p:cNvSpPr>
            <p:nvPr/>
          </p:nvSpPr>
          <p:spPr bwMode="auto">
            <a:xfrm>
              <a:off x="4822033" y="1497983"/>
              <a:ext cx="128240" cy="4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cxnSp>
          <p:nvCxnSpPr>
            <p:cNvPr id="127" name="Прямая соединительная линия 126"/>
            <p:cNvCxnSpPr/>
            <p:nvPr/>
          </p:nvCxnSpPr>
          <p:spPr>
            <a:xfrm flipV="1">
              <a:off x="4786314" y="1982711"/>
              <a:ext cx="214314" cy="1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Rectangle 60"/>
          <p:cNvSpPr>
            <a:spLocks noChangeArrowheads="1"/>
          </p:cNvSpPr>
          <p:nvPr/>
        </p:nvSpPr>
        <p:spPr bwMode="auto">
          <a:xfrm>
            <a:off x="7215206" y="4714884"/>
            <a:ext cx="57150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33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0" name="Rectangle 61"/>
          <p:cNvSpPr>
            <a:spLocks noChangeArrowheads="1"/>
          </p:cNvSpPr>
          <p:nvPr/>
        </p:nvSpPr>
        <p:spPr bwMode="auto">
          <a:xfrm>
            <a:off x="7200918" y="4286256"/>
            <a:ext cx="41036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18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7143768" y="4786322"/>
            <a:ext cx="500066" cy="180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60"/>
          <p:cNvSpPr>
            <a:spLocks noChangeArrowheads="1"/>
          </p:cNvSpPr>
          <p:nvPr/>
        </p:nvSpPr>
        <p:spPr bwMode="auto">
          <a:xfrm>
            <a:off x="6072198" y="4714884"/>
            <a:ext cx="57150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33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4" name="Rectangle 61"/>
          <p:cNvSpPr>
            <a:spLocks noChangeArrowheads="1"/>
          </p:cNvSpPr>
          <p:nvPr/>
        </p:nvSpPr>
        <p:spPr bwMode="auto">
          <a:xfrm>
            <a:off x="6057910" y="4286256"/>
            <a:ext cx="51296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2·9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flipV="1">
            <a:off x="6000760" y="4786322"/>
            <a:ext cx="642942" cy="180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Группа 159"/>
          <p:cNvGrpSpPr/>
          <p:nvPr/>
        </p:nvGrpSpPr>
        <p:grpSpPr>
          <a:xfrm>
            <a:off x="2214546" y="3571876"/>
            <a:ext cx="4214842" cy="1060004"/>
            <a:chOff x="785786" y="5643578"/>
            <a:chExt cx="4214842" cy="1060004"/>
          </a:xfrm>
        </p:grpSpPr>
        <p:grpSp>
          <p:nvGrpSpPr>
            <p:cNvPr id="138" name="Группа 137"/>
            <p:cNvGrpSpPr/>
            <p:nvPr/>
          </p:nvGrpSpPr>
          <p:grpSpPr>
            <a:xfrm>
              <a:off x="785786" y="5643578"/>
              <a:ext cx="571504" cy="1060004"/>
              <a:chOff x="4786314" y="1497983"/>
              <a:chExt cx="357190" cy="1027492"/>
            </a:xfrm>
          </p:grpSpPr>
          <p:sp>
            <p:nvSpPr>
              <p:cNvPr id="139" name="Rectangle 60"/>
              <p:cNvSpPr>
                <a:spLocks noChangeArrowheads="1"/>
              </p:cNvSpPr>
              <p:nvPr/>
            </p:nvSpPr>
            <p:spPr bwMode="auto">
              <a:xfrm>
                <a:off x="4786314" y="1928802"/>
                <a:ext cx="357190" cy="596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190DB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33</a:t>
                </a:r>
                <a:endParaRPr lang="ru-RU" sz="4000" b="1" dirty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endParaRPr>
              </a:p>
            </p:txBody>
          </p:sp>
          <p:sp>
            <p:nvSpPr>
              <p:cNvPr id="140" name="Rectangle 61"/>
              <p:cNvSpPr>
                <a:spLocks noChangeArrowheads="1"/>
              </p:cNvSpPr>
              <p:nvPr/>
            </p:nvSpPr>
            <p:spPr bwMode="auto">
              <a:xfrm>
                <a:off x="4822033" y="1497983"/>
                <a:ext cx="160300" cy="596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190DB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2</a:t>
                </a:r>
                <a:endParaRPr lang="ru-RU" sz="4000" b="1" dirty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endParaRPr>
              </a:p>
            </p:txBody>
          </p:sp>
          <p:cxnSp>
            <p:nvCxnSpPr>
              <p:cNvPr id="141" name="Прямая соединительная линия 140"/>
              <p:cNvCxnSpPr>
                <a:endCxn id="142" idx="1"/>
              </p:cNvCxnSpPr>
              <p:nvPr/>
            </p:nvCxnSpPr>
            <p:spPr>
              <a:xfrm>
                <a:off x="4786314" y="2000241"/>
                <a:ext cx="267893" cy="48570"/>
              </a:xfrm>
              <a:prstGeom prst="line">
                <a:avLst/>
              </a:prstGeom>
              <a:ln w="38100">
                <a:solidFill>
                  <a:srgbClr val="190DB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TextBox 141"/>
            <p:cNvSpPr txBox="1"/>
            <p:nvPr/>
          </p:nvSpPr>
          <p:spPr>
            <a:xfrm>
              <a:off x="1214414" y="5857892"/>
              <a:ext cx="56938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·9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714480" y="5857892"/>
              <a:ext cx="4764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857620" y="5857892"/>
              <a:ext cx="4764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2857488" y="5857892"/>
              <a:ext cx="4764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grpSp>
          <p:nvGrpSpPr>
            <p:cNvPr id="146" name="Группа 145"/>
            <p:cNvGrpSpPr/>
            <p:nvPr/>
          </p:nvGrpSpPr>
          <p:grpSpPr>
            <a:xfrm>
              <a:off x="4357686" y="5643578"/>
              <a:ext cx="642942" cy="1060004"/>
              <a:chOff x="4786314" y="1497983"/>
              <a:chExt cx="357190" cy="1027492"/>
            </a:xfrm>
          </p:grpSpPr>
          <p:sp>
            <p:nvSpPr>
              <p:cNvPr id="147" name="Rectangle 60"/>
              <p:cNvSpPr>
                <a:spLocks noChangeArrowheads="1"/>
              </p:cNvSpPr>
              <p:nvPr/>
            </p:nvSpPr>
            <p:spPr bwMode="auto">
              <a:xfrm>
                <a:off x="4786314" y="1928802"/>
                <a:ext cx="357190" cy="596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190DB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11</a:t>
                </a:r>
                <a:endParaRPr lang="ru-RU" sz="4000" b="1" dirty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48" name="Rectangle 61"/>
              <p:cNvSpPr>
                <a:spLocks noChangeArrowheads="1"/>
              </p:cNvSpPr>
              <p:nvPr/>
            </p:nvSpPr>
            <p:spPr bwMode="auto">
              <a:xfrm>
                <a:off x="4822033" y="1497983"/>
                <a:ext cx="160300" cy="596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190DB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6</a:t>
                </a:r>
                <a:endParaRPr lang="ru-RU" sz="4000" b="1" dirty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cxnSp>
            <p:nvCxnSpPr>
              <p:cNvPr id="149" name="Прямая соединительная линия 148"/>
              <p:cNvCxnSpPr/>
              <p:nvPr/>
            </p:nvCxnSpPr>
            <p:spPr>
              <a:xfrm flipV="1">
                <a:off x="4786314" y="1982711"/>
                <a:ext cx="312541" cy="17529"/>
              </a:xfrm>
              <a:prstGeom prst="line">
                <a:avLst/>
              </a:prstGeom>
              <a:ln w="38100">
                <a:solidFill>
                  <a:srgbClr val="190DB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Rectangle 60"/>
            <p:cNvSpPr>
              <a:spLocks noChangeArrowheads="1"/>
            </p:cNvSpPr>
            <p:nvPr/>
          </p:nvSpPr>
          <p:spPr bwMode="auto">
            <a:xfrm>
              <a:off x="3357554" y="6072206"/>
              <a:ext cx="571504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4000" b="1" dirty="0">
                <a:solidFill>
                  <a:srgbClr val="190DB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51" name="Rectangle 61"/>
            <p:cNvSpPr>
              <a:spLocks noChangeArrowheads="1"/>
            </p:cNvSpPr>
            <p:nvPr/>
          </p:nvSpPr>
          <p:spPr bwMode="auto">
            <a:xfrm>
              <a:off x="3343266" y="5643578"/>
              <a:ext cx="80010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18</a:t>
              </a:r>
              <a:endParaRPr lang="ru-RU" sz="4000" b="1" dirty="0">
                <a:solidFill>
                  <a:srgbClr val="190DB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cxnSp>
          <p:nvCxnSpPr>
            <p:cNvPr id="152" name="Прямая соединительная линия 151"/>
            <p:cNvCxnSpPr/>
            <p:nvPr/>
          </p:nvCxnSpPr>
          <p:spPr>
            <a:xfrm flipV="1">
              <a:off x="3428992" y="6215082"/>
              <a:ext cx="500066" cy="18084"/>
            </a:xfrm>
            <a:prstGeom prst="line">
              <a:avLst/>
            </a:prstGeom>
            <a:ln w="38100">
              <a:solidFill>
                <a:srgbClr val="190D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angle 60"/>
            <p:cNvSpPr>
              <a:spLocks noChangeArrowheads="1"/>
            </p:cNvSpPr>
            <p:nvPr/>
          </p:nvSpPr>
          <p:spPr bwMode="auto">
            <a:xfrm>
              <a:off x="2214546" y="6072206"/>
              <a:ext cx="571504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33</a:t>
              </a:r>
              <a:endParaRPr lang="ru-RU" sz="4000" b="1" dirty="0">
                <a:solidFill>
                  <a:srgbClr val="190DB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54" name="Rectangle 61"/>
            <p:cNvSpPr>
              <a:spLocks noChangeArrowheads="1"/>
            </p:cNvSpPr>
            <p:nvPr/>
          </p:nvSpPr>
          <p:spPr bwMode="auto">
            <a:xfrm>
              <a:off x="2200258" y="5643578"/>
              <a:ext cx="641201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0" b="1" dirty="0" smtClean="0">
                  <a:solidFill>
                    <a:srgbClr val="190DB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2·9</a:t>
              </a:r>
              <a:endParaRPr lang="ru-RU" sz="4000" b="1" dirty="0">
                <a:solidFill>
                  <a:srgbClr val="190DB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cxnSp>
          <p:nvCxnSpPr>
            <p:cNvPr id="155" name="Прямая соединительная линия 154"/>
            <p:cNvCxnSpPr/>
            <p:nvPr/>
          </p:nvCxnSpPr>
          <p:spPr>
            <a:xfrm flipV="1">
              <a:off x="2143108" y="6143644"/>
              <a:ext cx="642942" cy="18084"/>
            </a:xfrm>
            <a:prstGeom prst="line">
              <a:avLst/>
            </a:prstGeom>
            <a:ln w="38100">
              <a:solidFill>
                <a:srgbClr val="190D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8" grpId="0"/>
      <p:bldP spid="98" grpId="1"/>
      <p:bldP spid="99" grpId="0"/>
      <p:bldP spid="99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4" grpId="1"/>
      <p:bldP spid="115" grpId="0"/>
      <p:bldP spid="115" grpId="1"/>
      <p:bldP spid="116" grpId="0"/>
      <p:bldP spid="116" grpId="1"/>
      <p:bldP spid="117" grpId="0"/>
      <p:bldP spid="117" grpId="1"/>
      <p:bldP spid="118" grpId="0"/>
      <p:bldP spid="118" grpId="1"/>
      <p:bldP spid="121" grpId="0"/>
      <p:bldP spid="121" grpId="1"/>
      <p:bldP spid="122" grpId="0"/>
      <p:bldP spid="122" grpId="1"/>
      <p:bldP spid="123" grpId="0"/>
      <p:bldP spid="123" grpId="1"/>
      <p:bldP spid="129" grpId="0"/>
      <p:bldP spid="129" grpId="1"/>
      <p:bldP spid="130" grpId="0"/>
      <p:bldP spid="130" grpId="1"/>
      <p:bldP spid="133" grpId="0"/>
      <p:bldP spid="133" grpId="1"/>
      <p:bldP spid="134" grpId="0"/>
      <p:bldP spid="1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" action="ppaction://hlinkshowjump?jump=nextslide"/>
          </p:cNvPr>
          <p:cNvSpPr txBox="1"/>
          <p:nvPr/>
        </p:nvSpPr>
        <p:spPr>
          <a:xfrm>
            <a:off x="1" y="1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Алгоритм умножения обыкновенных дробей на натуральное число.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35743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Умножить числитель дроби на натуральное число;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Представить результат в виде несократимого смешанного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855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482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0" y="1142984"/>
            <a:ext cx="8786842" cy="2255380"/>
            <a:chOff x="0" y="1142984"/>
            <a:chExt cx="8786842" cy="2255380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1071538" y="2000240"/>
              <a:ext cx="857256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1071538" y="2000240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1285852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0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а)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28794" y="1500174"/>
              <a:ext cx="1059906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· </a:t>
              </a:r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71868" y="1142984"/>
              <a:ext cx="1463862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8· </a:t>
              </a:r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sz="6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43570" y="1285860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24</a:t>
              </a:r>
            </a:p>
          </p:txBody>
        </p:sp>
        <p:sp>
          <p:nvSpPr>
            <p:cNvPr id="17" name="Rectangle 60"/>
            <p:cNvSpPr>
              <a:spLocks noChangeArrowheads="1"/>
            </p:cNvSpPr>
            <p:nvPr/>
          </p:nvSpPr>
          <p:spPr bwMode="auto">
            <a:xfrm>
              <a:off x="5786446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Line 59"/>
            <p:cNvSpPr>
              <a:spLocks noChangeShapeType="1"/>
            </p:cNvSpPr>
            <p:nvPr/>
          </p:nvSpPr>
          <p:spPr bwMode="auto">
            <a:xfrm flipV="1">
              <a:off x="5715008" y="2214555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86578" y="1785926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58082" y="1785926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786710" y="1428736"/>
              <a:ext cx="948016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11</a:t>
              </a:r>
            </a:p>
          </p:txBody>
        </p:sp>
        <p:sp>
          <p:nvSpPr>
            <p:cNvPr id="22" name="Rectangle 60"/>
            <p:cNvSpPr>
              <a:spLocks noChangeArrowheads="1"/>
            </p:cNvSpPr>
            <p:nvPr/>
          </p:nvSpPr>
          <p:spPr bwMode="auto">
            <a:xfrm>
              <a:off x="7929586" y="2428868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3" name="Line 59"/>
            <p:cNvSpPr>
              <a:spLocks noChangeShapeType="1"/>
            </p:cNvSpPr>
            <p:nvPr/>
          </p:nvSpPr>
          <p:spPr bwMode="auto">
            <a:xfrm flipV="1">
              <a:off x="7858148" y="2357431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0" y="2214554"/>
            <a:ext cx="8786842" cy="2255380"/>
            <a:chOff x="0" y="1142984"/>
            <a:chExt cx="8786842" cy="2255380"/>
          </a:xfrm>
        </p:grpSpPr>
        <p:sp>
          <p:nvSpPr>
            <p:cNvPr id="26" name="Line 59"/>
            <p:cNvSpPr>
              <a:spLocks noChangeShapeType="1"/>
            </p:cNvSpPr>
            <p:nvPr/>
          </p:nvSpPr>
          <p:spPr bwMode="auto">
            <a:xfrm>
              <a:off x="1071538" y="2000240"/>
              <a:ext cx="857256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Rectangle 60"/>
            <p:cNvSpPr>
              <a:spLocks noChangeArrowheads="1"/>
            </p:cNvSpPr>
            <p:nvPr/>
          </p:nvSpPr>
          <p:spPr bwMode="auto">
            <a:xfrm>
              <a:off x="1071538" y="2000240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Rectangle 61"/>
            <p:cNvSpPr>
              <a:spLocks noChangeArrowheads="1"/>
            </p:cNvSpPr>
            <p:nvPr/>
          </p:nvSpPr>
          <p:spPr bwMode="auto">
            <a:xfrm>
              <a:off x="1071538" y="1142984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0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б)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28794" y="1500174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· 8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571868" y="1142984"/>
              <a:ext cx="1598515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12·8</a:t>
              </a:r>
            </a:p>
          </p:txBody>
        </p:sp>
        <p:sp>
          <p:nvSpPr>
            <p:cNvPr id="33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43570" y="1285860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96</a:t>
              </a:r>
            </a:p>
          </p:txBody>
        </p: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5786446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Line 59"/>
            <p:cNvSpPr>
              <a:spLocks noChangeShapeType="1"/>
            </p:cNvSpPr>
            <p:nvPr/>
          </p:nvSpPr>
          <p:spPr bwMode="auto">
            <a:xfrm flipV="1">
              <a:off x="5715008" y="2214555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786578" y="1785926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358082" y="1785926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01024" y="1357298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42" name="Rectangle 60"/>
            <p:cNvSpPr>
              <a:spLocks noChangeArrowheads="1"/>
            </p:cNvSpPr>
            <p:nvPr/>
          </p:nvSpPr>
          <p:spPr bwMode="auto">
            <a:xfrm>
              <a:off x="7929586" y="2428868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19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" name="Line 59"/>
            <p:cNvSpPr>
              <a:spLocks noChangeShapeType="1"/>
            </p:cNvSpPr>
            <p:nvPr/>
          </p:nvSpPr>
          <p:spPr bwMode="auto">
            <a:xfrm flipV="1">
              <a:off x="7858148" y="2357431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0" y="2928934"/>
            <a:ext cx="8786842" cy="2112504"/>
            <a:chOff x="0" y="1142984"/>
            <a:chExt cx="8786842" cy="2112504"/>
          </a:xfrm>
        </p:grpSpPr>
        <p:sp>
          <p:nvSpPr>
            <p:cNvPr id="45" name="Line 59"/>
            <p:cNvSpPr>
              <a:spLocks noChangeShapeType="1"/>
            </p:cNvSpPr>
            <p:nvPr/>
          </p:nvSpPr>
          <p:spPr bwMode="auto">
            <a:xfrm flipV="1">
              <a:off x="1071538" y="1928803"/>
              <a:ext cx="500066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Rectangle 60"/>
            <p:cNvSpPr>
              <a:spLocks noChangeArrowheads="1"/>
            </p:cNvSpPr>
            <p:nvPr/>
          </p:nvSpPr>
          <p:spPr bwMode="auto">
            <a:xfrm>
              <a:off x="928662" y="2071678"/>
              <a:ext cx="85725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" name="Rectangle 61"/>
            <p:cNvSpPr>
              <a:spLocks noChangeArrowheads="1"/>
            </p:cNvSpPr>
            <p:nvPr/>
          </p:nvSpPr>
          <p:spPr bwMode="auto">
            <a:xfrm>
              <a:off x="1071538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0" y="1500174"/>
              <a:ext cx="88998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в)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28794" y="1500174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· 7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571868" y="1142984"/>
              <a:ext cx="119455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3·7</a:t>
              </a:r>
            </a:p>
          </p:txBody>
        </p:sp>
        <p:sp>
          <p:nvSpPr>
            <p:cNvPr id="52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3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643570" y="1285860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21</a:t>
              </a:r>
            </a:p>
          </p:txBody>
        </p:sp>
        <p:sp>
          <p:nvSpPr>
            <p:cNvPr id="56" name="Rectangle 60"/>
            <p:cNvSpPr>
              <a:spLocks noChangeArrowheads="1"/>
            </p:cNvSpPr>
            <p:nvPr/>
          </p:nvSpPr>
          <p:spPr bwMode="auto">
            <a:xfrm>
              <a:off x="5929322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7" name="Line 59"/>
            <p:cNvSpPr>
              <a:spLocks noChangeShapeType="1"/>
            </p:cNvSpPr>
            <p:nvPr/>
          </p:nvSpPr>
          <p:spPr bwMode="auto">
            <a:xfrm flipV="1">
              <a:off x="5715008" y="2214555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786578" y="1785926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358082" y="1785926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001024" y="1357298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7929586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2" name="Line 59"/>
            <p:cNvSpPr>
              <a:spLocks noChangeShapeType="1"/>
            </p:cNvSpPr>
            <p:nvPr/>
          </p:nvSpPr>
          <p:spPr bwMode="auto">
            <a:xfrm flipV="1">
              <a:off x="7858148" y="2357431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14282" y="3857628"/>
            <a:ext cx="8929718" cy="2183942"/>
            <a:chOff x="0" y="1142984"/>
            <a:chExt cx="8929718" cy="2183942"/>
          </a:xfrm>
        </p:grpSpPr>
        <p:sp>
          <p:nvSpPr>
            <p:cNvPr id="64" name="Line 59"/>
            <p:cNvSpPr>
              <a:spLocks noChangeShapeType="1"/>
            </p:cNvSpPr>
            <p:nvPr/>
          </p:nvSpPr>
          <p:spPr bwMode="auto">
            <a:xfrm flipV="1">
              <a:off x="1071538" y="1928803"/>
              <a:ext cx="500066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928662" y="2071678"/>
              <a:ext cx="85725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6" name="Rectangle 61"/>
            <p:cNvSpPr>
              <a:spLocks noChangeArrowheads="1"/>
            </p:cNvSpPr>
            <p:nvPr/>
          </p:nvSpPr>
          <p:spPr bwMode="auto">
            <a:xfrm>
              <a:off x="1071538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0" y="1500174"/>
              <a:ext cx="82105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г)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928794" y="1500174"/>
              <a:ext cx="790601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·9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571868" y="1142984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36</a:t>
              </a:r>
            </a:p>
          </p:txBody>
        </p:sp>
        <p:sp>
          <p:nvSpPr>
            <p:cNvPr id="71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2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43570" y="1285860"/>
              <a:ext cx="99257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5929322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6" name="Line 59"/>
            <p:cNvSpPr>
              <a:spLocks noChangeShapeType="1"/>
            </p:cNvSpPr>
            <p:nvPr/>
          </p:nvSpPr>
          <p:spPr bwMode="auto">
            <a:xfrm flipV="1">
              <a:off x="5715008" y="2214555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786578" y="1785926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358082" y="1785926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001024" y="1357298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80" name="Rectangle 60"/>
            <p:cNvSpPr>
              <a:spLocks noChangeArrowheads="1"/>
            </p:cNvSpPr>
            <p:nvPr/>
          </p:nvSpPr>
          <p:spPr bwMode="auto">
            <a:xfrm>
              <a:off x="8072462" y="2357430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" name="Line 59"/>
            <p:cNvSpPr>
              <a:spLocks noChangeShapeType="1"/>
            </p:cNvSpPr>
            <p:nvPr/>
          </p:nvSpPr>
          <p:spPr bwMode="auto">
            <a:xfrm flipV="1">
              <a:off x="7858148" y="2357431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855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494</a:t>
            </a:r>
            <a:endParaRPr lang="ru-RU" sz="3600" b="1" dirty="0" smtClean="0">
              <a:solidFill>
                <a:srgbClr val="C0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grpSp>
        <p:nvGrpSpPr>
          <p:cNvPr id="3" name="Группа 23"/>
          <p:cNvGrpSpPr/>
          <p:nvPr/>
        </p:nvGrpSpPr>
        <p:grpSpPr>
          <a:xfrm>
            <a:off x="142844" y="857232"/>
            <a:ext cx="6643702" cy="2112504"/>
            <a:chOff x="0" y="1142984"/>
            <a:chExt cx="6643702" cy="211250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1071538" y="2000240"/>
              <a:ext cx="857256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1071538" y="2000240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1285852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0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28794" y="1571612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:3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71868" y="1142984"/>
              <a:ext cx="1261884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3:3</a:t>
              </a:r>
            </a:p>
          </p:txBody>
        </p:sp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43570" y="1285860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7" name="Rectangle 60"/>
            <p:cNvSpPr>
              <a:spLocks noChangeArrowheads="1"/>
            </p:cNvSpPr>
            <p:nvPr/>
          </p:nvSpPr>
          <p:spPr bwMode="auto">
            <a:xfrm>
              <a:off x="5786446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Line 59"/>
            <p:cNvSpPr>
              <a:spLocks noChangeShapeType="1"/>
            </p:cNvSpPr>
            <p:nvPr/>
          </p:nvSpPr>
          <p:spPr bwMode="auto">
            <a:xfrm flipV="1">
              <a:off x="5715008" y="2240272"/>
              <a:ext cx="57150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Группа 24"/>
          <p:cNvGrpSpPr/>
          <p:nvPr/>
        </p:nvGrpSpPr>
        <p:grpSpPr>
          <a:xfrm>
            <a:off x="0" y="4714884"/>
            <a:ext cx="6357950" cy="2143116"/>
            <a:chOff x="0" y="1010322"/>
            <a:chExt cx="6357950" cy="2143116"/>
          </a:xfrm>
        </p:grpSpPr>
        <p:sp>
          <p:nvSpPr>
            <p:cNvPr id="26" name="Line 59"/>
            <p:cNvSpPr>
              <a:spLocks noChangeShapeType="1"/>
            </p:cNvSpPr>
            <p:nvPr/>
          </p:nvSpPr>
          <p:spPr bwMode="auto">
            <a:xfrm flipV="1">
              <a:off x="1071538" y="1954521"/>
              <a:ext cx="500098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Rectangle 60"/>
            <p:cNvSpPr>
              <a:spLocks noChangeArrowheads="1"/>
            </p:cNvSpPr>
            <p:nvPr/>
          </p:nvSpPr>
          <p:spPr bwMode="auto">
            <a:xfrm>
              <a:off x="1071570" y="1826752"/>
              <a:ext cx="92872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Rectangle 61"/>
            <p:cNvSpPr>
              <a:spLocks noChangeArrowheads="1"/>
            </p:cNvSpPr>
            <p:nvPr/>
          </p:nvSpPr>
          <p:spPr bwMode="auto">
            <a:xfrm>
              <a:off x="1071538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0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2)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71636" y="1367039"/>
              <a:ext cx="135732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00330" y="1541000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86116" y="1010322"/>
              <a:ext cx="1867819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1·3:3</a:t>
              </a:r>
            </a:p>
          </p:txBody>
        </p:sp>
        <p:sp>
          <p:nvSpPr>
            <p:cNvPr id="33" name="Rectangle 60"/>
            <p:cNvSpPr>
              <a:spLocks noChangeArrowheads="1"/>
            </p:cNvSpPr>
            <p:nvPr/>
          </p:nvSpPr>
          <p:spPr bwMode="auto">
            <a:xfrm>
              <a:off x="3643306" y="2183942"/>
              <a:ext cx="1009892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4·3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Line 59"/>
            <p:cNvSpPr>
              <a:spLocks noChangeShapeType="1"/>
            </p:cNvSpPr>
            <p:nvPr/>
          </p:nvSpPr>
          <p:spPr bwMode="auto">
            <a:xfrm>
              <a:off x="3214710" y="2112504"/>
              <a:ext cx="1785918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000628" y="1581826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43570" y="1010322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5500694" y="218394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Line 59"/>
            <p:cNvSpPr>
              <a:spLocks noChangeShapeType="1"/>
            </p:cNvSpPr>
            <p:nvPr/>
          </p:nvSpPr>
          <p:spPr bwMode="auto">
            <a:xfrm flipV="1">
              <a:off x="5786446" y="2010454"/>
              <a:ext cx="500066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" name="Цилиндр 81"/>
          <p:cNvSpPr/>
          <p:nvPr/>
        </p:nvSpPr>
        <p:spPr>
          <a:xfrm rot="5400000">
            <a:off x="357158" y="2857496"/>
            <a:ext cx="571504" cy="857256"/>
          </a:xfrm>
          <a:prstGeom prst="ca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Цилиндр 83"/>
          <p:cNvSpPr/>
          <p:nvPr/>
        </p:nvSpPr>
        <p:spPr>
          <a:xfrm rot="5400000">
            <a:off x="1071538" y="2857496"/>
            <a:ext cx="571504" cy="857256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Цилиндр 82"/>
          <p:cNvSpPr/>
          <p:nvPr/>
        </p:nvSpPr>
        <p:spPr>
          <a:xfrm rot="5400000">
            <a:off x="1714480" y="2857496"/>
            <a:ext cx="571504" cy="857256"/>
          </a:xfrm>
          <a:prstGeom prst="ca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5" name="Цилиндр 84"/>
          <p:cNvSpPr/>
          <p:nvPr/>
        </p:nvSpPr>
        <p:spPr>
          <a:xfrm rot="5400000">
            <a:off x="2428860" y="2857496"/>
            <a:ext cx="571504" cy="857256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Цилиндр 85"/>
          <p:cNvSpPr/>
          <p:nvPr/>
        </p:nvSpPr>
        <p:spPr>
          <a:xfrm rot="5400000">
            <a:off x="3143240" y="2857496"/>
            <a:ext cx="571504" cy="857256"/>
          </a:xfrm>
          <a:prstGeom prst="ca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Цилиндр 86"/>
          <p:cNvSpPr/>
          <p:nvPr/>
        </p:nvSpPr>
        <p:spPr>
          <a:xfrm rot="5400000">
            <a:off x="3857620" y="2857496"/>
            <a:ext cx="571504" cy="857256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Цилиндр 87"/>
          <p:cNvSpPr/>
          <p:nvPr/>
        </p:nvSpPr>
        <p:spPr>
          <a:xfrm rot="5400000">
            <a:off x="4572000" y="2857496"/>
            <a:ext cx="571504" cy="857256"/>
          </a:xfrm>
          <a:prstGeom prst="ca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Цилиндр 88"/>
          <p:cNvSpPr/>
          <p:nvPr/>
        </p:nvSpPr>
        <p:spPr>
          <a:xfrm rot="5400000">
            <a:off x="5286380" y="2857496"/>
            <a:ext cx="571504" cy="857256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Куб 89"/>
          <p:cNvSpPr/>
          <p:nvPr/>
        </p:nvSpPr>
        <p:spPr>
          <a:xfrm>
            <a:off x="214282" y="3929066"/>
            <a:ext cx="500066" cy="428628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1" name="Куб 90"/>
          <p:cNvSpPr/>
          <p:nvPr/>
        </p:nvSpPr>
        <p:spPr>
          <a:xfrm>
            <a:off x="571472" y="3929066"/>
            <a:ext cx="500066" cy="428628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Куб 91"/>
          <p:cNvSpPr/>
          <p:nvPr/>
        </p:nvSpPr>
        <p:spPr>
          <a:xfrm>
            <a:off x="1000100" y="3929066"/>
            <a:ext cx="500066" cy="428628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Куб 92"/>
          <p:cNvSpPr/>
          <p:nvPr/>
        </p:nvSpPr>
        <p:spPr>
          <a:xfrm>
            <a:off x="1357290" y="3929066"/>
            <a:ext cx="500066" cy="428628"/>
          </a:xfrm>
          <a:prstGeom prst="cub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Куб 93"/>
          <p:cNvSpPr/>
          <p:nvPr/>
        </p:nvSpPr>
        <p:spPr>
          <a:xfrm>
            <a:off x="1714480" y="3929066"/>
            <a:ext cx="500066" cy="428628"/>
          </a:xfrm>
          <a:prstGeom prst="cub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Куб 94"/>
          <p:cNvSpPr/>
          <p:nvPr/>
        </p:nvSpPr>
        <p:spPr>
          <a:xfrm>
            <a:off x="2143108" y="3929066"/>
            <a:ext cx="500066" cy="428628"/>
          </a:xfrm>
          <a:prstGeom prst="cub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Куб 95"/>
          <p:cNvSpPr/>
          <p:nvPr/>
        </p:nvSpPr>
        <p:spPr>
          <a:xfrm>
            <a:off x="2571736" y="3929066"/>
            <a:ext cx="500066" cy="428628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7" name="Куб 96"/>
          <p:cNvSpPr/>
          <p:nvPr/>
        </p:nvSpPr>
        <p:spPr>
          <a:xfrm>
            <a:off x="2928926" y="3929066"/>
            <a:ext cx="500066" cy="428628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Куб 97"/>
          <p:cNvSpPr/>
          <p:nvPr/>
        </p:nvSpPr>
        <p:spPr>
          <a:xfrm>
            <a:off x="3286116" y="3929066"/>
            <a:ext cx="500066" cy="428628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Куб 98"/>
          <p:cNvSpPr/>
          <p:nvPr/>
        </p:nvSpPr>
        <p:spPr>
          <a:xfrm>
            <a:off x="3643306" y="3929066"/>
            <a:ext cx="500066" cy="428628"/>
          </a:xfrm>
          <a:prstGeom prst="cub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Куб 99"/>
          <p:cNvSpPr/>
          <p:nvPr/>
        </p:nvSpPr>
        <p:spPr>
          <a:xfrm>
            <a:off x="4071934" y="3929066"/>
            <a:ext cx="500066" cy="428628"/>
          </a:xfrm>
          <a:prstGeom prst="cub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Куб 100"/>
          <p:cNvSpPr/>
          <p:nvPr/>
        </p:nvSpPr>
        <p:spPr>
          <a:xfrm>
            <a:off x="4500562" y="3929066"/>
            <a:ext cx="500066" cy="428628"/>
          </a:xfrm>
          <a:prstGeom prst="cub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717 -0.34653 " pathEditMode="relative" ptsTypes="AA">
                                      <p:cBhvr>
                                        <p:cTn id="5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0886 -0.19953 " pathEditMode="relative" ptsTypes="AA">
                                      <p:cBhvr>
                                        <p:cTn id="5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5365 -0.10509 " pathEditMode="relative" ptsTypes="AA">
                                      <p:cBhvr>
                                        <p:cTn id="6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3472 -0.09445 " pathEditMode="relative" ptsTypes="AA">
                                      <p:cBhvr>
                                        <p:cTn id="18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000"/>
                            </p:stCondLst>
                            <p:childTnLst>
                              <p:par>
                                <p:cTn id="18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7188 0.02106 " pathEditMode="relative" ptsTypes="AA">
                                      <p:cBhvr>
                                        <p:cTn id="18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000"/>
                            </p:stCondLst>
                            <p:childTnLst>
                              <p:par>
                                <p:cTn id="18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1667 0.13657 " pathEditMode="relative" ptsTypes="AA">
                                      <p:cBhvr>
                                        <p:cTn id="18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2" grpId="1" animBg="1"/>
      <p:bldP spid="82" grpId="2" animBg="1"/>
      <p:bldP spid="84" grpId="0" animBg="1"/>
      <p:bldP spid="84" grpId="1" animBg="1"/>
      <p:bldP spid="84" grpId="2" animBg="1"/>
      <p:bldP spid="83" grpId="0" animBg="1"/>
      <p:bldP spid="83" grpId="1" animBg="1"/>
      <p:bldP spid="83" grpId="2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8" grpId="2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" action="ppaction://hlinkshowjump?jump=nextslide"/>
          </p:cNvPr>
          <p:cNvSpPr txBox="1"/>
          <p:nvPr/>
        </p:nvSpPr>
        <p:spPr>
          <a:xfrm>
            <a:off x="1" y="1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Алгоритм деления обыкновенных дробей на натуральное число.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35743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Разделить числитель дроби на натуральное число;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Если числитель не делится, то умножить знаменатель на число;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Представить результат в виде несократимого смешанного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855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491</a:t>
            </a:r>
          </a:p>
        </p:txBody>
      </p:sp>
      <p:grpSp>
        <p:nvGrpSpPr>
          <p:cNvPr id="3" name="Группа 23"/>
          <p:cNvGrpSpPr/>
          <p:nvPr/>
        </p:nvGrpSpPr>
        <p:grpSpPr>
          <a:xfrm>
            <a:off x="0" y="785794"/>
            <a:ext cx="6643702" cy="2112504"/>
            <a:chOff x="0" y="1142984"/>
            <a:chExt cx="6643702" cy="2112504"/>
          </a:xfrm>
        </p:grpSpPr>
        <p:sp>
          <p:nvSpPr>
            <p:cNvPr id="4" name="Line 59"/>
            <p:cNvSpPr>
              <a:spLocks noChangeShapeType="1"/>
            </p:cNvSpPr>
            <p:nvPr/>
          </p:nvSpPr>
          <p:spPr bwMode="auto">
            <a:xfrm>
              <a:off x="1071538" y="2000240"/>
              <a:ext cx="57150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Rectangle 60"/>
            <p:cNvSpPr>
              <a:spLocks noChangeArrowheads="1"/>
            </p:cNvSpPr>
            <p:nvPr/>
          </p:nvSpPr>
          <p:spPr bwMode="auto">
            <a:xfrm>
              <a:off x="1071538" y="2000240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Rectangle 61"/>
            <p:cNvSpPr>
              <a:spLocks noChangeArrowheads="1"/>
            </p:cNvSpPr>
            <p:nvPr/>
          </p:nvSpPr>
          <p:spPr bwMode="auto">
            <a:xfrm>
              <a:off x="1285852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0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а)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28794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:2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71868" y="1142984"/>
              <a:ext cx="1261884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6:2</a:t>
              </a:r>
            </a:p>
          </p:txBody>
        </p:sp>
        <p:sp>
          <p:nvSpPr>
            <p:cNvPr id="13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43570" y="1285860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17" name="Rectangle 60"/>
            <p:cNvSpPr>
              <a:spLocks noChangeArrowheads="1"/>
            </p:cNvSpPr>
            <p:nvPr/>
          </p:nvSpPr>
          <p:spPr bwMode="auto">
            <a:xfrm>
              <a:off x="5786446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Line 59"/>
            <p:cNvSpPr>
              <a:spLocks noChangeShapeType="1"/>
            </p:cNvSpPr>
            <p:nvPr/>
          </p:nvSpPr>
          <p:spPr bwMode="auto">
            <a:xfrm flipV="1">
              <a:off x="5715008" y="2240273"/>
              <a:ext cx="500066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Группа 24"/>
          <p:cNvGrpSpPr/>
          <p:nvPr/>
        </p:nvGrpSpPr>
        <p:grpSpPr>
          <a:xfrm>
            <a:off x="0" y="2214554"/>
            <a:ext cx="6643702" cy="2112504"/>
            <a:chOff x="0" y="1142984"/>
            <a:chExt cx="6643702" cy="2112504"/>
          </a:xfrm>
        </p:grpSpPr>
        <p:sp>
          <p:nvSpPr>
            <p:cNvPr id="26" name="Line 59"/>
            <p:cNvSpPr>
              <a:spLocks noChangeShapeType="1"/>
            </p:cNvSpPr>
            <p:nvPr/>
          </p:nvSpPr>
          <p:spPr bwMode="auto">
            <a:xfrm flipV="1">
              <a:off x="1071538" y="1928803"/>
              <a:ext cx="500098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Rectangle 60"/>
            <p:cNvSpPr>
              <a:spLocks noChangeArrowheads="1"/>
            </p:cNvSpPr>
            <p:nvPr/>
          </p:nvSpPr>
          <p:spPr bwMode="auto">
            <a:xfrm>
              <a:off x="928694" y="2071678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Rectangle 61"/>
            <p:cNvSpPr>
              <a:spLocks noChangeArrowheads="1"/>
            </p:cNvSpPr>
            <p:nvPr/>
          </p:nvSpPr>
          <p:spPr bwMode="auto">
            <a:xfrm>
              <a:off x="1071538" y="1142984"/>
              <a:ext cx="403957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0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б)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28794" y="1500174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:4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857488" y="1571612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571868" y="1142984"/>
              <a:ext cx="1261884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8:4</a:t>
              </a:r>
            </a:p>
          </p:txBody>
        </p:sp>
        <p:sp>
          <p:nvSpPr>
            <p:cNvPr id="33" name="Rectangle 60"/>
            <p:cNvSpPr>
              <a:spLocks noChangeArrowheads="1"/>
            </p:cNvSpPr>
            <p:nvPr/>
          </p:nvSpPr>
          <p:spPr bwMode="auto">
            <a:xfrm>
              <a:off x="3857620" y="2214554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Line 59"/>
            <p:cNvSpPr>
              <a:spLocks noChangeShapeType="1"/>
            </p:cNvSpPr>
            <p:nvPr/>
          </p:nvSpPr>
          <p:spPr bwMode="auto">
            <a:xfrm>
              <a:off x="3643306" y="2143116"/>
              <a:ext cx="1285884" cy="4571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000628" y="171448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43570" y="1285860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5786446" y="2285992"/>
              <a:ext cx="85725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Line 59"/>
            <p:cNvSpPr>
              <a:spLocks noChangeShapeType="1"/>
            </p:cNvSpPr>
            <p:nvPr/>
          </p:nvSpPr>
          <p:spPr bwMode="auto">
            <a:xfrm flipV="1">
              <a:off x="5715008" y="2214555"/>
              <a:ext cx="928694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0" y="0"/>
            <a:ext cx="2855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№ 492</a:t>
            </a:r>
          </a:p>
        </p:txBody>
      </p:sp>
      <p:grpSp>
        <p:nvGrpSpPr>
          <p:cNvPr id="93" name="Группа 92"/>
          <p:cNvGrpSpPr/>
          <p:nvPr/>
        </p:nvGrpSpPr>
        <p:grpSpPr>
          <a:xfrm>
            <a:off x="0" y="2000240"/>
            <a:ext cx="8737499" cy="2041066"/>
            <a:chOff x="0" y="4143380"/>
            <a:chExt cx="8737499" cy="2041066"/>
          </a:xfrm>
        </p:grpSpPr>
        <p:grpSp>
          <p:nvGrpSpPr>
            <p:cNvPr id="11" name="Группа 43"/>
            <p:cNvGrpSpPr/>
            <p:nvPr/>
          </p:nvGrpSpPr>
          <p:grpSpPr>
            <a:xfrm>
              <a:off x="0" y="4214818"/>
              <a:ext cx="5573918" cy="1969628"/>
              <a:chOff x="0" y="1071546"/>
              <a:chExt cx="5573918" cy="1969628"/>
            </a:xfrm>
          </p:grpSpPr>
          <p:sp>
            <p:nvSpPr>
              <p:cNvPr id="45" name="Line 59"/>
              <p:cNvSpPr>
                <a:spLocks noChangeShapeType="1"/>
              </p:cNvSpPr>
              <p:nvPr/>
            </p:nvSpPr>
            <p:spPr bwMode="auto">
              <a:xfrm flipV="1">
                <a:off x="785786" y="2071678"/>
                <a:ext cx="500066" cy="71438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Rectangle 60"/>
              <p:cNvSpPr>
                <a:spLocks noChangeArrowheads="1"/>
              </p:cNvSpPr>
              <p:nvPr/>
            </p:nvSpPr>
            <p:spPr bwMode="auto">
              <a:xfrm>
                <a:off x="571472" y="2071678"/>
                <a:ext cx="85725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11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7" name="Rectangle 61"/>
              <p:cNvSpPr>
                <a:spLocks noChangeArrowheads="1"/>
              </p:cNvSpPr>
              <p:nvPr/>
            </p:nvSpPr>
            <p:spPr bwMode="auto">
              <a:xfrm>
                <a:off x="785786" y="1142984"/>
                <a:ext cx="403957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0" y="1500174"/>
                <a:ext cx="857927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а)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142976" y="1500174"/>
                <a:ext cx="857927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:6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000232" y="1500174"/>
                <a:ext cx="644728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643174" y="1071546"/>
                <a:ext cx="1194558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5·6</a:t>
                </a:r>
              </a:p>
            </p:txBody>
          </p:sp>
          <p:sp>
            <p:nvSpPr>
              <p:cNvPr id="52" name="Rectangle 60"/>
              <p:cNvSpPr>
                <a:spLocks noChangeArrowheads="1"/>
              </p:cNvSpPr>
              <p:nvPr/>
            </p:nvSpPr>
            <p:spPr bwMode="auto">
              <a:xfrm>
                <a:off x="2786050" y="2071678"/>
                <a:ext cx="1369286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11·6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3" name="Line 59"/>
              <p:cNvSpPr>
                <a:spLocks noChangeShapeType="1"/>
              </p:cNvSpPr>
              <p:nvPr/>
            </p:nvSpPr>
            <p:spPr bwMode="auto">
              <a:xfrm>
                <a:off x="2714612" y="2000240"/>
                <a:ext cx="1285884" cy="45719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929190" y="1500174"/>
                <a:ext cx="644728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=</a:t>
                </a:r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4071934" y="4572008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:6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429256" y="4214818"/>
              <a:ext cx="119455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5·6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00826" y="4143380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:6</a:t>
              </a:r>
            </a:p>
          </p:txBody>
        </p:sp>
        <p:sp>
          <p:nvSpPr>
            <p:cNvPr id="86" name="Line 59"/>
            <p:cNvSpPr>
              <a:spLocks noChangeShapeType="1"/>
            </p:cNvSpPr>
            <p:nvPr/>
          </p:nvSpPr>
          <p:spPr bwMode="auto">
            <a:xfrm flipV="1">
              <a:off x="5572132" y="5143512"/>
              <a:ext cx="1714512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Rectangle 60"/>
            <p:cNvSpPr>
              <a:spLocks noChangeArrowheads="1"/>
            </p:cNvSpPr>
            <p:nvPr/>
          </p:nvSpPr>
          <p:spPr bwMode="auto">
            <a:xfrm>
              <a:off x="5643570" y="5214950"/>
              <a:ext cx="1369286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11·6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7286644" y="457200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949442" y="4143380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91" name="Line 59"/>
            <p:cNvSpPr>
              <a:spLocks noChangeShapeType="1"/>
            </p:cNvSpPr>
            <p:nvPr/>
          </p:nvSpPr>
          <p:spPr bwMode="auto">
            <a:xfrm flipV="1">
              <a:off x="7858116" y="5072075"/>
              <a:ext cx="714412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Rectangle 60"/>
            <p:cNvSpPr>
              <a:spLocks noChangeArrowheads="1"/>
            </p:cNvSpPr>
            <p:nvPr/>
          </p:nvSpPr>
          <p:spPr bwMode="auto">
            <a:xfrm>
              <a:off x="7929586" y="5214950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66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214282" y="4071942"/>
            <a:ext cx="8737499" cy="2041066"/>
            <a:chOff x="0" y="4143380"/>
            <a:chExt cx="8737499" cy="2041066"/>
          </a:xfrm>
        </p:grpSpPr>
        <p:grpSp>
          <p:nvGrpSpPr>
            <p:cNvPr id="95" name="Группа 43"/>
            <p:cNvGrpSpPr/>
            <p:nvPr/>
          </p:nvGrpSpPr>
          <p:grpSpPr>
            <a:xfrm>
              <a:off x="0" y="4214818"/>
              <a:ext cx="5573918" cy="1969628"/>
              <a:chOff x="0" y="1071546"/>
              <a:chExt cx="5573918" cy="1969628"/>
            </a:xfrm>
          </p:grpSpPr>
          <p:sp>
            <p:nvSpPr>
              <p:cNvPr id="105" name="Line 59"/>
              <p:cNvSpPr>
                <a:spLocks noChangeShapeType="1"/>
              </p:cNvSpPr>
              <p:nvPr/>
            </p:nvSpPr>
            <p:spPr bwMode="auto">
              <a:xfrm flipV="1">
                <a:off x="785786" y="2071678"/>
                <a:ext cx="500066" cy="71438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" name="Rectangle 60"/>
              <p:cNvSpPr>
                <a:spLocks noChangeArrowheads="1"/>
              </p:cNvSpPr>
              <p:nvPr/>
            </p:nvSpPr>
            <p:spPr bwMode="auto">
              <a:xfrm>
                <a:off x="714380" y="2071678"/>
                <a:ext cx="85725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7" name="Rectangle 61"/>
              <p:cNvSpPr>
                <a:spLocks noChangeArrowheads="1"/>
              </p:cNvSpPr>
              <p:nvPr/>
            </p:nvSpPr>
            <p:spPr bwMode="auto">
              <a:xfrm>
                <a:off x="785786" y="1142984"/>
                <a:ext cx="403957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0" y="1500174"/>
                <a:ext cx="857927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б)</a:t>
                </a: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1142976" y="1500174"/>
                <a:ext cx="857927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:7</a:t>
                </a: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000232" y="1500174"/>
                <a:ext cx="644728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2643174" y="1071546"/>
                <a:ext cx="1194558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4·7</a:t>
                </a:r>
              </a:p>
            </p:txBody>
          </p:sp>
          <p:sp>
            <p:nvSpPr>
              <p:cNvPr id="112" name="Rectangle 60"/>
              <p:cNvSpPr>
                <a:spLocks noChangeArrowheads="1"/>
              </p:cNvSpPr>
              <p:nvPr/>
            </p:nvSpPr>
            <p:spPr bwMode="auto">
              <a:xfrm>
                <a:off x="2786050" y="2071678"/>
                <a:ext cx="1009892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5·7</a:t>
                </a:r>
                <a:endParaRPr lang="ru-RU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13" name="Line 59"/>
              <p:cNvSpPr>
                <a:spLocks noChangeShapeType="1"/>
              </p:cNvSpPr>
              <p:nvPr/>
            </p:nvSpPr>
            <p:spPr bwMode="auto">
              <a:xfrm>
                <a:off x="2714612" y="2000240"/>
                <a:ext cx="1285884" cy="45719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4929190" y="1500174"/>
                <a:ext cx="644728" cy="10618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3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=</a:t>
                </a:r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4071934" y="4572008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:7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429256" y="4214818"/>
              <a:ext cx="119455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4·7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500826" y="4143380"/>
              <a:ext cx="857927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:7</a:t>
              </a:r>
            </a:p>
          </p:txBody>
        </p:sp>
        <p:sp>
          <p:nvSpPr>
            <p:cNvPr id="99" name="Line 59"/>
            <p:cNvSpPr>
              <a:spLocks noChangeShapeType="1"/>
            </p:cNvSpPr>
            <p:nvPr/>
          </p:nvSpPr>
          <p:spPr bwMode="auto">
            <a:xfrm flipV="1">
              <a:off x="5572132" y="5143512"/>
              <a:ext cx="1714512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Rectangle 60"/>
            <p:cNvSpPr>
              <a:spLocks noChangeArrowheads="1"/>
            </p:cNvSpPr>
            <p:nvPr/>
          </p:nvSpPr>
          <p:spPr bwMode="auto">
            <a:xfrm>
              <a:off x="5643570" y="5214950"/>
              <a:ext cx="1009892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5·7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286644" y="4572008"/>
              <a:ext cx="644728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949442" y="4143380"/>
              <a:ext cx="588623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103" name="Line 59"/>
            <p:cNvSpPr>
              <a:spLocks noChangeShapeType="1"/>
            </p:cNvSpPr>
            <p:nvPr/>
          </p:nvSpPr>
          <p:spPr bwMode="auto">
            <a:xfrm flipV="1">
              <a:off x="7858116" y="5072075"/>
              <a:ext cx="714412" cy="714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Rectangle 60"/>
            <p:cNvSpPr>
              <a:spLocks noChangeArrowheads="1"/>
            </p:cNvSpPr>
            <p:nvPr/>
          </p:nvSpPr>
          <p:spPr bwMode="auto">
            <a:xfrm>
              <a:off x="7929586" y="5214950"/>
              <a:ext cx="807913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63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35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rPr>
              <a:t>Найти значения выражений:</a:t>
            </a:r>
          </a:p>
          <a:p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1)                    =</a:t>
            </a:r>
          </a:p>
          <a:p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2)                   =</a:t>
            </a:r>
          </a:p>
          <a:p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928670"/>
            <a:ext cx="2152650" cy="112395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071678"/>
            <a:ext cx="2085975" cy="1133475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590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857232"/>
            <a:ext cx="619125" cy="1114425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928802"/>
            <a:ext cx="542925" cy="111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500306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№ 481, </a:t>
            </a:r>
            <a:r>
              <a:rPr lang="ru-RU" sz="6600" b="1" smtClean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483, 491(</a:t>
            </a:r>
            <a:r>
              <a:rPr lang="ru-RU" sz="6600" b="1" dirty="0" err="1" smtClean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в,г</a:t>
            </a:r>
            <a:r>
              <a:rPr lang="ru-RU" sz="6600" b="1" dirty="0" smtClean="0">
                <a:solidFill>
                  <a:schemeClr val="tx2"/>
                </a:solidFill>
                <a:latin typeface="Comic Sans MS" pitchFamily="66" charset="0"/>
                <a:ea typeface="+mj-ea"/>
                <a:cs typeface="+mj-cs"/>
              </a:rPr>
              <a:t>), 492(в), выучить правила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364</Words>
  <Application>Microsoft Office PowerPoint</Application>
  <PresentationFormat>Экран (4:3)</PresentationFormat>
  <Paragraphs>218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Умножение и деление обыкновенной дроби на натуральное число.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Умножение и деление обыкновенной дроби на натуральное число.</dc:title>
  <cp:lastModifiedBy>Наталья</cp:lastModifiedBy>
  <cp:revision>31</cp:revision>
  <dcterms:modified xsi:type="dcterms:W3CDTF">2010-12-20T14:10:25Z</dcterms:modified>
</cp:coreProperties>
</file>