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heme/themeOverride7.xml" ContentType="application/vnd.openxmlformats-officedocument.themeOverride+xml"/>
  <Override PartName="/ppt/theme/themeOverride12.xml" ContentType="application/vnd.openxmlformats-officedocument.themeOverr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10.xml" ContentType="application/vnd.openxmlformats-officedocument.themeOverr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3.xml" ContentType="application/vnd.openxmlformats-officedocument.themeOverride+xml"/>
  <Default Extension="jpeg" ContentType="image/jpeg"/>
  <Override PartName="/ppt/theme/themeOverride4.xml" ContentType="application/vnd.openxmlformats-officedocument.themeOverride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Override9.xml" ContentType="application/vnd.openxmlformats-officedocument.themeOverride+xml"/>
  <Override PartName="/ppt/theme/themeOverride13.xml" ContentType="application/vnd.openxmlformats-officedocument.themeOverr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Override8.xml" ContentType="application/vnd.openxmlformats-officedocument.themeOverride+xml"/>
  <Override PartName="/ppt/theme/themeOverride11.xml" ContentType="application/vnd.openxmlformats-officedocument.themeOverr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7" r:id="rId9"/>
    <p:sldId id="265" r:id="rId10"/>
    <p:sldId id="270" r:id="rId11"/>
    <p:sldId id="266" r:id="rId12"/>
    <p:sldId id="269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FF"/>
    <a:srgbClr val="FFFFCC"/>
    <a:srgbClr val="CC0066"/>
    <a:srgbClr val="FF0066"/>
    <a:srgbClr val="37D52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20" y="-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04.06.2010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04.06.2010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04.06.2010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04.06.2010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04.06.2010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04.06.2010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04.06.2010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04.06.2010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04.06.2010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04.06.2010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04.06.2010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04.06.2010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5B106E36-FD25-4E2D-B0AA-010F637433A0}" type="datetimeFigureOut">
              <a:rPr lang="ru-RU" smtClean="0"/>
              <a:pPr/>
              <a:t>04.06.2010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cards.yandex.ru/sendcard.xhtml?cardid=2257" TargetMode="Externa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1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3.xml"/><Relationship Id="rId6" Type="http://schemas.openxmlformats.org/officeDocument/2006/relationships/slide" Target="slide6.xml"/><Relationship Id="rId5" Type="http://schemas.openxmlformats.org/officeDocument/2006/relationships/image" Target="../media/image2.jpeg"/><Relationship Id="rId4" Type="http://schemas.openxmlformats.org/officeDocument/2006/relationships/slide" Target="slide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642910" y="6356351"/>
            <a:ext cx="7429552" cy="358798"/>
          </a:xfrm>
        </p:spPr>
        <p:txBody>
          <a:bodyPr/>
          <a:lstStyle/>
          <a:p>
            <a:r>
              <a:rPr lang="ru-RU" dirty="0"/>
              <a:t>Урок </a:t>
            </a:r>
            <a:r>
              <a:rPr lang="ru-RU" dirty="0" smtClean="0"/>
              <a:t>учителя информатики-математики </a:t>
            </a:r>
            <a:r>
              <a:rPr lang="ru-RU" dirty="0" err="1" smtClean="0"/>
              <a:t>Ишутченко</a:t>
            </a:r>
            <a:r>
              <a:rPr lang="ru-RU" dirty="0" smtClean="0"/>
              <a:t> Н.Ф.  МОУ «СОШ№5»  </a:t>
            </a:r>
            <a:r>
              <a:rPr lang="ru-RU" dirty="0" err="1" smtClean="0"/>
              <a:t>г.Лангепас</a:t>
            </a:r>
            <a:endParaRPr lang="ru-RU" dirty="0"/>
          </a:p>
        </p:txBody>
      </p:sp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357158" y="2928934"/>
            <a:ext cx="850112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CC0066"/>
                </a:solidFill>
                <a:latin typeface="Comic Sans MS" pitchFamily="66" charset="0"/>
              </a:rPr>
              <a:t>Язык геометрических рисунков</a:t>
            </a:r>
            <a:endParaRPr lang="ru-RU" sz="6000" b="1" dirty="0">
              <a:solidFill>
                <a:srgbClr val="CC0066"/>
              </a:solidFill>
              <a:latin typeface="Comic Sans MS" pitchFamily="66" charset="0"/>
            </a:endParaRPr>
          </a:p>
        </p:txBody>
      </p:sp>
      <p:pic>
        <p:nvPicPr>
          <p:cNvPr id="10245" name="Picture 5" descr="0d7bfbb42edcbbc148491e5164e3ef67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0"/>
            <a:ext cx="3352800" cy="2895600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Прямая соединительная линия 2"/>
          <p:cNvCxnSpPr/>
          <p:nvPr/>
        </p:nvCxnSpPr>
        <p:spPr>
          <a:xfrm>
            <a:off x="1071538" y="1500174"/>
            <a:ext cx="6000792" cy="3357586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6786578" y="4071942"/>
            <a:ext cx="456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b</a:t>
            </a:r>
            <a:endParaRPr lang="ru-RU" sz="2800" b="1" dirty="0"/>
          </a:p>
        </p:txBody>
      </p:sp>
      <p:sp>
        <p:nvSpPr>
          <p:cNvPr id="5" name="Овал 4"/>
          <p:cNvSpPr/>
          <p:nvPr/>
        </p:nvSpPr>
        <p:spPr>
          <a:xfrm>
            <a:off x="2786050" y="2428868"/>
            <a:ext cx="71438" cy="14287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857488" y="1785926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B</a:t>
            </a:r>
            <a:endParaRPr lang="ru-RU" sz="2800" b="1" dirty="0"/>
          </a:p>
        </p:txBody>
      </p:sp>
      <p:sp>
        <p:nvSpPr>
          <p:cNvPr id="7" name="Овал 6"/>
          <p:cNvSpPr/>
          <p:nvPr/>
        </p:nvSpPr>
        <p:spPr>
          <a:xfrm>
            <a:off x="1500166" y="1643050"/>
            <a:ext cx="71438" cy="14287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4714876" y="3500438"/>
            <a:ext cx="71438" cy="14287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1571604" y="1000108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C</a:t>
            </a:r>
            <a:endParaRPr lang="ru-RU" sz="28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4786314" y="2857496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C</a:t>
            </a:r>
            <a:endParaRPr lang="ru-RU" sz="28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1142976" y="1857364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A</a:t>
            </a:r>
            <a:endParaRPr lang="ru-RU" sz="2800" b="1" dirty="0"/>
          </a:p>
        </p:txBody>
      </p:sp>
      <p:sp>
        <p:nvSpPr>
          <p:cNvPr id="12" name="Овал 11"/>
          <p:cNvSpPr/>
          <p:nvPr/>
        </p:nvSpPr>
        <p:spPr>
          <a:xfrm>
            <a:off x="5500694" y="3929066"/>
            <a:ext cx="71438" cy="14287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6643702" y="1214422"/>
            <a:ext cx="71438" cy="7143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143504" y="4214818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A</a:t>
            </a:r>
            <a:endParaRPr lang="ru-RU" sz="28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6858016" y="714356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A</a:t>
            </a:r>
            <a:endParaRPr lang="ru-RU" sz="28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1500166" y="2357430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S</a:t>
            </a:r>
            <a:endParaRPr lang="ru-RU" sz="28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5572132" y="3357562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S</a:t>
            </a:r>
            <a:endParaRPr lang="ru-RU" sz="2800" b="1" dirty="0"/>
          </a:p>
        </p:txBody>
      </p:sp>
      <p:sp>
        <p:nvSpPr>
          <p:cNvPr id="18" name="Овал 17"/>
          <p:cNvSpPr/>
          <p:nvPr/>
        </p:nvSpPr>
        <p:spPr>
          <a:xfrm>
            <a:off x="4000496" y="3071810"/>
            <a:ext cx="71438" cy="14287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4071934" y="2357430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K</a:t>
            </a:r>
            <a:endParaRPr lang="ru-RU" sz="2800" b="1" dirty="0"/>
          </a:p>
        </p:txBody>
      </p:sp>
      <p:sp>
        <p:nvSpPr>
          <p:cNvPr id="20" name="Управляющая кнопка: назад 19">
            <a:hlinkClick r:id="" action="ppaction://hlinkshowjump?jump=previousslide" highlightClick="1"/>
          </p:cNvPr>
          <p:cNvSpPr/>
          <p:nvPr/>
        </p:nvSpPr>
        <p:spPr>
          <a:xfrm>
            <a:off x="8143900" y="6143644"/>
            <a:ext cx="785818" cy="50006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grpId="5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  <p:bldP spid="7" grpId="1" animBg="1"/>
      <p:bldP spid="7" grpId="2" animBg="1"/>
      <p:bldP spid="7" grpId="3" animBg="1"/>
      <p:bldP spid="7" grpId="4" animBg="1"/>
      <p:bldP spid="7" grpId="5" animBg="1"/>
      <p:bldP spid="8" grpId="0" animBg="1"/>
      <p:bldP spid="9" grpId="0"/>
      <p:bldP spid="9" grpId="1"/>
      <p:bldP spid="10" grpId="0"/>
      <p:bldP spid="11" grpId="0"/>
      <p:bldP spid="11" grpId="1"/>
      <p:bldP spid="12" grpId="0" animBg="1"/>
      <p:bldP spid="12" grpId="1" animBg="1"/>
      <p:bldP spid="12" grpId="2" animBg="1"/>
      <p:bldP spid="13" grpId="0" animBg="1"/>
      <p:bldP spid="14" grpId="0"/>
      <p:bldP spid="14" grpId="1"/>
      <p:bldP spid="15" grpId="0"/>
      <p:bldP spid="16" grpId="0"/>
      <p:bldP spid="16" grpId="1"/>
      <p:bldP spid="17" grpId="0"/>
      <p:bldP spid="18" grpId="0" animBg="1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229600" cy="1143000"/>
          </a:xfrm>
        </p:spPr>
        <p:txBody>
          <a:bodyPr/>
          <a:lstStyle/>
          <a:p>
            <a:r>
              <a:rPr lang="ru-RU" b="1" kern="1200" dirty="0">
                <a:solidFill>
                  <a:srgbClr val="CC0066"/>
                </a:solidFill>
                <a:latin typeface="Comic Sans MS" pitchFamily="66" charset="0"/>
              </a:rPr>
              <a:t>Посчитаем треугольники. </a:t>
            </a:r>
            <a:endParaRPr lang="ru-RU" b="1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>
            <a:off x="3173413" y="1497013"/>
            <a:ext cx="2209800" cy="36830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392" y="2320"/>
              </a:cxn>
            </a:cxnLst>
            <a:rect l="0" t="0" r="r" b="b"/>
            <a:pathLst>
              <a:path w="1392" h="2320">
                <a:moveTo>
                  <a:pt x="0" y="0"/>
                </a:moveTo>
                <a:lnTo>
                  <a:pt x="1392" y="2320"/>
                </a:lnTo>
              </a:path>
            </a:pathLst>
          </a:custGeom>
          <a:noFill/>
          <a:ln w="19050" cmpd="sng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" name="Freeform 8"/>
          <p:cNvSpPr>
            <a:spLocks/>
          </p:cNvSpPr>
          <p:nvPr/>
        </p:nvSpPr>
        <p:spPr bwMode="auto">
          <a:xfrm>
            <a:off x="3046413" y="1497013"/>
            <a:ext cx="127000" cy="3810000"/>
          </a:xfrm>
          <a:custGeom>
            <a:avLst/>
            <a:gdLst/>
            <a:ahLst/>
            <a:cxnLst>
              <a:cxn ang="0">
                <a:pos x="80" y="0"/>
              </a:cxn>
              <a:cxn ang="0">
                <a:pos x="0" y="2400"/>
              </a:cxn>
            </a:cxnLst>
            <a:rect l="0" t="0" r="r" b="b"/>
            <a:pathLst>
              <a:path w="80" h="2400">
                <a:moveTo>
                  <a:pt x="80" y="0"/>
                </a:moveTo>
                <a:lnTo>
                  <a:pt x="0" y="2400"/>
                </a:lnTo>
              </a:path>
            </a:pathLst>
          </a:custGeom>
          <a:noFill/>
          <a:ln w="19050" cmpd="sng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2157413" y="3427413"/>
            <a:ext cx="3454400" cy="203200"/>
          </a:xfrm>
          <a:custGeom>
            <a:avLst/>
            <a:gdLst/>
            <a:ahLst/>
            <a:cxnLst>
              <a:cxn ang="0">
                <a:pos x="0" y="128"/>
              </a:cxn>
              <a:cxn ang="0">
                <a:pos x="2176" y="0"/>
              </a:cxn>
            </a:cxnLst>
            <a:rect l="0" t="0" r="r" b="b"/>
            <a:pathLst>
              <a:path w="2176" h="128">
                <a:moveTo>
                  <a:pt x="0" y="128"/>
                </a:moveTo>
                <a:lnTo>
                  <a:pt x="2176" y="0"/>
                </a:lnTo>
              </a:path>
            </a:pathLst>
          </a:custGeom>
          <a:noFill/>
          <a:ln w="19050" cmpd="sng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" name="Freeform 19"/>
          <p:cNvSpPr>
            <a:spLocks/>
          </p:cNvSpPr>
          <p:nvPr/>
        </p:nvSpPr>
        <p:spPr bwMode="auto">
          <a:xfrm>
            <a:off x="3097213" y="1509713"/>
            <a:ext cx="1270000" cy="2057400"/>
          </a:xfrm>
          <a:custGeom>
            <a:avLst/>
            <a:gdLst/>
            <a:ahLst/>
            <a:cxnLst>
              <a:cxn ang="0">
                <a:pos x="0" y="1296"/>
              </a:cxn>
              <a:cxn ang="0">
                <a:pos x="800" y="1248"/>
              </a:cxn>
              <a:cxn ang="0">
                <a:pos x="32" y="0"/>
              </a:cxn>
              <a:cxn ang="0">
                <a:pos x="0" y="1296"/>
              </a:cxn>
            </a:cxnLst>
            <a:rect l="0" t="0" r="r" b="b"/>
            <a:pathLst>
              <a:path w="800" h="1296">
                <a:moveTo>
                  <a:pt x="0" y="1296"/>
                </a:moveTo>
                <a:lnTo>
                  <a:pt x="800" y="1248"/>
                </a:lnTo>
                <a:lnTo>
                  <a:pt x="32" y="0"/>
                </a:lnTo>
                <a:lnTo>
                  <a:pt x="0" y="1296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71001"/>
                </a:schemeClr>
              </a:gs>
              <a:gs pos="100000">
                <a:srgbClr val="FFFF00">
                  <a:alpha val="77000"/>
                </a:srgbClr>
              </a:gs>
            </a:gsLst>
            <a:path path="rect">
              <a:fillToRect l="50000" t="50000" r="50000" b="50000"/>
            </a:path>
          </a:gradFill>
          <a:ln w="19050" cmpd="sng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5" name="Freeform 24"/>
          <p:cNvSpPr>
            <a:spLocks/>
          </p:cNvSpPr>
          <p:nvPr/>
        </p:nvSpPr>
        <p:spPr bwMode="auto">
          <a:xfrm>
            <a:off x="3097213" y="1509713"/>
            <a:ext cx="2514600" cy="2057400"/>
          </a:xfrm>
          <a:custGeom>
            <a:avLst/>
            <a:gdLst/>
            <a:ahLst/>
            <a:cxnLst>
              <a:cxn ang="0">
                <a:pos x="0" y="1296"/>
              </a:cxn>
              <a:cxn ang="0">
                <a:pos x="1584" y="1216"/>
              </a:cxn>
              <a:cxn ang="0">
                <a:pos x="48" y="0"/>
              </a:cxn>
              <a:cxn ang="0">
                <a:pos x="0" y="1296"/>
              </a:cxn>
            </a:cxnLst>
            <a:rect l="0" t="0" r="r" b="b"/>
            <a:pathLst>
              <a:path w="1584" h="1296">
                <a:moveTo>
                  <a:pt x="0" y="1296"/>
                </a:moveTo>
                <a:lnTo>
                  <a:pt x="1584" y="1216"/>
                </a:lnTo>
                <a:lnTo>
                  <a:pt x="48" y="0"/>
                </a:lnTo>
                <a:lnTo>
                  <a:pt x="0" y="1296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64999"/>
                </a:schemeClr>
              </a:gs>
              <a:gs pos="100000">
                <a:srgbClr val="FF99FF">
                  <a:alpha val="64999"/>
                </a:srgbClr>
              </a:gs>
            </a:gsLst>
            <a:path path="rect">
              <a:fillToRect l="50000" t="50000" r="50000" b="50000"/>
            </a:path>
          </a:gradFill>
          <a:ln w="19050" cmpd="sng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8" name="Freeform 20"/>
          <p:cNvSpPr>
            <a:spLocks/>
          </p:cNvSpPr>
          <p:nvPr/>
        </p:nvSpPr>
        <p:spPr bwMode="auto">
          <a:xfrm>
            <a:off x="3198813" y="1509713"/>
            <a:ext cx="2362200" cy="1981200"/>
          </a:xfrm>
          <a:custGeom>
            <a:avLst/>
            <a:gdLst/>
            <a:ahLst/>
            <a:cxnLst>
              <a:cxn ang="0">
                <a:pos x="720" y="1248"/>
              </a:cxn>
              <a:cxn ang="0">
                <a:pos x="1488" y="1200"/>
              </a:cxn>
              <a:cxn ang="0">
                <a:pos x="0" y="0"/>
              </a:cxn>
              <a:cxn ang="0">
                <a:pos x="720" y="1248"/>
              </a:cxn>
            </a:cxnLst>
            <a:rect l="0" t="0" r="r" b="b"/>
            <a:pathLst>
              <a:path w="1488" h="1248">
                <a:moveTo>
                  <a:pt x="720" y="1248"/>
                </a:moveTo>
                <a:lnTo>
                  <a:pt x="1488" y="1200"/>
                </a:lnTo>
                <a:lnTo>
                  <a:pt x="0" y="0"/>
                </a:lnTo>
                <a:lnTo>
                  <a:pt x="720" y="1248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64000"/>
                </a:schemeClr>
              </a:gs>
              <a:gs pos="100000">
                <a:srgbClr val="FF99FF">
                  <a:alpha val="67000"/>
                </a:srgbClr>
              </a:gs>
            </a:gsLst>
            <a:path path="rect">
              <a:fillToRect l="50000" t="50000" r="50000" b="50000"/>
            </a:path>
          </a:gradFill>
          <a:ln w="19050" cmpd="sng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9" name="Freeform 15"/>
          <p:cNvSpPr>
            <a:spLocks/>
          </p:cNvSpPr>
          <p:nvPr/>
        </p:nvSpPr>
        <p:spPr bwMode="auto">
          <a:xfrm>
            <a:off x="3046413" y="1509713"/>
            <a:ext cx="2336800" cy="3810000"/>
          </a:xfrm>
          <a:custGeom>
            <a:avLst/>
            <a:gdLst/>
            <a:ahLst/>
            <a:cxnLst>
              <a:cxn ang="0">
                <a:pos x="0" y="2400"/>
              </a:cxn>
              <a:cxn ang="0">
                <a:pos x="1472" y="2320"/>
              </a:cxn>
              <a:cxn ang="0">
                <a:pos x="80" y="0"/>
              </a:cxn>
              <a:cxn ang="0">
                <a:pos x="0" y="2400"/>
              </a:cxn>
            </a:cxnLst>
            <a:rect l="0" t="0" r="r" b="b"/>
            <a:pathLst>
              <a:path w="1472" h="2400">
                <a:moveTo>
                  <a:pt x="0" y="2400"/>
                </a:moveTo>
                <a:lnTo>
                  <a:pt x="1472" y="2320"/>
                </a:lnTo>
                <a:lnTo>
                  <a:pt x="80" y="0"/>
                </a:lnTo>
                <a:lnTo>
                  <a:pt x="0" y="240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55000"/>
                </a:schemeClr>
              </a:gs>
              <a:gs pos="100000">
                <a:srgbClr val="FFFF00">
                  <a:alpha val="59000"/>
                </a:srgbClr>
              </a:gs>
            </a:gsLst>
            <a:path path="rect">
              <a:fillToRect l="50000" t="50000" r="50000" b="50000"/>
            </a:path>
          </a:gradFill>
          <a:ln w="19050" cmpd="sng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0" name="Freeform 23"/>
          <p:cNvSpPr>
            <a:spLocks/>
          </p:cNvSpPr>
          <p:nvPr/>
        </p:nvSpPr>
        <p:spPr bwMode="auto">
          <a:xfrm>
            <a:off x="2157413" y="1484313"/>
            <a:ext cx="2235200" cy="2159000"/>
          </a:xfrm>
          <a:custGeom>
            <a:avLst/>
            <a:gdLst/>
            <a:ahLst/>
            <a:cxnLst>
              <a:cxn ang="0">
                <a:pos x="0" y="1360"/>
              </a:cxn>
              <a:cxn ang="0">
                <a:pos x="1408" y="1264"/>
              </a:cxn>
              <a:cxn ang="0">
                <a:pos x="640" y="0"/>
              </a:cxn>
              <a:cxn ang="0">
                <a:pos x="0" y="1360"/>
              </a:cxn>
            </a:cxnLst>
            <a:rect l="0" t="0" r="r" b="b"/>
            <a:pathLst>
              <a:path w="1408" h="1360">
                <a:moveTo>
                  <a:pt x="0" y="1360"/>
                </a:moveTo>
                <a:lnTo>
                  <a:pt x="1408" y="1264"/>
                </a:lnTo>
                <a:lnTo>
                  <a:pt x="640" y="0"/>
                </a:lnTo>
                <a:lnTo>
                  <a:pt x="0" y="136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63000"/>
                </a:schemeClr>
              </a:gs>
              <a:gs pos="100000">
                <a:srgbClr val="00FF00">
                  <a:alpha val="64000"/>
                </a:srgbClr>
              </a:gs>
            </a:gsLst>
            <a:path path="rect">
              <a:fillToRect l="50000" t="50000" r="50000" b="50000"/>
            </a:path>
          </a:gradFill>
          <a:ln w="19050" cmpd="sng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1" name="Freeform 13"/>
          <p:cNvSpPr>
            <a:spLocks/>
          </p:cNvSpPr>
          <p:nvPr/>
        </p:nvSpPr>
        <p:spPr bwMode="auto">
          <a:xfrm>
            <a:off x="1308100" y="1487488"/>
            <a:ext cx="6310313" cy="3960812"/>
          </a:xfrm>
          <a:custGeom>
            <a:avLst/>
            <a:gdLst/>
            <a:ahLst/>
            <a:cxnLst>
              <a:cxn ang="0">
                <a:pos x="0" y="2495"/>
              </a:cxn>
              <a:cxn ang="0">
                <a:pos x="3975" y="2238"/>
              </a:cxn>
              <a:cxn ang="0">
                <a:pos x="1180" y="0"/>
              </a:cxn>
              <a:cxn ang="0">
                <a:pos x="0" y="2495"/>
              </a:cxn>
            </a:cxnLst>
            <a:rect l="0" t="0" r="r" b="b"/>
            <a:pathLst>
              <a:path w="3975" h="2495">
                <a:moveTo>
                  <a:pt x="0" y="2495"/>
                </a:moveTo>
                <a:lnTo>
                  <a:pt x="3975" y="2238"/>
                </a:lnTo>
                <a:lnTo>
                  <a:pt x="1180" y="0"/>
                </a:lnTo>
                <a:lnTo>
                  <a:pt x="0" y="2495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alpha val="77000"/>
                </a:schemeClr>
              </a:gs>
              <a:gs pos="100000">
                <a:srgbClr val="0000FF">
                  <a:alpha val="78000"/>
                </a:srgbClr>
              </a:gs>
            </a:gsLst>
            <a:path path="rect">
              <a:fillToRect l="50000" t="50000" r="50000" b="50000"/>
            </a:path>
          </a:gradFill>
          <a:ln w="19050" cmpd="sng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1319213" y="1509713"/>
            <a:ext cx="4089400" cy="3911600"/>
          </a:xfrm>
          <a:custGeom>
            <a:avLst/>
            <a:gdLst/>
            <a:ahLst/>
            <a:cxnLst>
              <a:cxn ang="0">
                <a:pos x="0" y="2464"/>
              </a:cxn>
              <a:cxn ang="0">
                <a:pos x="2576" y="2320"/>
              </a:cxn>
              <a:cxn ang="0">
                <a:pos x="1168" y="0"/>
              </a:cxn>
              <a:cxn ang="0">
                <a:pos x="0" y="2464"/>
              </a:cxn>
            </a:cxnLst>
            <a:rect l="0" t="0" r="r" b="b"/>
            <a:pathLst>
              <a:path w="2576" h="2464">
                <a:moveTo>
                  <a:pt x="0" y="2464"/>
                </a:moveTo>
                <a:lnTo>
                  <a:pt x="2576" y="2320"/>
                </a:lnTo>
                <a:lnTo>
                  <a:pt x="1168" y="0"/>
                </a:lnTo>
                <a:lnTo>
                  <a:pt x="0" y="2464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62000"/>
                </a:schemeClr>
              </a:gs>
              <a:gs pos="100000">
                <a:srgbClr val="00FF00">
                  <a:alpha val="72000"/>
                </a:srgbClr>
              </a:gs>
            </a:gsLst>
            <a:path path="rect">
              <a:fillToRect l="50000" t="50000" r="50000" b="50000"/>
            </a:path>
          </a:gradFill>
          <a:ln w="19050" cmpd="sng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3046413" y="1509713"/>
            <a:ext cx="4548187" cy="3810000"/>
          </a:xfrm>
          <a:custGeom>
            <a:avLst/>
            <a:gdLst/>
            <a:ahLst/>
            <a:cxnLst>
              <a:cxn ang="0">
                <a:pos x="0" y="2400"/>
              </a:cxn>
              <a:cxn ang="0">
                <a:pos x="2865" y="2225"/>
              </a:cxn>
              <a:cxn ang="0">
                <a:pos x="80" y="0"/>
              </a:cxn>
              <a:cxn ang="0">
                <a:pos x="0" y="2400"/>
              </a:cxn>
            </a:cxnLst>
            <a:rect l="0" t="0" r="r" b="b"/>
            <a:pathLst>
              <a:path w="2865" h="2400">
                <a:moveTo>
                  <a:pt x="0" y="2400"/>
                </a:moveTo>
                <a:lnTo>
                  <a:pt x="2865" y="2225"/>
                </a:lnTo>
                <a:lnTo>
                  <a:pt x="80" y="0"/>
                </a:lnTo>
                <a:lnTo>
                  <a:pt x="0" y="240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60001"/>
                </a:schemeClr>
              </a:gs>
              <a:gs pos="100000">
                <a:srgbClr val="FF99FF">
                  <a:alpha val="62000"/>
                </a:srgbClr>
              </a:gs>
            </a:gsLst>
            <a:path path="rect">
              <a:fillToRect l="50000" t="50000" r="50000" b="50000"/>
            </a:path>
          </a:gradFill>
          <a:ln w="19050" cmpd="sng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4" name="Freeform 18"/>
          <p:cNvSpPr>
            <a:spLocks/>
          </p:cNvSpPr>
          <p:nvPr/>
        </p:nvSpPr>
        <p:spPr bwMode="auto">
          <a:xfrm>
            <a:off x="2182813" y="1535113"/>
            <a:ext cx="965200" cy="2108200"/>
          </a:xfrm>
          <a:custGeom>
            <a:avLst/>
            <a:gdLst/>
            <a:ahLst/>
            <a:cxnLst>
              <a:cxn ang="0">
                <a:pos x="0" y="1328"/>
              </a:cxn>
              <a:cxn ang="0">
                <a:pos x="576" y="1280"/>
              </a:cxn>
              <a:cxn ang="0">
                <a:pos x="608" y="0"/>
              </a:cxn>
              <a:cxn ang="0">
                <a:pos x="0" y="1328"/>
              </a:cxn>
            </a:cxnLst>
            <a:rect l="0" t="0" r="r" b="b"/>
            <a:pathLst>
              <a:path w="608" h="1328">
                <a:moveTo>
                  <a:pt x="0" y="1328"/>
                </a:moveTo>
                <a:lnTo>
                  <a:pt x="576" y="1280"/>
                </a:lnTo>
                <a:lnTo>
                  <a:pt x="608" y="0"/>
                </a:lnTo>
                <a:lnTo>
                  <a:pt x="0" y="1328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72000"/>
                </a:schemeClr>
              </a:gs>
              <a:gs pos="100000">
                <a:srgbClr val="00FF00">
                  <a:alpha val="75999"/>
                </a:srgbClr>
              </a:gs>
            </a:gsLst>
            <a:path path="rect">
              <a:fillToRect l="50000" t="50000" r="50000" b="50000"/>
            </a:path>
          </a:gradFill>
          <a:ln w="19050" cmpd="sng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5" name="Freeform 16"/>
          <p:cNvSpPr>
            <a:spLocks/>
          </p:cNvSpPr>
          <p:nvPr/>
        </p:nvSpPr>
        <p:spPr bwMode="auto">
          <a:xfrm>
            <a:off x="3198813" y="1509713"/>
            <a:ext cx="4394200" cy="3683000"/>
          </a:xfrm>
          <a:custGeom>
            <a:avLst/>
            <a:gdLst/>
            <a:ahLst/>
            <a:cxnLst>
              <a:cxn ang="0">
                <a:pos x="1376" y="2320"/>
              </a:cxn>
              <a:cxn ang="0">
                <a:pos x="2768" y="2224"/>
              </a:cxn>
              <a:cxn ang="0">
                <a:pos x="0" y="0"/>
              </a:cxn>
              <a:cxn ang="0">
                <a:pos x="1376" y="2320"/>
              </a:cxn>
            </a:cxnLst>
            <a:rect l="0" t="0" r="r" b="b"/>
            <a:pathLst>
              <a:path w="2768" h="2320">
                <a:moveTo>
                  <a:pt x="1376" y="2320"/>
                </a:moveTo>
                <a:lnTo>
                  <a:pt x="2768" y="2224"/>
                </a:lnTo>
                <a:lnTo>
                  <a:pt x="0" y="0"/>
                </a:lnTo>
                <a:lnTo>
                  <a:pt x="1376" y="232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63000"/>
                </a:schemeClr>
              </a:gs>
              <a:gs pos="100000">
                <a:srgbClr val="FF99FF">
                  <a:alpha val="62000"/>
                </a:srgbClr>
              </a:gs>
            </a:gsLst>
            <a:path path="rect">
              <a:fillToRect l="50000" t="50000" r="50000" b="50000"/>
            </a:path>
          </a:gradFill>
          <a:ln w="19050" cmpd="sng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6" name="Freeform 14"/>
          <p:cNvSpPr>
            <a:spLocks/>
          </p:cNvSpPr>
          <p:nvPr/>
        </p:nvSpPr>
        <p:spPr bwMode="auto">
          <a:xfrm>
            <a:off x="1308100" y="1487488"/>
            <a:ext cx="1873250" cy="3960812"/>
          </a:xfrm>
          <a:custGeom>
            <a:avLst/>
            <a:gdLst/>
            <a:ahLst/>
            <a:cxnLst>
              <a:cxn ang="0">
                <a:pos x="0" y="2495"/>
              </a:cxn>
              <a:cxn ang="0">
                <a:pos x="1095" y="2430"/>
              </a:cxn>
              <a:cxn ang="0">
                <a:pos x="1180" y="0"/>
              </a:cxn>
              <a:cxn ang="0">
                <a:pos x="0" y="2495"/>
              </a:cxn>
            </a:cxnLst>
            <a:rect l="0" t="0" r="r" b="b"/>
            <a:pathLst>
              <a:path w="1180" h="2495">
                <a:moveTo>
                  <a:pt x="0" y="2495"/>
                </a:moveTo>
                <a:lnTo>
                  <a:pt x="1095" y="2430"/>
                </a:lnTo>
                <a:lnTo>
                  <a:pt x="1180" y="0"/>
                </a:lnTo>
                <a:lnTo>
                  <a:pt x="0" y="2495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74001"/>
                </a:schemeClr>
              </a:gs>
              <a:gs pos="100000">
                <a:srgbClr val="00FF00">
                  <a:alpha val="77000"/>
                </a:srgbClr>
              </a:gs>
            </a:gsLst>
            <a:path path="rect">
              <a:fillToRect l="50000" t="50000" r="50000" b="50000"/>
            </a:path>
          </a:gradFill>
          <a:ln w="19050" cmpd="sng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pSp>
        <p:nvGrpSpPr>
          <p:cNvPr id="27" name="Group 12"/>
          <p:cNvGrpSpPr>
            <a:grpSpLocks/>
          </p:cNvGrpSpPr>
          <p:nvPr/>
        </p:nvGrpSpPr>
        <p:grpSpPr bwMode="auto">
          <a:xfrm>
            <a:off x="1293813" y="1487488"/>
            <a:ext cx="6373812" cy="3960812"/>
            <a:chOff x="648" y="754"/>
            <a:chExt cx="4015" cy="2495"/>
          </a:xfrm>
        </p:grpSpPr>
        <p:sp>
          <p:nvSpPr>
            <p:cNvPr id="28" name="Freeform 5"/>
            <p:cNvSpPr>
              <a:spLocks/>
            </p:cNvSpPr>
            <p:nvPr/>
          </p:nvSpPr>
          <p:spPr bwMode="auto">
            <a:xfrm>
              <a:off x="648" y="3000"/>
              <a:ext cx="4015" cy="240"/>
            </a:xfrm>
            <a:custGeom>
              <a:avLst/>
              <a:gdLst/>
              <a:ahLst/>
              <a:cxnLst>
                <a:cxn ang="0">
                  <a:pos x="0" y="240"/>
                </a:cxn>
                <a:cxn ang="0">
                  <a:pos x="4015" y="0"/>
                </a:cxn>
              </a:cxnLst>
              <a:rect l="0" t="0" r="r" b="b"/>
              <a:pathLst>
                <a:path w="4015" h="240">
                  <a:moveTo>
                    <a:pt x="0" y="240"/>
                  </a:moveTo>
                  <a:lnTo>
                    <a:pt x="4015" y="0"/>
                  </a:lnTo>
                </a:path>
              </a:pathLst>
            </a:custGeom>
            <a:solidFill>
              <a:schemeClr val="accent1"/>
            </a:solidFill>
            <a:ln w="19050" cmpd="sng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" name="Freeform 6"/>
            <p:cNvSpPr>
              <a:spLocks/>
            </p:cNvSpPr>
            <p:nvPr/>
          </p:nvSpPr>
          <p:spPr bwMode="auto">
            <a:xfrm>
              <a:off x="1832" y="760"/>
              <a:ext cx="2816" cy="224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816" y="2240"/>
                </a:cxn>
              </a:cxnLst>
              <a:rect l="0" t="0" r="r" b="b"/>
              <a:pathLst>
                <a:path w="2816" h="2240">
                  <a:moveTo>
                    <a:pt x="0" y="0"/>
                  </a:moveTo>
                  <a:lnTo>
                    <a:pt x="2816" y="2240"/>
                  </a:lnTo>
                </a:path>
              </a:pathLst>
            </a:custGeom>
            <a:solidFill>
              <a:schemeClr val="accent1"/>
            </a:solidFill>
            <a:ln w="19050" cmpd="sng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" name="Line 7"/>
            <p:cNvSpPr>
              <a:spLocks noChangeShapeType="1"/>
            </p:cNvSpPr>
            <p:nvPr/>
          </p:nvSpPr>
          <p:spPr bwMode="auto">
            <a:xfrm flipH="1">
              <a:off x="657" y="754"/>
              <a:ext cx="1169" cy="249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1" name="Freeform 27"/>
          <p:cNvSpPr>
            <a:spLocks/>
          </p:cNvSpPr>
          <p:nvPr/>
        </p:nvSpPr>
        <p:spPr bwMode="auto">
          <a:xfrm>
            <a:off x="2146300" y="1473200"/>
            <a:ext cx="3429000" cy="2171700"/>
          </a:xfrm>
          <a:custGeom>
            <a:avLst/>
            <a:gdLst/>
            <a:ahLst/>
            <a:cxnLst>
              <a:cxn ang="0">
                <a:pos x="0" y="1368"/>
              </a:cxn>
              <a:cxn ang="0">
                <a:pos x="2160" y="1216"/>
              </a:cxn>
              <a:cxn ang="0">
                <a:pos x="640" y="0"/>
              </a:cxn>
              <a:cxn ang="0">
                <a:pos x="0" y="1368"/>
              </a:cxn>
            </a:cxnLst>
            <a:rect l="0" t="0" r="r" b="b"/>
            <a:pathLst>
              <a:path w="2160" h="1368">
                <a:moveTo>
                  <a:pt x="0" y="1368"/>
                </a:moveTo>
                <a:lnTo>
                  <a:pt x="2160" y="1216"/>
                </a:lnTo>
                <a:lnTo>
                  <a:pt x="640" y="0"/>
                </a:lnTo>
                <a:lnTo>
                  <a:pt x="0" y="1368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alpha val="63000"/>
                </a:schemeClr>
              </a:gs>
              <a:gs pos="100000">
                <a:srgbClr val="0000FF">
                  <a:alpha val="62000"/>
                </a:srgbClr>
              </a:gs>
            </a:gsLst>
            <a:path path="rect">
              <a:fillToRect l="50000" t="50000" r="50000" b="50000"/>
            </a:path>
          </a:gradFill>
          <a:ln w="19050" cmpd="sng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 animBg="1"/>
      <p:bldP spid="15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31" grpId="0" animBg="1"/>
      <p:bldP spid="31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/>
          <p:cNvCxnSpPr/>
          <p:nvPr/>
        </p:nvCxnSpPr>
        <p:spPr>
          <a:xfrm>
            <a:off x="1071538" y="714356"/>
            <a:ext cx="3714776" cy="18573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4286248" y="5143512"/>
            <a:ext cx="3714776" cy="57150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3286116" y="642918"/>
            <a:ext cx="2143140" cy="78581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6215074" y="642918"/>
            <a:ext cx="2143140" cy="78581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6200000" flipH="1">
            <a:off x="1857356" y="4429132"/>
            <a:ext cx="1928826" cy="135732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1428728" y="2214554"/>
            <a:ext cx="5072098" cy="364333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Овал 18"/>
          <p:cNvSpPr/>
          <p:nvPr/>
        </p:nvSpPr>
        <p:spPr>
          <a:xfrm>
            <a:off x="6215074" y="642918"/>
            <a:ext cx="71438" cy="7143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8286776" y="1428736"/>
            <a:ext cx="71438" cy="7143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3286116" y="642918"/>
            <a:ext cx="71438" cy="7143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5357818" y="1357298"/>
            <a:ext cx="71438" cy="7143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1071538" y="642918"/>
            <a:ext cx="71438" cy="7143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2571736" y="1428736"/>
            <a:ext cx="71438" cy="7143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4286248" y="5143512"/>
            <a:ext cx="71438" cy="7143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6072198" y="5357826"/>
            <a:ext cx="71438" cy="7143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2143108" y="4143380"/>
            <a:ext cx="71438" cy="7143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3500430" y="6072206"/>
            <a:ext cx="71438" cy="7143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TextBox 29"/>
          <p:cNvSpPr txBox="1"/>
          <p:nvPr/>
        </p:nvSpPr>
        <p:spPr>
          <a:xfrm>
            <a:off x="2000232" y="3643314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А</a:t>
            </a:r>
            <a:endParaRPr lang="ru-RU" sz="24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3643306" y="5572140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В</a:t>
            </a:r>
            <a:endParaRPr lang="ru-RU" sz="2400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714348" y="857232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С</a:t>
            </a:r>
            <a:endParaRPr lang="ru-RU" sz="2400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2285984" y="1571612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D</a:t>
            </a:r>
            <a:endParaRPr lang="ru-RU" sz="2400" b="1" dirty="0"/>
          </a:p>
        </p:txBody>
      </p:sp>
      <p:sp>
        <p:nvSpPr>
          <p:cNvPr id="34" name="TextBox 33"/>
          <p:cNvSpPr txBox="1"/>
          <p:nvPr/>
        </p:nvSpPr>
        <p:spPr>
          <a:xfrm>
            <a:off x="4071934" y="4572008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E</a:t>
            </a:r>
            <a:endParaRPr lang="ru-RU" sz="2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6000760" y="4786322"/>
            <a:ext cx="3722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F</a:t>
            </a:r>
            <a:endParaRPr lang="ru-RU" sz="2400" b="1" dirty="0"/>
          </a:p>
        </p:txBody>
      </p:sp>
      <p:sp>
        <p:nvSpPr>
          <p:cNvPr id="36" name="TextBox 35"/>
          <p:cNvSpPr txBox="1"/>
          <p:nvPr/>
        </p:nvSpPr>
        <p:spPr>
          <a:xfrm>
            <a:off x="2786050" y="214290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L</a:t>
            </a:r>
            <a:endParaRPr lang="ru-RU" sz="2400" b="1" dirty="0"/>
          </a:p>
        </p:txBody>
      </p:sp>
      <p:sp>
        <p:nvSpPr>
          <p:cNvPr id="37" name="TextBox 36"/>
          <p:cNvSpPr txBox="1"/>
          <p:nvPr/>
        </p:nvSpPr>
        <p:spPr>
          <a:xfrm>
            <a:off x="5214942" y="785794"/>
            <a:ext cx="4748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M</a:t>
            </a:r>
            <a:endParaRPr lang="ru-RU" sz="2400" b="1" dirty="0"/>
          </a:p>
        </p:txBody>
      </p:sp>
      <p:sp>
        <p:nvSpPr>
          <p:cNvPr id="38" name="TextBox 37"/>
          <p:cNvSpPr txBox="1"/>
          <p:nvPr/>
        </p:nvSpPr>
        <p:spPr>
          <a:xfrm>
            <a:off x="6072198" y="0"/>
            <a:ext cx="4235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K</a:t>
            </a:r>
            <a:endParaRPr lang="ru-RU" sz="2400" b="1" dirty="0"/>
          </a:p>
        </p:txBody>
      </p:sp>
      <p:sp>
        <p:nvSpPr>
          <p:cNvPr id="39" name="TextBox 38"/>
          <p:cNvSpPr txBox="1"/>
          <p:nvPr/>
        </p:nvSpPr>
        <p:spPr>
          <a:xfrm>
            <a:off x="8358214" y="857232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N</a:t>
            </a:r>
            <a:endParaRPr lang="ru-RU" sz="2400" b="1" dirty="0"/>
          </a:p>
        </p:txBody>
      </p:sp>
      <p:sp>
        <p:nvSpPr>
          <p:cNvPr id="40" name="TextBox 39"/>
          <p:cNvSpPr txBox="1"/>
          <p:nvPr/>
        </p:nvSpPr>
        <p:spPr>
          <a:xfrm>
            <a:off x="2500298" y="5286388"/>
            <a:ext cx="4235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O</a:t>
            </a:r>
            <a:endParaRPr lang="ru-RU" sz="2400" b="1" dirty="0"/>
          </a:p>
        </p:txBody>
      </p:sp>
      <p:sp>
        <p:nvSpPr>
          <p:cNvPr id="41" name="TextBox 40"/>
          <p:cNvSpPr txBox="1"/>
          <p:nvPr/>
        </p:nvSpPr>
        <p:spPr>
          <a:xfrm>
            <a:off x="1071538" y="5214950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b</a:t>
            </a:r>
            <a:endParaRPr lang="ru-RU" sz="24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0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8" grpId="0" animBg="1"/>
      <p:bldP spid="2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/>
                </a:solidFill>
                <a:latin typeface="Comic Sans MS" pitchFamily="66" charset="0"/>
              </a:rPr>
              <a:t>Домашнее задание:</a:t>
            </a:r>
            <a:endParaRPr lang="ru-RU" dirty="0"/>
          </a:p>
        </p:txBody>
      </p:sp>
      <p:pic>
        <p:nvPicPr>
          <p:cNvPr id="5" name="Picture 5" descr="BD00146_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00034" y="1785926"/>
            <a:ext cx="4047377" cy="428628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 rot="10800000" flipV="1">
            <a:off x="4572000" y="2062925"/>
            <a:ext cx="4572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ru-RU" sz="3600" b="1" dirty="0" smtClean="0">
                <a:solidFill>
                  <a:srgbClr val="CC0066"/>
                </a:solidFill>
                <a:latin typeface="Comic Sans MS" pitchFamily="66" charset="0"/>
              </a:rPr>
              <a:t>Построить чертеж, содержащий отрезок, луч и прямую. Описать полученный чертеж.</a:t>
            </a:r>
            <a:endParaRPr lang="ru-RU" sz="3600" b="1" dirty="0">
              <a:solidFill>
                <a:srgbClr val="CC0066"/>
              </a:solidFill>
              <a:latin typeface="Comic Sans MS" pitchFamily="66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b="1" kern="1200" dirty="0">
                <a:solidFill>
                  <a:srgbClr val="CC0066"/>
                </a:solidFill>
                <a:latin typeface="Comic Sans MS" pitchFamily="66" charset="0"/>
                <a:ea typeface="+mn-ea"/>
                <a:cs typeface="+mn-cs"/>
              </a:rPr>
              <a:t>Жили-были . . 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7901014" cy="454344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Блок-схема: узел 4"/>
          <p:cNvSpPr/>
          <p:nvPr/>
        </p:nvSpPr>
        <p:spPr>
          <a:xfrm>
            <a:off x="1214414" y="3286124"/>
            <a:ext cx="142876" cy="142876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Блок-схема: узел 6"/>
          <p:cNvSpPr/>
          <p:nvPr/>
        </p:nvSpPr>
        <p:spPr>
          <a:xfrm>
            <a:off x="4000496" y="5214950"/>
            <a:ext cx="142876" cy="142876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узел 7"/>
          <p:cNvSpPr/>
          <p:nvPr/>
        </p:nvSpPr>
        <p:spPr>
          <a:xfrm>
            <a:off x="5929322" y="2928934"/>
            <a:ext cx="142876" cy="142876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428728" y="2000240"/>
            <a:ext cx="79541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/>
              <a:t>А</a:t>
            </a:r>
            <a:endParaRPr lang="ru-RU" sz="66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714744" y="3786190"/>
            <a:ext cx="74892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/>
              <a:t>В</a:t>
            </a:r>
            <a:endParaRPr lang="ru-RU" sz="66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286512" y="1785926"/>
            <a:ext cx="79541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/>
              <a:t>С</a:t>
            </a:r>
            <a:endParaRPr lang="ru-RU" sz="6600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0" y="0"/>
            <a:ext cx="9144000" cy="6858000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>
              <a:buNone/>
            </a:pPr>
            <a:r>
              <a:rPr lang="ru-RU" sz="8800" b="1" kern="1200" dirty="0" smtClean="0">
                <a:solidFill>
                  <a:srgbClr val="CC0066"/>
                </a:solidFill>
                <a:latin typeface="Comic Sans MS" pitchFamily="66" charset="0"/>
              </a:rPr>
              <a:t>Запомни: </a:t>
            </a:r>
            <a:endParaRPr lang="ru-RU" sz="8800" b="1" kern="1200" dirty="0" smtClean="0">
              <a:solidFill>
                <a:schemeClr val="accent2"/>
              </a:solidFill>
              <a:latin typeface="Comic Sans MS" pitchFamily="66" charset="0"/>
            </a:endParaRPr>
          </a:p>
          <a:p>
            <a:pPr>
              <a:buNone/>
            </a:pPr>
            <a:r>
              <a:rPr lang="ru-RU" sz="4800" b="1" kern="1200" dirty="0" smtClean="0">
                <a:solidFill>
                  <a:schemeClr val="accent2"/>
                </a:solidFill>
                <a:latin typeface="Comic Sans MS" pitchFamily="66" charset="0"/>
              </a:rPr>
              <a:t> </a:t>
            </a:r>
            <a:r>
              <a:rPr lang="ru-RU" sz="6000" b="1" kern="1200" dirty="0" smtClean="0">
                <a:solidFill>
                  <a:schemeClr val="accent2"/>
                </a:solidFill>
                <a:latin typeface="Comic Sans MS" pitchFamily="66" charset="0"/>
              </a:rPr>
              <a:t>Точки обозначаются заглавными латинскими буквами: </a:t>
            </a:r>
            <a:r>
              <a:rPr lang="ru-RU" sz="6000" b="1" kern="1200" dirty="0"/>
              <a:t>А, В, С, </a:t>
            </a:r>
            <a:r>
              <a:rPr lang="en-US" sz="6000" b="1" kern="1200" dirty="0"/>
              <a:t>D</a:t>
            </a:r>
            <a:r>
              <a:rPr lang="ru-RU" sz="6000" b="1" kern="1200" dirty="0" smtClean="0"/>
              <a:t>, </a:t>
            </a:r>
            <a:r>
              <a:rPr lang="en-US" sz="6000" b="1" kern="1200" dirty="0" smtClean="0"/>
              <a:t>F</a:t>
            </a:r>
            <a:r>
              <a:rPr lang="ru-RU" sz="6000" b="1" kern="1200" dirty="0" smtClean="0"/>
              <a:t>, . . . ,</a:t>
            </a:r>
            <a:r>
              <a:rPr lang="en-US" sz="6000" b="1" kern="1200" dirty="0" smtClean="0"/>
              <a:t> P</a:t>
            </a:r>
            <a:r>
              <a:rPr lang="ru-RU" sz="6000" b="1" kern="1200" dirty="0" smtClean="0"/>
              <a:t> . . .</a:t>
            </a:r>
            <a:endParaRPr lang="ru-RU" sz="6000" b="1" kern="1200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/>
      <p:bldP spid="10" grpId="0"/>
      <p:bldP spid="11" grpId="0"/>
      <p:bldP spid="4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kern="1200" dirty="0">
                <a:solidFill>
                  <a:srgbClr val="CC0066"/>
                </a:solidFill>
                <a:latin typeface="Comic Sans MS" pitchFamily="66" charset="0"/>
                <a:ea typeface="+mn-ea"/>
                <a:cs typeface="+mn-cs"/>
              </a:rPr>
              <a:t>Точка, точка, где твой </a:t>
            </a:r>
            <a:r>
              <a:rPr lang="ru-RU" sz="5400" b="1" kern="1200" dirty="0">
                <a:solidFill>
                  <a:srgbClr val="CC0066"/>
                </a:solidFill>
                <a:latin typeface="Comic Sans MS" pitchFamily="66" charset="0"/>
                <a:ea typeface="+mn-ea"/>
                <a:cs typeface="+mn-cs"/>
                <a:hlinkClick r:id="rId3" action="ppaction://hlinksldjump"/>
              </a:rPr>
              <a:t>дом</a:t>
            </a:r>
            <a:r>
              <a:rPr lang="ru-RU" sz="5400" b="1" kern="1200" dirty="0">
                <a:solidFill>
                  <a:srgbClr val="CC0066"/>
                </a:solidFill>
                <a:latin typeface="Comic Sans MS" pitchFamily="66" charset="0"/>
                <a:ea typeface="+mn-ea"/>
                <a:cs typeface="+mn-cs"/>
              </a:rPr>
              <a:t>?</a:t>
            </a:r>
          </a:p>
        </p:txBody>
      </p:sp>
      <p:sp>
        <p:nvSpPr>
          <p:cNvPr id="5" name="Блок-схема: узел 4"/>
          <p:cNvSpPr/>
          <p:nvPr/>
        </p:nvSpPr>
        <p:spPr>
          <a:xfrm>
            <a:off x="1214414" y="5000636"/>
            <a:ext cx="142876" cy="142876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Блок-схема: узел 13"/>
          <p:cNvSpPr/>
          <p:nvPr/>
        </p:nvSpPr>
        <p:spPr>
          <a:xfrm>
            <a:off x="3214678" y="3286124"/>
            <a:ext cx="142876" cy="142876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3" name="Прямая соединительная линия 32"/>
          <p:cNvCxnSpPr>
            <a:stCxn id="5" idx="3"/>
          </p:cNvCxnSpPr>
          <p:nvPr/>
        </p:nvCxnSpPr>
        <p:spPr>
          <a:xfrm rot="5400000" flipH="1" flipV="1">
            <a:off x="1367752" y="3225148"/>
            <a:ext cx="1765026" cy="2029854"/>
          </a:xfrm>
          <a:prstGeom prst="line">
            <a:avLst/>
          </a:prstGeom>
          <a:ln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57" name="Блок-схема: узел 56"/>
          <p:cNvSpPr/>
          <p:nvPr/>
        </p:nvSpPr>
        <p:spPr>
          <a:xfrm>
            <a:off x="4691058" y="3119430"/>
            <a:ext cx="142876" cy="142876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Блок-схема: узел 57"/>
          <p:cNvSpPr/>
          <p:nvPr/>
        </p:nvSpPr>
        <p:spPr>
          <a:xfrm>
            <a:off x="4843458" y="3271830"/>
            <a:ext cx="142876" cy="142876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Блок-схема: узел 58"/>
          <p:cNvSpPr/>
          <p:nvPr/>
        </p:nvSpPr>
        <p:spPr>
          <a:xfrm>
            <a:off x="4995858" y="3424230"/>
            <a:ext cx="142876" cy="142876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Блок-схема: узел 59"/>
          <p:cNvSpPr/>
          <p:nvPr/>
        </p:nvSpPr>
        <p:spPr>
          <a:xfrm>
            <a:off x="5148258" y="3576630"/>
            <a:ext cx="142876" cy="142876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Блок-схема: узел 60"/>
          <p:cNvSpPr/>
          <p:nvPr/>
        </p:nvSpPr>
        <p:spPr>
          <a:xfrm>
            <a:off x="5300658" y="3729030"/>
            <a:ext cx="142876" cy="142876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Блок-схема: узел 61"/>
          <p:cNvSpPr/>
          <p:nvPr/>
        </p:nvSpPr>
        <p:spPr>
          <a:xfrm>
            <a:off x="5453058" y="3881430"/>
            <a:ext cx="142876" cy="142876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Блок-схема: узел 62"/>
          <p:cNvSpPr/>
          <p:nvPr/>
        </p:nvSpPr>
        <p:spPr>
          <a:xfrm>
            <a:off x="5605458" y="4033830"/>
            <a:ext cx="142876" cy="142876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Блок-схема: узел 63"/>
          <p:cNvSpPr/>
          <p:nvPr/>
        </p:nvSpPr>
        <p:spPr>
          <a:xfrm>
            <a:off x="5757858" y="4186230"/>
            <a:ext cx="142876" cy="142876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Блок-схема: узел 64"/>
          <p:cNvSpPr/>
          <p:nvPr/>
        </p:nvSpPr>
        <p:spPr>
          <a:xfrm>
            <a:off x="5910258" y="4338630"/>
            <a:ext cx="142876" cy="142876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Блок-схема: узел 65"/>
          <p:cNvSpPr/>
          <p:nvPr/>
        </p:nvSpPr>
        <p:spPr>
          <a:xfrm>
            <a:off x="6062658" y="4491030"/>
            <a:ext cx="142876" cy="142876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Блок-схема: узел 66"/>
          <p:cNvSpPr/>
          <p:nvPr/>
        </p:nvSpPr>
        <p:spPr>
          <a:xfrm>
            <a:off x="6215058" y="4643430"/>
            <a:ext cx="142876" cy="142876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Блок-схема: узел 67"/>
          <p:cNvSpPr/>
          <p:nvPr/>
        </p:nvSpPr>
        <p:spPr>
          <a:xfrm>
            <a:off x="6367458" y="4795830"/>
            <a:ext cx="142876" cy="142876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TextBox 76"/>
          <p:cNvSpPr txBox="1"/>
          <p:nvPr/>
        </p:nvSpPr>
        <p:spPr>
          <a:xfrm>
            <a:off x="2857488" y="2571744"/>
            <a:ext cx="4587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В</a:t>
            </a:r>
            <a:endParaRPr lang="ru-RU" sz="3200" b="1" dirty="0"/>
          </a:p>
        </p:txBody>
      </p:sp>
      <p:sp>
        <p:nvSpPr>
          <p:cNvPr id="78" name="Содержимое 77"/>
          <p:cNvSpPr txBox="1">
            <a:spLocks noGrp="1"/>
          </p:cNvSpPr>
          <p:nvPr>
            <p:ph sz="half" idx="1"/>
          </p:nvPr>
        </p:nvSpPr>
        <p:spPr>
          <a:xfrm>
            <a:off x="785786" y="4071942"/>
            <a:ext cx="4812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ru-RU" sz="3200" b="1" dirty="0">
                <a:hlinkClick r:id="rId4" action="ppaction://hlinksldjump"/>
              </a:rPr>
              <a:t>А</a:t>
            </a:r>
            <a:endParaRPr lang="ru-RU" sz="3200" b="1" dirty="0"/>
          </a:p>
        </p:txBody>
      </p:sp>
      <p:sp>
        <p:nvSpPr>
          <p:cNvPr id="79" name="TextBox 78"/>
          <p:cNvSpPr txBox="1"/>
          <p:nvPr/>
        </p:nvSpPr>
        <p:spPr>
          <a:xfrm>
            <a:off x="5214942" y="2928934"/>
            <a:ext cx="4812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С</a:t>
            </a:r>
            <a:endParaRPr lang="ru-RU" sz="3200" b="1" dirty="0"/>
          </a:p>
        </p:txBody>
      </p:sp>
      <p:sp>
        <p:nvSpPr>
          <p:cNvPr id="80" name="TextBox 79"/>
          <p:cNvSpPr txBox="1"/>
          <p:nvPr/>
        </p:nvSpPr>
        <p:spPr>
          <a:xfrm>
            <a:off x="5929322" y="3429000"/>
            <a:ext cx="4812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D</a:t>
            </a:r>
            <a:endParaRPr lang="ru-RU" sz="3200" b="1" dirty="0"/>
          </a:p>
        </p:txBody>
      </p:sp>
      <p:sp>
        <p:nvSpPr>
          <p:cNvPr id="85" name="TextBox 84"/>
          <p:cNvSpPr txBox="1"/>
          <p:nvPr/>
        </p:nvSpPr>
        <p:spPr>
          <a:xfrm>
            <a:off x="6715140" y="4286256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i="1" dirty="0" smtClean="0"/>
              <a:t>a</a:t>
            </a:r>
            <a:endParaRPr lang="ru-RU" sz="3200" b="1" i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0" y="0"/>
            <a:ext cx="9144000" cy="6858000"/>
          </a:xfrm>
          <a:blipFill>
            <a:blip r:embed="rId5"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None/>
            </a:pPr>
            <a:r>
              <a:rPr lang="ru-RU" sz="5400" b="1" kern="1200" dirty="0" smtClean="0">
                <a:solidFill>
                  <a:srgbClr val="CC0066"/>
                </a:solidFill>
                <a:latin typeface="Comic Sans MS" pitchFamily="66" charset="0"/>
                <a:hlinkClick r:id="rId6" action="ppaction://hlinksldjump"/>
              </a:rPr>
              <a:t>Запомни: </a:t>
            </a:r>
            <a:endParaRPr lang="ru-RU" sz="5400" b="1" kern="1200" dirty="0" smtClean="0">
              <a:solidFill>
                <a:schemeClr val="accent2"/>
              </a:solidFill>
              <a:latin typeface="Comic Sans MS" pitchFamily="66" charset="0"/>
            </a:endParaRPr>
          </a:p>
          <a:p>
            <a:pPr>
              <a:buNone/>
            </a:pPr>
            <a:r>
              <a:rPr lang="ru-RU" sz="4800" b="1" kern="1200" dirty="0" smtClean="0">
                <a:solidFill>
                  <a:schemeClr val="accent2"/>
                </a:solidFill>
                <a:latin typeface="Comic Sans MS" pitchFamily="66" charset="0"/>
              </a:rPr>
              <a:t> </a:t>
            </a:r>
            <a:r>
              <a:rPr lang="ru-RU" sz="3600" b="1" kern="1200" dirty="0" smtClean="0">
                <a:solidFill>
                  <a:schemeClr val="accent2"/>
                </a:solidFill>
                <a:latin typeface="Comic Sans MS" pitchFamily="66" charset="0"/>
              </a:rPr>
              <a:t>Отрезки обозначаются двумя заглавными латинскими буквами: </a:t>
            </a:r>
            <a:r>
              <a:rPr lang="ru-RU" sz="3600" b="1" kern="1200" dirty="0" smtClean="0"/>
              <a:t>АВ, С</a:t>
            </a:r>
            <a:r>
              <a:rPr lang="en-US" sz="3600" b="1" kern="1200" dirty="0" smtClean="0"/>
              <a:t>D</a:t>
            </a:r>
            <a:r>
              <a:rPr lang="ru-RU" sz="3600" b="1" kern="1200" dirty="0" smtClean="0"/>
              <a:t>, Е</a:t>
            </a:r>
            <a:r>
              <a:rPr lang="en-US" sz="3600" b="1" kern="1200" dirty="0" smtClean="0"/>
              <a:t>F</a:t>
            </a:r>
            <a:r>
              <a:rPr lang="ru-RU" sz="3600" b="1" kern="1200" dirty="0" smtClean="0"/>
              <a:t>, . . .</a:t>
            </a:r>
          </a:p>
          <a:p>
            <a:pPr>
              <a:buNone/>
            </a:pPr>
            <a:r>
              <a:rPr lang="ru-RU" sz="3600" b="1" kern="1200" dirty="0" smtClean="0">
                <a:solidFill>
                  <a:schemeClr val="accent2"/>
                </a:solidFill>
                <a:latin typeface="Comic Sans MS" pitchFamily="66" charset="0"/>
              </a:rPr>
              <a:t>Прямые обозначаются или двумя заглавными латинскими буквами, или одной прописной:</a:t>
            </a:r>
            <a:r>
              <a:rPr lang="en-US" sz="3600" b="1" i="1" kern="1200" dirty="0" smtClean="0"/>
              <a:t>a</a:t>
            </a:r>
            <a:r>
              <a:rPr lang="ru-RU" sz="3600" b="1" i="1" kern="1200" dirty="0" smtClean="0"/>
              <a:t>, </a:t>
            </a:r>
            <a:r>
              <a:rPr lang="en-US" sz="3600" b="1" i="1" kern="1200" dirty="0" smtClean="0"/>
              <a:t>b</a:t>
            </a:r>
            <a:r>
              <a:rPr lang="ru-RU" sz="3600" b="1" i="1" kern="1200" dirty="0" smtClean="0"/>
              <a:t>,</a:t>
            </a:r>
            <a:r>
              <a:rPr lang="en-US" sz="3600" b="1" i="1" kern="1200" dirty="0" smtClean="0"/>
              <a:t> c</a:t>
            </a:r>
            <a:r>
              <a:rPr lang="ru-RU" sz="3600" b="1" i="1" kern="1200" dirty="0" smtClean="0"/>
              <a:t>,</a:t>
            </a:r>
            <a:r>
              <a:rPr lang="en-US" sz="3600" b="1" i="1" kern="1200" dirty="0" smtClean="0"/>
              <a:t> d </a:t>
            </a:r>
            <a:r>
              <a:rPr lang="ru-RU" sz="3600" b="1" i="1" kern="1200" dirty="0" smtClean="0"/>
              <a:t>.</a:t>
            </a:r>
            <a:r>
              <a:rPr lang="ru-RU" sz="3600" b="1" kern="1200" dirty="0" smtClean="0"/>
              <a:t> . .</a:t>
            </a:r>
          </a:p>
          <a:p>
            <a:pPr marL="342900" lvl="1" indent="-342900">
              <a:buNone/>
            </a:pPr>
            <a:endParaRPr lang="ru-RU" sz="8800" b="1" kern="1200" dirty="0">
              <a:solidFill>
                <a:srgbClr val="CC0066"/>
              </a:solidFill>
              <a:latin typeface="Comic Sans MS" pitchFamily="66" charset="0"/>
              <a:ea typeface="+mn-ea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80" grpId="0"/>
      <p:bldP spid="85" grpId="0"/>
      <p:bldP spid="4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928670"/>
            <a:ext cx="7543824" cy="4286280"/>
          </a:xfrm>
        </p:spPr>
        <p:txBody>
          <a:bodyPr/>
          <a:lstStyle/>
          <a:p>
            <a:r>
              <a:rPr lang="ru-RU" sz="6600" b="1" kern="1200" dirty="0" smtClean="0">
                <a:solidFill>
                  <a:srgbClr val="CC0066"/>
                </a:solidFill>
                <a:latin typeface="Comic Sans MS" pitchFamily="66" charset="0"/>
                <a:hlinkClick r:id="rId3" action="ppaction://hlinksldjump"/>
              </a:rPr>
              <a:t>Запомни: </a:t>
            </a:r>
            <a:r>
              <a:rPr lang="ru-RU" sz="6600" b="1" kern="1200" dirty="0" smtClean="0">
                <a:solidFill>
                  <a:schemeClr val="accent2"/>
                </a:solidFill>
                <a:latin typeface="Comic Sans MS" pitchFamily="66" charset="0"/>
              </a:rPr>
              <a:t/>
            </a:r>
            <a:br>
              <a:rPr lang="ru-RU" sz="6600" b="1" kern="1200" dirty="0" smtClean="0">
                <a:solidFill>
                  <a:schemeClr val="accent2"/>
                </a:solidFill>
                <a:latin typeface="Comic Sans MS" pitchFamily="66" charset="0"/>
              </a:rPr>
            </a:br>
            <a:r>
              <a:rPr lang="ru-RU" sz="3600" b="1" kern="1200" dirty="0" smtClean="0">
                <a:solidFill>
                  <a:schemeClr val="accent2"/>
                </a:solidFill>
                <a:latin typeface="Comic Sans MS" pitchFamily="66" charset="0"/>
              </a:rPr>
              <a:t> </a:t>
            </a:r>
            <a:r>
              <a:rPr lang="ru-RU" b="1" kern="1200" dirty="0" smtClean="0"/>
              <a:t/>
            </a:r>
            <a:br>
              <a:rPr lang="ru-RU" b="1" kern="1200" dirty="0" smtClean="0"/>
            </a:br>
            <a:r>
              <a:rPr lang="ru-RU" sz="6000" b="1" kern="1200" dirty="0" smtClean="0">
                <a:solidFill>
                  <a:schemeClr val="accent2"/>
                </a:solidFill>
                <a:latin typeface="Comic Sans MS" pitchFamily="66" charset="0"/>
              </a:rPr>
              <a:t>Прямая – это линия, не имеющая ни начала, ни конца.</a:t>
            </a:r>
            <a:r>
              <a:rPr lang="ru-RU" b="1" kern="1200" dirty="0" smtClean="0"/>
              <a:t/>
            </a:r>
            <a:br>
              <a:rPr lang="ru-RU" b="1" kern="1200" dirty="0" smtClean="0"/>
            </a:br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15328" cy="4083056"/>
          </a:xfrm>
        </p:spPr>
        <p:txBody>
          <a:bodyPr/>
          <a:lstStyle/>
          <a:p>
            <a:r>
              <a:rPr lang="ru-RU" sz="1000" b="1" kern="1200" dirty="0">
                <a:solidFill>
                  <a:schemeClr val="accent2"/>
                </a:solidFill>
                <a:latin typeface="Comic Sans MS" pitchFamily="66" charset="0"/>
              </a:rPr>
              <a:t/>
            </a:r>
            <a:br>
              <a:rPr lang="ru-RU" sz="1000" b="1" kern="1200" dirty="0">
                <a:solidFill>
                  <a:schemeClr val="accent2"/>
                </a:solidFill>
                <a:latin typeface="Comic Sans MS" pitchFamily="66" charset="0"/>
              </a:rPr>
            </a:br>
            <a:r>
              <a:rPr lang="ru-RU" sz="1000" b="1" kern="1200" dirty="0" smtClean="0">
                <a:solidFill>
                  <a:schemeClr val="accent2"/>
                </a:solidFill>
                <a:latin typeface="Comic Sans MS" pitchFamily="66" charset="0"/>
              </a:rPr>
              <a:t> </a:t>
            </a:r>
            <a:r>
              <a:rPr lang="ru-RU" sz="6000" b="1" kern="1200" dirty="0" smtClean="0"/>
              <a:t/>
            </a:r>
            <a:br>
              <a:rPr lang="ru-RU" sz="6000" b="1" kern="1200" dirty="0" smtClean="0"/>
            </a:br>
            <a:r>
              <a:rPr lang="ru-RU" sz="7200" b="1" kern="1200" dirty="0" smtClean="0">
                <a:solidFill>
                  <a:schemeClr val="accent2"/>
                </a:solidFill>
                <a:latin typeface="Comic Sans MS" pitchFamily="66" charset="0"/>
                <a:hlinkClick r:id="rId3" action="ppaction://hlinksldjump"/>
              </a:rPr>
              <a:t>Отрезок</a:t>
            </a:r>
            <a:r>
              <a:rPr lang="ru-RU" sz="6600" b="1" kern="1200" dirty="0" smtClean="0">
                <a:solidFill>
                  <a:schemeClr val="accent2"/>
                </a:solidFill>
                <a:latin typeface="Comic Sans MS" pitchFamily="66" charset="0"/>
              </a:rPr>
              <a:t> – это линия,  имеющая 2 конца.</a:t>
            </a:r>
            <a:endParaRPr lang="ru-RU" sz="6600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C0066"/>
                </a:solidFill>
                <a:latin typeface="Comic Sans MS" pitchFamily="66" charset="0"/>
              </a:rPr>
              <a:t>Поругались две подружки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186766" cy="447200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Блок-схема: узел 4"/>
          <p:cNvSpPr/>
          <p:nvPr/>
        </p:nvSpPr>
        <p:spPr>
          <a:xfrm>
            <a:off x="1643042" y="2500306"/>
            <a:ext cx="142876" cy="142876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узел 5"/>
          <p:cNvSpPr/>
          <p:nvPr/>
        </p:nvSpPr>
        <p:spPr>
          <a:xfrm>
            <a:off x="3714744" y="3714752"/>
            <a:ext cx="142876" cy="142876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>
            <a:stCxn id="5" idx="5"/>
            <a:endCxn id="6" idx="1"/>
          </p:cNvCxnSpPr>
          <p:nvPr/>
        </p:nvCxnSpPr>
        <p:spPr>
          <a:xfrm rot="16200000" flipH="1">
            <a:off x="2193622" y="2193630"/>
            <a:ext cx="1113418" cy="1970674"/>
          </a:xfrm>
          <a:prstGeom prst="line">
            <a:avLst/>
          </a:prstGeom>
          <a:ln w="762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785918" y="1857364"/>
            <a:ext cx="4812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А</a:t>
            </a:r>
            <a:endParaRPr lang="ru-RU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3929058" y="3143248"/>
            <a:ext cx="4587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В</a:t>
            </a:r>
            <a:endParaRPr lang="ru-RU" sz="3200" dirty="0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rot="16200000" flipH="1">
            <a:off x="4214810" y="3357562"/>
            <a:ext cx="1113418" cy="1970674"/>
          </a:xfrm>
          <a:prstGeom prst="line">
            <a:avLst/>
          </a:prstGeom>
          <a:ln w="762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0" y="0"/>
            <a:ext cx="9144000" cy="6858000"/>
          </a:xfrm>
          <a:gradFill flip="none" rotWithShape="1">
            <a:gsLst>
              <a:gs pos="0">
                <a:srgbClr val="00FFFF">
                  <a:tint val="66000"/>
                  <a:satMod val="160000"/>
                </a:srgbClr>
              </a:gs>
              <a:gs pos="50000">
                <a:srgbClr val="00FFFF">
                  <a:tint val="44500"/>
                  <a:satMod val="160000"/>
                </a:srgbClr>
              </a:gs>
              <a:gs pos="100000">
                <a:srgbClr val="00FFFF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txBody>
          <a:bodyPr/>
          <a:lstStyle/>
          <a:p>
            <a:pPr>
              <a:buNone/>
            </a:pPr>
            <a:r>
              <a:rPr lang="ru-RU" sz="6000" b="1" kern="1200" dirty="0" smtClean="0">
                <a:solidFill>
                  <a:srgbClr val="CC0066"/>
                </a:solidFill>
                <a:latin typeface="Comic Sans MS" pitchFamily="66" charset="0"/>
              </a:rPr>
              <a:t>Запомни: </a:t>
            </a:r>
            <a:endParaRPr lang="ru-RU" sz="6000" b="1" kern="1200" dirty="0" smtClean="0">
              <a:solidFill>
                <a:schemeClr val="accent2"/>
              </a:solidFill>
              <a:latin typeface="Comic Sans MS" pitchFamily="66" charset="0"/>
            </a:endParaRPr>
          </a:p>
          <a:p>
            <a:pPr marL="0" indent="0" algn="just">
              <a:buNone/>
            </a:pPr>
            <a:r>
              <a:rPr lang="ru-RU" sz="3600" b="1" kern="1200" dirty="0" smtClean="0">
                <a:solidFill>
                  <a:schemeClr val="accent2"/>
                </a:solidFill>
                <a:latin typeface="Comic Sans MS" pitchFamily="66" charset="0"/>
              </a:rPr>
              <a:t>Луч </a:t>
            </a:r>
            <a:r>
              <a:rPr lang="ru-RU" sz="3600" b="1" kern="1200" dirty="0" smtClean="0">
                <a:solidFill>
                  <a:schemeClr val="accent2"/>
                </a:solidFill>
                <a:latin typeface="Comic Sans MS" pitchFamily="66" charset="0"/>
              </a:rPr>
              <a:t>– это бесконечная линия, имеющая начало, он обозначается заглавными латинскими буквами: </a:t>
            </a:r>
            <a:r>
              <a:rPr lang="ru-RU" sz="3600" b="1" kern="1200" dirty="0" smtClean="0"/>
              <a:t>АВ, С</a:t>
            </a:r>
            <a:r>
              <a:rPr lang="en-US" sz="3600" b="1" kern="1200" dirty="0" smtClean="0"/>
              <a:t>D</a:t>
            </a:r>
            <a:r>
              <a:rPr lang="ru-RU" sz="3600" b="1" kern="1200" dirty="0" smtClean="0"/>
              <a:t>, . . . </a:t>
            </a:r>
          </a:p>
          <a:p>
            <a:pPr marL="0" indent="0" algn="just">
              <a:buNone/>
            </a:pPr>
            <a:r>
              <a:rPr lang="ru-RU" sz="3600" b="1" kern="1200" dirty="0" smtClean="0">
                <a:solidFill>
                  <a:schemeClr val="accent2"/>
                </a:solidFill>
                <a:latin typeface="Comic Sans MS" pitchFamily="66" charset="0"/>
              </a:rPr>
              <a:t>Первая </a:t>
            </a:r>
            <a:r>
              <a:rPr lang="ru-RU" sz="3600" b="1" kern="1200" dirty="0" smtClean="0">
                <a:solidFill>
                  <a:schemeClr val="accent2"/>
                </a:solidFill>
                <a:latin typeface="Comic Sans MS" pitchFamily="66" charset="0"/>
              </a:rPr>
              <a:t>буква – это начало луча</a:t>
            </a:r>
            <a:endParaRPr lang="ru-RU" sz="3600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58204" cy="1296974"/>
          </a:xfrm>
        </p:spPr>
        <p:txBody>
          <a:bodyPr/>
          <a:lstStyle/>
          <a:p>
            <a:pPr algn="l"/>
            <a:r>
              <a:rPr lang="ru-RU" b="1" dirty="0" smtClean="0">
                <a:solidFill>
                  <a:schemeClr val="accent2"/>
                </a:solidFill>
              </a:rPr>
              <a:t>Два луча, проведенные из одной точки, образуют угол</a:t>
            </a:r>
            <a:endParaRPr lang="ru-RU" b="1" dirty="0">
              <a:solidFill>
                <a:schemeClr val="accent2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8596" y="5572140"/>
            <a:ext cx="8258204" cy="839775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Угол АОВ, обозначается -       АОВ </a:t>
            </a:r>
            <a:endParaRPr lang="ru-RU" dirty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1571604" y="4214818"/>
            <a:ext cx="4500594" cy="1000132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1571604" y="3071810"/>
            <a:ext cx="4214842" cy="1143008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500166" y="3429000"/>
            <a:ext cx="5036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О</a:t>
            </a:r>
            <a:endParaRPr lang="ru-RU" sz="32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4357686" y="2857496"/>
            <a:ext cx="4812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А</a:t>
            </a:r>
            <a:endParaRPr lang="ru-RU" sz="32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4214810" y="5072074"/>
            <a:ext cx="4587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В</a:t>
            </a:r>
            <a:endParaRPr lang="ru-RU" sz="3200" b="1" dirty="0"/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4643438" y="6000768"/>
            <a:ext cx="285752" cy="1588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rot="5400000" flipH="1" flipV="1">
            <a:off x="4607719" y="5750735"/>
            <a:ext cx="285752" cy="214314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583254"/>
          </a:xfrm>
        </p:spPr>
        <p:txBody>
          <a:bodyPr/>
          <a:lstStyle/>
          <a:p>
            <a:pPr algn="l"/>
            <a:r>
              <a:rPr lang="ru-RU" sz="4800" b="1" dirty="0" smtClean="0">
                <a:solidFill>
                  <a:schemeClr val="accent2"/>
                </a:solidFill>
                <a:latin typeface="Comic Sans MS" pitchFamily="66" charset="0"/>
              </a:rPr>
              <a:t>Геометрия</a:t>
            </a:r>
            <a:r>
              <a:rPr lang="ru-RU" sz="4800" b="1" dirty="0" smtClean="0">
                <a:solidFill>
                  <a:srgbClr val="CC0066"/>
                </a:solidFill>
                <a:latin typeface="Comic Sans MS" pitchFamily="66" charset="0"/>
              </a:rPr>
              <a:t> (от греческого </a:t>
            </a:r>
            <a:r>
              <a:rPr lang="ru-RU" sz="4800" b="1" dirty="0" err="1" smtClean="0">
                <a:solidFill>
                  <a:srgbClr val="CC0066"/>
                </a:solidFill>
                <a:latin typeface="Comic Sans MS" pitchFamily="66" charset="0"/>
              </a:rPr>
              <a:t>гео</a:t>
            </a:r>
            <a:r>
              <a:rPr lang="ru-RU" sz="4800" b="1" dirty="0" smtClean="0">
                <a:solidFill>
                  <a:srgbClr val="CC0066"/>
                </a:solidFill>
                <a:latin typeface="Comic Sans MS" pitchFamily="66" charset="0"/>
              </a:rPr>
              <a:t> – земля, </a:t>
            </a:r>
            <a:r>
              <a:rPr lang="ru-RU" sz="4800" b="1" dirty="0" err="1" smtClean="0">
                <a:solidFill>
                  <a:srgbClr val="CC0066"/>
                </a:solidFill>
                <a:latin typeface="Comic Sans MS" pitchFamily="66" charset="0"/>
              </a:rPr>
              <a:t>метрио</a:t>
            </a:r>
            <a:r>
              <a:rPr lang="ru-RU" sz="4800" b="1" dirty="0" smtClean="0">
                <a:solidFill>
                  <a:srgbClr val="CC0066"/>
                </a:solidFill>
                <a:latin typeface="Comic Sans MS" pitchFamily="66" charset="0"/>
              </a:rPr>
              <a:t> - мерю) – наука, изучающая свойства фигур на плоскости.</a:t>
            </a:r>
            <a:endParaRPr lang="ru-RU" sz="4800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sz="3200" b="1" dirty="0" smtClean="0"/>
              <a:t>Выполни последовательно построения и ответь на вопросы:</a:t>
            </a: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58204" cy="4543444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ru-RU" sz="2000" b="1" dirty="0" smtClean="0">
                <a:solidFill>
                  <a:schemeClr val="accent4">
                    <a:lumMod val="85000"/>
                    <a:lumOff val="15000"/>
                  </a:schemeClr>
                </a:solidFill>
                <a:hlinkClick r:id="" action="ppaction://hlinkshowjump?jump=nextslide"/>
              </a:rPr>
              <a:t>Построй прямую </a:t>
            </a:r>
            <a:r>
              <a:rPr lang="en-US" sz="2000" b="1" dirty="0" smtClean="0">
                <a:solidFill>
                  <a:schemeClr val="accent4">
                    <a:lumMod val="85000"/>
                    <a:lumOff val="15000"/>
                  </a:schemeClr>
                </a:solidFill>
                <a:hlinkClick r:id="" action="ppaction://hlinkshowjump?jump=nextslide"/>
              </a:rPr>
              <a:t>b</a:t>
            </a:r>
            <a:r>
              <a:rPr lang="ru-RU" sz="2000" b="1" dirty="0" smtClean="0">
                <a:solidFill>
                  <a:schemeClr val="accent4">
                    <a:lumMod val="85000"/>
                    <a:lumOff val="15000"/>
                  </a:schemeClr>
                </a:solidFill>
                <a:hlinkClick r:id="" action="ppaction://hlinkshowjump?jump=nextslide"/>
              </a:rPr>
              <a:t>;</a:t>
            </a:r>
            <a:endParaRPr lang="ru-RU" sz="2000" b="1" dirty="0" smtClean="0">
              <a:solidFill>
                <a:schemeClr val="accent4">
                  <a:lumMod val="85000"/>
                  <a:lumOff val="15000"/>
                </a:schemeClr>
              </a:solidFill>
            </a:endParaRPr>
          </a:p>
          <a:p>
            <a:pPr marL="514350" indent="-514350">
              <a:buAutoNum type="arabicPeriod"/>
            </a:pPr>
            <a:r>
              <a:rPr lang="ru-RU" sz="2000" b="1" dirty="0" smtClean="0">
                <a:solidFill>
                  <a:schemeClr val="accent4">
                    <a:lumMod val="85000"/>
                    <a:lumOff val="15000"/>
                  </a:schemeClr>
                </a:solidFill>
                <a:hlinkClick r:id="" action="ppaction://hlinkshowjump?jump=nextslide"/>
              </a:rPr>
              <a:t>Отметь на прямой </a:t>
            </a:r>
            <a:r>
              <a:rPr lang="en-US" sz="2000" b="1" dirty="0" smtClean="0">
                <a:solidFill>
                  <a:schemeClr val="accent4">
                    <a:lumMod val="85000"/>
                    <a:lumOff val="15000"/>
                  </a:schemeClr>
                </a:solidFill>
                <a:hlinkClick r:id="" action="ppaction://hlinkshowjump?jump=nextslide"/>
              </a:rPr>
              <a:t>b</a:t>
            </a:r>
            <a:r>
              <a:rPr lang="ru-RU" sz="2000" b="1" dirty="0" smtClean="0">
                <a:solidFill>
                  <a:schemeClr val="accent4">
                    <a:lumMod val="85000"/>
                    <a:lumOff val="15000"/>
                  </a:schemeClr>
                </a:solidFill>
                <a:hlinkClick r:id="" action="ppaction://hlinkshowjump?jump=nextslide"/>
              </a:rPr>
              <a:t> точку В;</a:t>
            </a:r>
            <a:endParaRPr lang="ru-RU" sz="2000" b="1" dirty="0" smtClean="0">
              <a:solidFill>
                <a:schemeClr val="accent4">
                  <a:lumMod val="85000"/>
                  <a:lumOff val="15000"/>
                </a:schemeClr>
              </a:solidFill>
            </a:endParaRPr>
          </a:p>
          <a:p>
            <a:pPr marL="514350" indent="-514350">
              <a:buAutoNum type="arabicPeriod"/>
            </a:pPr>
            <a:r>
              <a:rPr lang="ru-RU" sz="2000" b="1" dirty="0" smtClean="0">
                <a:solidFill>
                  <a:schemeClr val="accent4">
                    <a:lumMod val="85000"/>
                    <a:lumOff val="15000"/>
                  </a:schemeClr>
                </a:solidFill>
                <a:hlinkClick r:id="" action="ppaction://hlinkshowjump?jump=nextslide"/>
              </a:rPr>
              <a:t>На прямой </a:t>
            </a:r>
            <a:r>
              <a:rPr lang="en-US" sz="2000" b="1" dirty="0" smtClean="0">
                <a:solidFill>
                  <a:schemeClr val="accent4">
                    <a:lumMod val="85000"/>
                    <a:lumOff val="15000"/>
                  </a:schemeClr>
                </a:solidFill>
                <a:hlinkClick r:id="" action="ppaction://hlinkshowjump?jump=nextslide"/>
              </a:rPr>
              <a:t>b</a:t>
            </a:r>
            <a:r>
              <a:rPr lang="ru-RU" sz="2000" b="1" dirty="0" smtClean="0">
                <a:solidFill>
                  <a:schemeClr val="accent4">
                    <a:lumMod val="85000"/>
                    <a:lumOff val="15000"/>
                  </a:schemeClr>
                </a:solidFill>
                <a:hlinkClick r:id="" action="ppaction://hlinkshowjump?jump=nextslide"/>
              </a:rPr>
              <a:t> постройте отрезок ВС;</a:t>
            </a:r>
            <a:endParaRPr lang="ru-RU" sz="2000" b="1" dirty="0" smtClean="0">
              <a:solidFill>
                <a:schemeClr val="accent4">
                  <a:lumMod val="85000"/>
                  <a:lumOff val="15000"/>
                </a:schemeClr>
              </a:solidFill>
            </a:endParaRPr>
          </a:p>
          <a:p>
            <a:pPr marL="514350" indent="-514350">
              <a:buAutoNum type="arabicPeriod"/>
            </a:pPr>
            <a:r>
              <a:rPr lang="ru-RU" sz="2000" b="1" dirty="0" smtClean="0">
                <a:solidFill>
                  <a:schemeClr val="accent4">
                    <a:lumMod val="85000"/>
                    <a:lumOff val="15000"/>
                  </a:schemeClr>
                </a:solidFill>
              </a:rPr>
              <a:t>Измерь и запишите длину отрезка ВС;</a:t>
            </a:r>
          </a:p>
          <a:p>
            <a:pPr marL="514350" indent="-514350">
              <a:buAutoNum type="arabicPeriod"/>
            </a:pPr>
            <a:r>
              <a:rPr lang="ru-RU" sz="2000" b="1" dirty="0" smtClean="0">
                <a:solidFill>
                  <a:schemeClr val="accent4">
                    <a:lumMod val="85000"/>
                    <a:lumOff val="15000"/>
                  </a:schemeClr>
                </a:solidFill>
              </a:rPr>
              <a:t>Отметь точку А, не лежащую на отрезке ВС;</a:t>
            </a:r>
          </a:p>
          <a:p>
            <a:pPr marL="514350" indent="-514350">
              <a:buAutoNum type="arabicPeriod"/>
            </a:pPr>
            <a:r>
              <a:rPr lang="ru-RU" sz="2000" b="1" dirty="0" smtClean="0">
                <a:solidFill>
                  <a:schemeClr val="accent4">
                    <a:lumMod val="85000"/>
                    <a:lumOff val="15000"/>
                  </a:schemeClr>
                </a:solidFill>
                <a:hlinkClick r:id="" action="ppaction://hlinkshowjump?jump=nextslide"/>
              </a:rPr>
              <a:t>Принадлежит ли точка А прямой </a:t>
            </a:r>
            <a:r>
              <a:rPr lang="en-US" sz="2000" b="1" dirty="0" smtClean="0">
                <a:solidFill>
                  <a:schemeClr val="accent4">
                    <a:lumMod val="85000"/>
                    <a:lumOff val="15000"/>
                  </a:schemeClr>
                </a:solidFill>
                <a:hlinkClick r:id="" action="ppaction://hlinkshowjump?jump=nextslide"/>
              </a:rPr>
              <a:t>b</a:t>
            </a:r>
            <a:r>
              <a:rPr lang="ru-RU" sz="2000" b="1" dirty="0" smtClean="0">
                <a:solidFill>
                  <a:schemeClr val="accent4">
                    <a:lumMod val="85000"/>
                    <a:lumOff val="15000"/>
                  </a:schemeClr>
                </a:solidFill>
                <a:hlinkClick r:id="" action="ppaction://hlinkshowjump?jump=nextslide"/>
              </a:rPr>
              <a:t>?</a:t>
            </a:r>
            <a:endParaRPr lang="ru-RU" sz="2000" b="1" dirty="0" smtClean="0">
              <a:solidFill>
                <a:schemeClr val="accent4">
                  <a:lumMod val="85000"/>
                  <a:lumOff val="15000"/>
                </a:schemeClr>
              </a:solidFill>
            </a:endParaRPr>
          </a:p>
          <a:p>
            <a:pPr marL="514350" indent="-514350">
              <a:buAutoNum type="arabicPeriod"/>
            </a:pPr>
            <a:r>
              <a:rPr lang="ru-RU" sz="2000" b="1" dirty="0" smtClean="0">
                <a:solidFill>
                  <a:schemeClr val="accent4">
                    <a:lumMod val="85000"/>
                    <a:lumOff val="15000"/>
                  </a:schemeClr>
                </a:solidFill>
                <a:hlinkClick r:id="" action="ppaction://hlinkshowjump?jump=nextslide"/>
              </a:rPr>
              <a:t>Отметь точку </a:t>
            </a:r>
            <a:r>
              <a:rPr lang="en-US" sz="2000" b="1" dirty="0" smtClean="0">
                <a:solidFill>
                  <a:schemeClr val="accent4">
                    <a:lumMod val="85000"/>
                    <a:lumOff val="15000"/>
                  </a:schemeClr>
                </a:solidFill>
                <a:hlinkClick r:id="" action="ppaction://hlinkshowjump?jump=nextslide"/>
              </a:rPr>
              <a:t>S</a:t>
            </a:r>
            <a:r>
              <a:rPr lang="ru-RU" sz="2000" b="1" dirty="0" smtClean="0">
                <a:solidFill>
                  <a:schemeClr val="accent4">
                    <a:lumMod val="85000"/>
                    <a:lumOff val="15000"/>
                  </a:schemeClr>
                </a:solidFill>
                <a:hlinkClick r:id="" action="ppaction://hlinkshowjump?jump=nextslide"/>
              </a:rPr>
              <a:t>, лежащую на прямой </a:t>
            </a:r>
            <a:r>
              <a:rPr lang="en-US" sz="2000" b="1" dirty="0" smtClean="0">
                <a:solidFill>
                  <a:schemeClr val="accent4">
                    <a:lumMod val="85000"/>
                    <a:lumOff val="15000"/>
                  </a:schemeClr>
                </a:solidFill>
                <a:hlinkClick r:id="" action="ppaction://hlinkshowjump?jump=nextslide"/>
              </a:rPr>
              <a:t>b</a:t>
            </a:r>
            <a:r>
              <a:rPr lang="ru-RU" sz="2000" b="1" dirty="0" smtClean="0">
                <a:solidFill>
                  <a:schemeClr val="accent4">
                    <a:lumMod val="85000"/>
                    <a:lumOff val="15000"/>
                  </a:schemeClr>
                </a:solidFill>
                <a:hlinkClick r:id="" action="ppaction://hlinkshowjump?jump=nextslide"/>
              </a:rPr>
              <a:t>, но не лежащую на отрезке ВС;</a:t>
            </a:r>
            <a:endParaRPr lang="ru-RU" sz="2000" b="1" dirty="0" smtClean="0">
              <a:solidFill>
                <a:schemeClr val="accent4">
                  <a:lumMod val="85000"/>
                  <a:lumOff val="15000"/>
                </a:schemeClr>
              </a:solidFill>
            </a:endParaRPr>
          </a:p>
          <a:p>
            <a:pPr marL="514350" indent="-514350">
              <a:buAutoNum type="arabicPeriod"/>
            </a:pPr>
            <a:r>
              <a:rPr lang="ru-RU" sz="2000" b="1" dirty="0" smtClean="0">
                <a:solidFill>
                  <a:schemeClr val="accent4">
                    <a:lumMod val="85000"/>
                    <a:lumOff val="15000"/>
                  </a:schemeClr>
                </a:solidFill>
                <a:hlinkClick r:id="" action="ppaction://hlinkshowjump?jump=nextslide"/>
              </a:rPr>
              <a:t>Отметь точку К, лежащую на отрезке ВС;</a:t>
            </a:r>
            <a:endParaRPr lang="ru-RU" sz="2000" b="1" dirty="0" smtClean="0">
              <a:solidFill>
                <a:schemeClr val="accent4">
                  <a:lumMod val="85000"/>
                  <a:lumOff val="15000"/>
                </a:schemeClr>
              </a:solidFill>
            </a:endParaRPr>
          </a:p>
          <a:p>
            <a:pPr marL="514350" indent="-514350">
              <a:buAutoNum type="arabicPeriod"/>
            </a:pPr>
            <a:r>
              <a:rPr lang="ru-RU" sz="2000" b="1" dirty="0" smtClean="0">
                <a:solidFill>
                  <a:schemeClr val="accent4">
                    <a:lumMod val="85000"/>
                    <a:lumOff val="15000"/>
                  </a:schemeClr>
                </a:solidFill>
              </a:rPr>
              <a:t>Измерь и запиши длины отрезков ВК и К</a:t>
            </a:r>
            <a:r>
              <a:rPr lang="en-US" sz="2000" b="1" dirty="0" smtClean="0">
                <a:solidFill>
                  <a:schemeClr val="accent4">
                    <a:lumMod val="85000"/>
                    <a:lumOff val="15000"/>
                  </a:schemeClr>
                </a:solidFill>
              </a:rPr>
              <a:t>S</a:t>
            </a:r>
            <a:r>
              <a:rPr lang="ru-RU" sz="2000" b="1" dirty="0" smtClean="0">
                <a:solidFill>
                  <a:schemeClr val="accent4">
                    <a:lumMod val="85000"/>
                    <a:lumOff val="15000"/>
                  </a:schemeClr>
                </a:solidFill>
              </a:rPr>
              <a:t>;</a:t>
            </a:r>
          </a:p>
          <a:p>
            <a:pPr marL="514350" indent="-514350">
              <a:buAutoNum type="arabicPeriod"/>
            </a:pPr>
            <a:r>
              <a:rPr lang="ru-RU" sz="2000" b="1" dirty="0" smtClean="0">
                <a:solidFill>
                  <a:schemeClr val="accent4">
                    <a:lumMod val="85000"/>
                    <a:lumOff val="15000"/>
                  </a:schemeClr>
                </a:solidFill>
              </a:rPr>
              <a:t> Сравни длины отрезков ВК и К</a:t>
            </a:r>
            <a:r>
              <a:rPr lang="en-US" sz="2000" b="1" dirty="0" smtClean="0">
                <a:solidFill>
                  <a:schemeClr val="accent4">
                    <a:lumMod val="85000"/>
                    <a:lumOff val="15000"/>
                  </a:schemeClr>
                </a:solidFill>
              </a:rPr>
              <a:t>S</a:t>
            </a:r>
            <a:r>
              <a:rPr lang="ru-RU" sz="2000" b="1" dirty="0" smtClean="0">
                <a:solidFill>
                  <a:schemeClr val="accent4">
                    <a:lumMod val="85000"/>
                    <a:lumOff val="15000"/>
                  </a:schemeClr>
                </a:solidFill>
              </a:rPr>
              <a:t> и запиши неравенство</a:t>
            </a:r>
            <a:endParaRPr lang="ru-RU" sz="2000" b="1" dirty="0">
              <a:solidFill>
                <a:schemeClr val="accent4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" name="Управляющая кнопка: в конец 4">
            <a:hlinkClick r:id="rId3" action="ppaction://hlinksldjump" highlightClick="1"/>
          </p:cNvPr>
          <p:cNvSpPr/>
          <p:nvPr/>
        </p:nvSpPr>
        <p:spPr>
          <a:xfrm>
            <a:off x="8001024" y="6072206"/>
            <a:ext cx="714380" cy="642942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Override1.xml><?xml version="1.0" encoding="utf-8"?>
<a:themeOverride xmlns:a="http://schemas.openxmlformats.org/drawingml/2006/main">
  <a:clrScheme name="Оформление по умолчанию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10.xml><?xml version="1.0" encoding="utf-8"?>
<a:themeOverride xmlns:a="http://schemas.openxmlformats.org/drawingml/2006/main">
  <a:clrScheme name="Оформление по умолчанию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11.xml><?xml version="1.0" encoding="utf-8"?>
<a:themeOverride xmlns:a="http://schemas.openxmlformats.org/drawingml/2006/main">
  <a:clrScheme name="Оформление по умолчанию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12.xml><?xml version="1.0" encoding="utf-8"?>
<a:themeOverride xmlns:a="http://schemas.openxmlformats.org/drawingml/2006/main">
  <a:clrScheme name="Оформление по умолчанию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13.xml><?xml version="1.0" encoding="utf-8"?>
<a:themeOverride xmlns:a="http://schemas.openxmlformats.org/drawingml/2006/main">
  <a:clrScheme name="Оформление по умолчанию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2.xml><?xml version="1.0" encoding="utf-8"?>
<a:themeOverride xmlns:a="http://schemas.openxmlformats.org/drawingml/2006/main">
  <a:clrScheme name="Оформление по умолчанию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3.xml><?xml version="1.0" encoding="utf-8"?>
<a:themeOverride xmlns:a="http://schemas.openxmlformats.org/drawingml/2006/main">
  <a:clrScheme name="Оформление по умолчанию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4.xml><?xml version="1.0" encoding="utf-8"?>
<a:themeOverride xmlns:a="http://schemas.openxmlformats.org/drawingml/2006/main">
  <a:clrScheme name="Оформление по умолчанию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5.xml><?xml version="1.0" encoding="utf-8"?>
<a:themeOverride xmlns:a="http://schemas.openxmlformats.org/drawingml/2006/main">
  <a:clrScheme name="Оформление по умолчанию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6.xml><?xml version="1.0" encoding="utf-8"?>
<a:themeOverride xmlns:a="http://schemas.openxmlformats.org/drawingml/2006/main">
  <a:clrScheme name="Оформление по умолчанию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7.xml><?xml version="1.0" encoding="utf-8"?>
<a:themeOverride xmlns:a="http://schemas.openxmlformats.org/drawingml/2006/main">
  <a:clrScheme name="Оформление по умолчанию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8.xml><?xml version="1.0" encoding="utf-8"?>
<a:themeOverride xmlns:a="http://schemas.openxmlformats.org/drawingml/2006/main">
  <a:clrScheme name="Оформление по умолчанию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9.xml><?xml version="1.0" encoding="utf-8"?>
<a:themeOverride xmlns:a="http://schemas.openxmlformats.org/drawingml/2006/main">
  <a:clrScheme name="Оформление по умолчанию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265</TotalTime>
  <Words>321</Words>
  <PresentationFormat>Экран (4:3)</PresentationFormat>
  <Paragraphs>67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Оформление по умолчанию</vt:lpstr>
      <vt:lpstr>Слайд 1</vt:lpstr>
      <vt:lpstr>Жили-были . . .</vt:lpstr>
      <vt:lpstr>Точка, точка, где твой дом?</vt:lpstr>
      <vt:lpstr>Запомни:    Прямая – это линия, не имеющая ни начала, ни конца. </vt:lpstr>
      <vt:lpstr>   Отрезок – это линия,  имеющая 2 конца.</vt:lpstr>
      <vt:lpstr>Поругались две подружки</vt:lpstr>
      <vt:lpstr>Два луча, проведенные из одной точки, образуют угол</vt:lpstr>
      <vt:lpstr>Геометрия (от греческого гео – земля, метрио - мерю) – наука, изучающая свойства фигур на плоскости.</vt:lpstr>
      <vt:lpstr>Выполни последовательно построения и ответь на вопросы:</vt:lpstr>
      <vt:lpstr>Слайд 10</vt:lpstr>
      <vt:lpstr>Посчитаем треугольники. </vt:lpstr>
      <vt:lpstr>Слайд 12</vt:lpstr>
      <vt:lpstr>Домашнее задание: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1</cp:lastModifiedBy>
  <cp:revision>60</cp:revision>
  <dcterms:modified xsi:type="dcterms:W3CDTF">2010-06-04T05:11:12Z</dcterms:modified>
</cp:coreProperties>
</file>