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57" r:id="rId5"/>
    <p:sldId id="258" r:id="rId6"/>
    <p:sldId id="259" r:id="rId7"/>
    <p:sldId id="260" r:id="rId8"/>
    <p:sldId id="261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89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0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1000">
              <a:srgbClr val="00B0F0">
                <a:alpha val="50000"/>
              </a:srgbClr>
            </a:gs>
            <a:gs pos="22000">
              <a:schemeClr val="accent5">
                <a:lumMod val="60000"/>
                <a:lumOff val="40000"/>
                <a:alpha val="65000"/>
              </a:schemeClr>
            </a:gs>
            <a:gs pos="75000">
              <a:schemeClr val="accent5">
                <a:lumMod val="20000"/>
                <a:lumOff val="80000"/>
              </a:schemeClr>
            </a:gs>
            <a:gs pos="100000">
              <a:srgbClr val="00B0F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F:\&#1084;&#1072;&#1090;&#1077;&#1084;&#1072;&#1090;&#1080;&#1082;&#1072;\&#1084;&#1072;&#1090;&#1077;&#1084;&#1072;&#1090;&#1080;&#1082;&#1072;%205\&#1087;&#1088;&#1077;&#1079;&#1077;&#1085;&#1090;&#1072;&#1094;&#1080;&#1080;\&#1091;&#1075;&#1086;&#1083;,%20&#1089;&#1088;&#1072;&#1074;&#1085;&#1077;&#1085;%20&#1091;&#1075;&#1083;&#1086;&#1074;\1.bmp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ile:///F:\&#1084;&#1072;&#1090;&#1077;&#1084;&#1072;&#1090;&#1080;&#1082;&#1072;\&#1084;&#1072;&#1090;&#1077;&#1084;&#1072;&#1090;&#1080;&#1082;&#1072;%205\&#1087;&#1088;&#1077;&#1079;&#1077;&#1085;&#1090;&#1072;&#1094;&#1080;&#1080;\&#1091;&#1075;&#1086;&#1083;,%20&#1089;&#1088;&#1072;&#1074;&#1085;&#1077;&#1085;%20&#1091;&#1075;&#1083;&#1086;&#1074;\2.bmp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Определение угла.</a:t>
            </a:r>
            <a:br>
              <a:rPr lang="ru-RU" sz="6000" b="1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>Сравнение углов наложением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929330"/>
            <a:ext cx="9144000" cy="92867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Урок учителя информатики-математики </a:t>
            </a:r>
            <a:r>
              <a:rPr lang="ru-RU" dirty="0" err="1" smtClean="0"/>
              <a:t>Н.Ф.Ишутченко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МОУ «</a:t>
            </a:r>
            <a:r>
              <a:rPr lang="ru-RU" dirty="0" err="1" smtClean="0"/>
              <a:t>Сош</a:t>
            </a:r>
            <a:r>
              <a:rPr lang="ru-RU" dirty="0" smtClean="0"/>
              <a:t> № 5», </a:t>
            </a:r>
            <a:r>
              <a:rPr lang="ru-RU" dirty="0" err="1" smtClean="0"/>
              <a:t>г.Лангепас</a:t>
            </a:r>
            <a:r>
              <a:rPr lang="ru-RU" dirty="0" smtClean="0"/>
              <a:t> 2009-2010 </a:t>
            </a:r>
            <a:r>
              <a:rPr lang="ru-RU" dirty="0" err="1" smtClean="0"/>
              <a:t>уч</a:t>
            </a:r>
            <a:r>
              <a:rPr lang="ru-RU" dirty="0" smtClean="0"/>
              <a:t>. год 5 класс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1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</a:rPr>
              <a:t>Уберите лишнюю фигуру</a:t>
            </a:r>
            <a:endParaRPr lang="ru-RU" sz="8000" b="1" dirty="0">
              <a:solidFill>
                <a:srgbClr val="C0000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000232" y="2643182"/>
            <a:ext cx="1928826" cy="1571636"/>
            <a:chOff x="3500430" y="714356"/>
            <a:chExt cx="1928826" cy="1571636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rot="5400000" flipH="1" flipV="1">
              <a:off x="3250397" y="964389"/>
              <a:ext cx="1571636" cy="107157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3500430" y="2214554"/>
              <a:ext cx="1928826" cy="7143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7"/>
          <p:cNvGrpSpPr/>
          <p:nvPr/>
        </p:nvGrpSpPr>
        <p:grpSpPr>
          <a:xfrm>
            <a:off x="1500166" y="5072074"/>
            <a:ext cx="1714512" cy="1000132"/>
            <a:chOff x="785786" y="857232"/>
            <a:chExt cx="1714512" cy="1000132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785786" y="857232"/>
              <a:ext cx="1714512" cy="10001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Овал 9"/>
            <p:cNvSpPr/>
            <p:nvPr/>
          </p:nvSpPr>
          <p:spPr>
            <a:xfrm>
              <a:off x="1571604" y="1357298"/>
              <a:ext cx="71438" cy="7143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572264" y="2857496"/>
            <a:ext cx="1929620" cy="1715306"/>
            <a:chOff x="6071404" y="2286786"/>
            <a:chExt cx="1929620" cy="1715306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 rot="5400000" flipH="1" flipV="1">
              <a:off x="5214942" y="3143248"/>
              <a:ext cx="1714512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6072198" y="4000504"/>
              <a:ext cx="192882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Группа 44"/>
          <p:cNvGrpSpPr/>
          <p:nvPr/>
        </p:nvGrpSpPr>
        <p:grpSpPr>
          <a:xfrm>
            <a:off x="4572000" y="4572008"/>
            <a:ext cx="1714512" cy="1857388"/>
            <a:chOff x="5214942" y="4714884"/>
            <a:chExt cx="1714512" cy="1857388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 rot="5400000" flipH="1" flipV="1">
              <a:off x="4393405" y="5536421"/>
              <a:ext cx="1857388" cy="21431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5214942" y="6286520"/>
              <a:ext cx="1714512" cy="2857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rot="16200000" flipV="1">
              <a:off x="5403061" y="4760127"/>
              <a:ext cx="1562112" cy="149067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"/>
            <a:ext cx="9144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Угол – это </a:t>
            </a:r>
            <a:r>
              <a:rPr lang="ru-RU" sz="6000" b="1" dirty="0" smtClean="0">
                <a:solidFill>
                  <a:srgbClr val="002060"/>
                </a:solidFill>
              </a:rPr>
              <a:t>фигура, образованная двумя лучами (сторонами угла), имеющими одно начало (вершину угла)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file" highlightClick="1"/>
          </p:cNvPr>
          <p:cNvSpPr/>
          <p:nvPr/>
        </p:nvSpPr>
        <p:spPr>
          <a:xfrm>
            <a:off x="8001024" y="5929330"/>
            <a:ext cx="785818" cy="7143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Развернутый угол </a:t>
            </a:r>
            <a:r>
              <a:rPr lang="ru-RU" sz="6000" b="1" dirty="0" smtClean="0">
                <a:solidFill>
                  <a:srgbClr val="C00000"/>
                </a:solidFill>
              </a:rPr>
              <a:t>– это </a:t>
            </a:r>
            <a:r>
              <a:rPr lang="ru-RU" sz="6000" b="1" dirty="0" smtClean="0">
                <a:solidFill>
                  <a:srgbClr val="002060"/>
                </a:solidFill>
              </a:rPr>
              <a:t>угол, стороны которого образуют прямую.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Группа 46"/>
          <p:cNvGrpSpPr/>
          <p:nvPr/>
        </p:nvGrpSpPr>
        <p:grpSpPr>
          <a:xfrm>
            <a:off x="3214678" y="1714488"/>
            <a:ext cx="1928826" cy="1571636"/>
            <a:chOff x="3500430" y="714356"/>
            <a:chExt cx="1928826" cy="1571636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 rot="5400000" flipH="1" flipV="1">
              <a:off x="3250397" y="964389"/>
              <a:ext cx="1571636" cy="107157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3500430" y="2214554"/>
              <a:ext cx="1928826" cy="7143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Группа 35"/>
          <p:cNvGrpSpPr/>
          <p:nvPr/>
        </p:nvGrpSpPr>
        <p:grpSpPr>
          <a:xfrm>
            <a:off x="6429388" y="1285860"/>
            <a:ext cx="2143140" cy="1357322"/>
            <a:chOff x="6643702" y="500042"/>
            <a:chExt cx="2143140" cy="1357322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 rot="10800000">
              <a:off x="6643702" y="1500174"/>
              <a:ext cx="2143140" cy="35719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6643702" y="500042"/>
              <a:ext cx="1785950" cy="10001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Прямая соединительная линия 15"/>
          <p:cNvCxnSpPr/>
          <p:nvPr/>
        </p:nvCxnSpPr>
        <p:spPr>
          <a:xfrm rot="16200000" flipV="1">
            <a:off x="2250265" y="5250669"/>
            <a:ext cx="1285884" cy="7858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286116" y="6286520"/>
            <a:ext cx="221457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Группа 24"/>
          <p:cNvGrpSpPr/>
          <p:nvPr/>
        </p:nvGrpSpPr>
        <p:grpSpPr>
          <a:xfrm>
            <a:off x="5786446" y="5143512"/>
            <a:ext cx="3000396" cy="1073158"/>
            <a:chOff x="4857752" y="5072074"/>
            <a:chExt cx="3000396" cy="1073158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 rot="16200000" flipV="1">
              <a:off x="4822033" y="5107793"/>
              <a:ext cx="1071570" cy="10001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5857884" y="6143644"/>
              <a:ext cx="2000264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214282" y="5357826"/>
            <a:ext cx="2428892" cy="930282"/>
            <a:chOff x="5000628" y="5214950"/>
            <a:chExt cx="2428892" cy="930282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 rot="16200000" flipV="1">
              <a:off x="4964909" y="5250669"/>
              <a:ext cx="928694" cy="8572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5857884" y="6143644"/>
              <a:ext cx="157163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Группа 36"/>
          <p:cNvGrpSpPr/>
          <p:nvPr/>
        </p:nvGrpSpPr>
        <p:grpSpPr>
          <a:xfrm>
            <a:off x="571472" y="3071810"/>
            <a:ext cx="2143140" cy="1357322"/>
            <a:chOff x="6643702" y="500042"/>
            <a:chExt cx="2143140" cy="1357322"/>
          </a:xfrm>
        </p:grpSpPr>
        <p:cxnSp>
          <p:nvCxnSpPr>
            <p:cNvPr id="38" name="Прямая соединительная линия 37"/>
            <p:cNvCxnSpPr/>
            <p:nvPr/>
          </p:nvCxnSpPr>
          <p:spPr>
            <a:xfrm rot="10800000">
              <a:off x="6643702" y="1500174"/>
              <a:ext cx="2143140" cy="35719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V="1">
              <a:off x="6643702" y="500042"/>
              <a:ext cx="1785950" cy="10001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Группа 45"/>
          <p:cNvGrpSpPr/>
          <p:nvPr/>
        </p:nvGrpSpPr>
        <p:grpSpPr>
          <a:xfrm>
            <a:off x="928662" y="1785926"/>
            <a:ext cx="1714512" cy="1000132"/>
            <a:chOff x="785786" y="857232"/>
            <a:chExt cx="1714512" cy="1000132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785786" y="857232"/>
              <a:ext cx="1714512" cy="10001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Овал 42"/>
            <p:cNvSpPr/>
            <p:nvPr/>
          </p:nvSpPr>
          <p:spPr>
            <a:xfrm>
              <a:off x="1571604" y="1357298"/>
              <a:ext cx="71438" cy="7143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5715008" y="3000372"/>
            <a:ext cx="2714644" cy="1571636"/>
            <a:chOff x="5286380" y="2285992"/>
            <a:chExt cx="2714644" cy="1571636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5286380" y="2285992"/>
              <a:ext cx="2714644" cy="15716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Овал 43"/>
            <p:cNvSpPr/>
            <p:nvPr/>
          </p:nvSpPr>
          <p:spPr>
            <a:xfrm>
              <a:off x="6643702" y="3000372"/>
              <a:ext cx="71438" cy="7143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285852" y="0"/>
            <a:ext cx="67528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Выбрать равные углы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5882 0.2192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" y="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5.18519E-6 L 0.63785 -0.26251 " pathEditMode="relative" ptsTypes="AA">
                                      <p:cBhvr>
                                        <p:cTn id="1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L 0.63004 -0.0104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-0.29149 0.34652 " pathEditMode="relative" ptsTypes="AA">
                                      <p:cBhvr>
                                        <p:cTn id="2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784 -0.2625 L 0.37013 -0.2625 " pathEditMode="relative" ptsTypes="AA">
                                      <p:cBhvr>
                                        <p:cTn id="3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82 0.21922 L 0.40712 0.19815 " pathEditMode="relative" ptsTypes="AA">
                                      <p:cBhvr>
                                        <p:cTn id="3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004 -0.01041 L 0.45677 -0.05254 " pathEditMode="relative" ptsTypes="AA">
                                      <p:cBhvr>
                                        <p:cTn id="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Сравнение углов наложением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1285860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</a:rPr>
              <a:t>Совместить вершины выбранных углов.</a:t>
            </a:r>
          </a:p>
          <a:p>
            <a:pPr marL="742950" indent="-742950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</a:rPr>
              <a:t>Совместить сторону первого угла со стороной второго.</a:t>
            </a:r>
          </a:p>
          <a:p>
            <a:pPr marL="742950" indent="-742950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</a:rPr>
              <a:t>Если вторая сторона первого угла совпала со стороной второго, то углы равны</a:t>
            </a:r>
            <a:r>
              <a:rPr lang="ru-RU" sz="3600" b="1" dirty="0" smtClean="0">
                <a:solidFill>
                  <a:schemeClr val="tx2"/>
                </a:solidFill>
              </a:rPr>
              <a:t>.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071934" y="500042"/>
            <a:ext cx="2428892" cy="930282"/>
            <a:chOff x="5000628" y="5214950"/>
            <a:chExt cx="2428892" cy="930282"/>
          </a:xfrm>
        </p:grpSpPr>
        <p:cxnSp>
          <p:nvCxnSpPr>
            <p:cNvPr id="3" name="Прямая соединительная линия 2"/>
            <p:cNvCxnSpPr/>
            <p:nvPr/>
          </p:nvCxnSpPr>
          <p:spPr>
            <a:xfrm rot="16200000" flipV="1">
              <a:off x="4964909" y="5250669"/>
              <a:ext cx="928694" cy="8572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Прямая соединительная линия 3"/>
            <p:cNvCxnSpPr/>
            <p:nvPr/>
          </p:nvCxnSpPr>
          <p:spPr>
            <a:xfrm>
              <a:off x="5857884" y="6143644"/>
              <a:ext cx="157163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4"/>
          <p:cNvGrpSpPr/>
          <p:nvPr/>
        </p:nvGrpSpPr>
        <p:grpSpPr>
          <a:xfrm>
            <a:off x="428596" y="642918"/>
            <a:ext cx="2428892" cy="930282"/>
            <a:chOff x="5000628" y="5214950"/>
            <a:chExt cx="2428892" cy="930282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rot="16200000" flipV="1">
              <a:off x="4964909" y="5250669"/>
              <a:ext cx="928694" cy="8572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5857884" y="6143644"/>
              <a:ext cx="157163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5929322" y="142852"/>
            <a:ext cx="2885639" cy="584775"/>
            <a:chOff x="5500694" y="0"/>
            <a:chExt cx="2885639" cy="584775"/>
          </a:xfrm>
        </p:grpSpPr>
        <p:sp>
          <p:nvSpPr>
            <p:cNvPr id="8" name="TextBox 7"/>
            <p:cNvSpPr txBox="1"/>
            <p:nvPr/>
          </p:nvSpPr>
          <p:spPr>
            <a:xfrm>
              <a:off x="5857884" y="0"/>
              <a:ext cx="25284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/>
                <a:t>АОВ =     С</a:t>
              </a:r>
              <a:r>
                <a:rPr lang="en-US" sz="3200" b="1" dirty="0" smtClean="0"/>
                <a:t>DM</a:t>
              </a:r>
              <a:endParaRPr lang="ru-RU" sz="3200" b="1" dirty="0"/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7072330" y="214290"/>
              <a:ext cx="357190" cy="215902"/>
              <a:chOff x="4214810" y="2786058"/>
              <a:chExt cx="357190" cy="215902"/>
            </a:xfrm>
          </p:grpSpPr>
          <p:cxnSp>
            <p:nvCxnSpPr>
              <p:cNvPr id="10" name="Прямая соединительная линия 9"/>
              <p:cNvCxnSpPr/>
              <p:nvPr/>
            </p:nvCxnSpPr>
            <p:spPr>
              <a:xfrm rot="5400000">
                <a:off x="4214810" y="2786058"/>
                <a:ext cx="214314" cy="214314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 rot="10800000">
                <a:off x="4214810" y="3000372"/>
                <a:ext cx="357190" cy="1588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Группа 17"/>
            <p:cNvGrpSpPr/>
            <p:nvPr/>
          </p:nvGrpSpPr>
          <p:grpSpPr>
            <a:xfrm>
              <a:off x="5500694" y="214290"/>
              <a:ext cx="357190" cy="215902"/>
              <a:chOff x="4214810" y="2786058"/>
              <a:chExt cx="357190" cy="215902"/>
            </a:xfrm>
          </p:grpSpPr>
          <p:cxnSp>
            <p:nvCxnSpPr>
              <p:cNvPr id="19" name="Прямая соединительная линия 18"/>
              <p:cNvCxnSpPr/>
              <p:nvPr/>
            </p:nvCxnSpPr>
            <p:spPr>
              <a:xfrm rot="5400000">
                <a:off x="4214810" y="2786058"/>
                <a:ext cx="214314" cy="214314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 rot="10800000">
                <a:off x="4214810" y="3000372"/>
                <a:ext cx="357190" cy="1588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TextBox 21"/>
          <p:cNvSpPr txBox="1"/>
          <p:nvPr/>
        </p:nvSpPr>
        <p:spPr>
          <a:xfrm>
            <a:off x="642910" y="214290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A</a:t>
            </a:r>
            <a:endParaRPr lang="ru-RU" sz="3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000100" y="1643050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O</a:t>
            </a:r>
            <a:endParaRPr lang="ru-RU" sz="3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357422" y="1643050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B</a:t>
            </a:r>
            <a:endParaRPr lang="ru-RU" sz="32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143636" y="1500174"/>
            <a:ext cx="543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M</a:t>
            </a:r>
            <a:endParaRPr lang="ru-RU" sz="3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357686" y="0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C</a:t>
            </a:r>
            <a:endParaRPr lang="ru-RU" sz="32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643438" y="1500174"/>
            <a:ext cx="4427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D</a:t>
            </a:r>
            <a:endParaRPr lang="ru-RU" sz="3200" b="1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428596" y="2928934"/>
            <a:ext cx="2428892" cy="930282"/>
            <a:chOff x="5000628" y="5214950"/>
            <a:chExt cx="2428892" cy="930282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 rot="16200000" flipV="1">
              <a:off x="4964909" y="5250669"/>
              <a:ext cx="928694" cy="8572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5857884" y="6143644"/>
              <a:ext cx="157163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Группа 30"/>
          <p:cNvGrpSpPr/>
          <p:nvPr/>
        </p:nvGrpSpPr>
        <p:grpSpPr>
          <a:xfrm>
            <a:off x="4572000" y="2857496"/>
            <a:ext cx="2428892" cy="930282"/>
            <a:chOff x="5000628" y="5214950"/>
            <a:chExt cx="2428892" cy="930282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rot="16200000" flipV="1">
              <a:off x="4964909" y="5250669"/>
              <a:ext cx="928694" cy="8572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5857884" y="6143644"/>
              <a:ext cx="157163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2285984" y="3929066"/>
            <a:ext cx="4443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H</a:t>
            </a:r>
            <a:endParaRPr lang="ru-RU" sz="32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000100" y="4000504"/>
            <a:ext cx="3577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L</a:t>
            </a:r>
            <a:endParaRPr lang="ru-RU" sz="3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571472" y="2428868"/>
            <a:ext cx="409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K</a:t>
            </a:r>
            <a:endParaRPr lang="ru-RU" sz="32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786578" y="3143248"/>
            <a:ext cx="3850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E</a:t>
            </a:r>
            <a:endParaRPr lang="ru-RU" sz="32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143504" y="3857628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N</a:t>
            </a:r>
            <a:endParaRPr lang="ru-RU" sz="32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4786314" y="2357430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P</a:t>
            </a:r>
            <a:endParaRPr lang="ru-RU" sz="3200" b="1" dirty="0"/>
          </a:p>
        </p:txBody>
      </p:sp>
      <p:grpSp>
        <p:nvGrpSpPr>
          <p:cNvPr id="40" name="Группа 39"/>
          <p:cNvGrpSpPr/>
          <p:nvPr/>
        </p:nvGrpSpPr>
        <p:grpSpPr>
          <a:xfrm>
            <a:off x="6258361" y="2357430"/>
            <a:ext cx="2837356" cy="584775"/>
            <a:chOff x="5500694" y="0"/>
            <a:chExt cx="2837356" cy="584775"/>
          </a:xfrm>
        </p:grpSpPr>
        <p:sp>
          <p:nvSpPr>
            <p:cNvPr id="41" name="TextBox 40"/>
            <p:cNvSpPr txBox="1"/>
            <p:nvPr/>
          </p:nvSpPr>
          <p:spPr>
            <a:xfrm>
              <a:off x="5857884" y="0"/>
              <a:ext cx="24801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/>
                <a:t>KLH</a:t>
              </a:r>
              <a:r>
                <a:rPr lang="ru-RU" sz="3200" b="1" dirty="0" smtClean="0"/>
                <a:t> =     </a:t>
              </a:r>
              <a:r>
                <a:rPr lang="en-US" sz="3200" b="1" dirty="0" smtClean="0"/>
                <a:t>  PNE</a:t>
              </a:r>
              <a:endParaRPr lang="ru-RU" sz="3200" b="1" dirty="0"/>
            </a:p>
          </p:txBody>
        </p:sp>
        <p:grpSp>
          <p:nvGrpSpPr>
            <p:cNvPr id="42" name="Группа 16"/>
            <p:cNvGrpSpPr/>
            <p:nvPr/>
          </p:nvGrpSpPr>
          <p:grpSpPr>
            <a:xfrm>
              <a:off x="7072330" y="214290"/>
              <a:ext cx="357190" cy="215902"/>
              <a:chOff x="4214810" y="2786058"/>
              <a:chExt cx="357190" cy="215902"/>
            </a:xfrm>
          </p:grpSpPr>
          <p:cxnSp>
            <p:nvCxnSpPr>
              <p:cNvPr id="46" name="Прямая соединительная линия 45"/>
              <p:cNvCxnSpPr/>
              <p:nvPr/>
            </p:nvCxnSpPr>
            <p:spPr>
              <a:xfrm rot="5400000">
                <a:off x="4214810" y="2786058"/>
                <a:ext cx="214314" cy="214314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 rot="10800000">
                <a:off x="4214810" y="3000372"/>
                <a:ext cx="357190" cy="1588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Группа 17"/>
            <p:cNvGrpSpPr/>
            <p:nvPr/>
          </p:nvGrpSpPr>
          <p:grpSpPr>
            <a:xfrm>
              <a:off x="5500694" y="214290"/>
              <a:ext cx="357190" cy="215902"/>
              <a:chOff x="4214810" y="2786058"/>
              <a:chExt cx="357190" cy="215902"/>
            </a:xfrm>
          </p:grpSpPr>
          <p:cxnSp>
            <p:nvCxnSpPr>
              <p:cNvPr id="44" name="Прямая соединительная линия 43"/>
              <p:cNvCxnSpPr/>
              <p:nvPr/>
            </p:nvCxnSpPr>
            <p:spPr>
              <a:xfrm rot="5400000">
                <a:off x="4214810" y="2786058"/>
                <a:ext cx="214314" cy="214314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 rot="10800000">
                <a:off x="4214810" y="3000372"/>
                <a:ext cx="357190" cy="1588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Группа 47"/>
          <p:cNvGrpSpPr/>
          <p:nvPr/>
        </p:nvGrpSpPr>
        <p:grpSpPr>
          <a:xfrm>
            <a:off x="500034" y="4643446"/>
            <a:ext cx="2714644" cy="1571636"/>
            <a:chOff x="5286380" y="2285992"/>
            <a:chExt cx="2714644" cy="1571636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5286380" y="2285992"/>
              <a:ext cx="2714644" cy="15716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>
              <a:off x="6643702" y="3000372"/>
              <a:ext cx="71438" cy="7143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3643306" y="4714884"/>
            <a:ext cx="2714644" cy="1571636"/>
            <a:chOff x="5286380" y="2285992"/>
            <a:chExt cx="2714644" cy="1571636"/>
          </a:xfrm>
        </p:grpSpPr>
        <p:cxnSp>
          <p:nvCxnSpPr>
            <p:cNvPr id="52" name="Прямая соединительная линия 51"/>
            <p:cNvCxnSpPr/>
            <p:nvPr/>
          </p:nvCxnSpPr>
          <p:spPr>
            <a:xfrm flipV="1">
              <a:off x="5286380" y="2285992"/>
              <a:ext cx="2714644" cy="15716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Овал 52"/>
            <p:cNvSpPr/>
            <p:nvPr/>
          </p:nvSpPr>
          <p:spPr>
            <a:xfrm>
              <a:off x="6643702" y="3000372"/>
              <a:ext cx="71438" cy="7143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357290" y="4714884"/>
            <a:ext cx="388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T</a:t>
            </a:r>
            <a:endParaRPr lang="ru-RU" sz="32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4572000" y="4786322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F</a:t>
            </a:r>
            <a:endParaRPr lang="ru-RU" sz="3200" b="1" dirty="0"/>
          </a:p>
        </p:txBody>
      </p:sp>
      <p:grpSp>
        <p:nvGrpSpPr>
          <p:cNvPr id="56" name="Группа 55"/>
          <p:cNvGrpSpPr/>
          <p:nvPr/>
        </p:nvGrpSpPr>
        <p:grpSpPr>
          <a:xfrm>
            <a:off x="7000892" y="4143380"/>
            <a:ext cx="1790596" cy="584775"/>
            <a:chOff x="5500694" y="0"/>
            <a:chExt cx="1790596" cy="584775"/>
          </a:xfrm>
        </p:grpSpPr>
        <p:sp>
          <p:nvSpPr>
            <p:cNvPr id="57" name="TextBox 56"/>
            <p:cNvSpPr txBox="1"/>
            <p:nvPr/>
          </p:nvSpPr>
          <p:spPr>
            <a:xfrm>
              <a:off x="5857884" y="0"/>
              <a:ext cx="1433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/>
                <a:t>T</a:t>
              </a:r>
              <a:r>
                <a:rPr lang="ru-RU" sz="3200" b="1" dirty="0" smtClean="0"/>
                <a:t> =</a:t>
              </a:r>
              <a:r>
                <a:rPr lang="en-US" sz="3200" b="1" dirty="0" smtClean="0"/>
                <a:t>      F</a:t>
              </a:r>
              <a:endParaRPr lang="ru-RU" sz="3200" b="1" dirty="0"/>
            </a:p>
          </p:txBody>
        </p:sp>
        <p:grpSp>
          <p:nvGrpSpPr>
            <p:cNvPr id="58" name="Группа 16"/>
            <p:cNvGrpSpPr/>
            <p:nvPr/>
          </p:nvGrpSpPr>
          <p:grpSpPr>
            <a:xfrm>
              <a:off x="6552132" y="142876"/>
              <a:ext cx="357190" cy="215902"/>
              <a:chOff x="3694612" y="2714644"/>
              <a:chExt cx="357190" cy="215902"/>
            </a:xfrm>
          </p:grpSpPr>
          <p:cxnSp>
            <p:nvCxnSpPr>
              <p:cNvPr id="62" name="Прямая соединительная линия 61"/>
              <p:cNvCxnSpPr/>
              <p:nvPr/>
            </p:nvCxnSpPr>
            <p:spPr>
              <a:xfrm rot="5400000">
                <a:off x="3694612" y="2714644"/>
                <a:ext cx="214314" cy="214314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единительная линия 62"/>
              <p:cNvCxnSpPr/>
              <p:nvPr/>
            </p:nvCxnSpPr>
            <p:spPr>
              <a:xfrm rot="10800000">
                <a:off x="3694612" y="2928958"/>
                <a:ext cx="357190" cy="1588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Группа 17"/>
            <p:cNvGrpSpPr/>
            <p:nvPr/>
          </p:nvGrpSpPr>
          <p:grpSpPr>
            <a:xfrm>
              <a:off x="5500694" y="214290"/>
              <a:ext cx="357190" cy="215902"/>
              <a:chOff x="4214810" y="2786058"/>
              <a:chExt cx="357190" cy="215902"/>
            </a:xfrm>
          </p:grpSpPr>
          <p:cxnSp>
            <p:nvCxnSpPr>
              <p:cNvPr id="60" name="Прямая соединительная линия 59"/>
              <p:cNvCxnSpPr/>
              <p:nvPr/>
            </p:nvCxnSpPr>
            <p:spPr>
              <a:xfrm rot="5400000">
                <a:off x="4214810" y="2786058"/>
                <a:ext cx="214314" cy="214314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0"/>
              <p:cNvCxnSpPr/>
              <p:nvPr/>
            </p:nvCxnSpPr>
            <p:spPr>
              <a:xfrm rot="10800000">
                <a:off x="4214810" y="3000372"/>
                <a:ext cx="357190" cy="1588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7.40741E-7 L 0.40173 -0.02106 " pathEditMode="relative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173 -0.02106 L 0.00798 3.7037E-6 " pathEditMode="relative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0.45677 -0.0104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676 -0.01041 L -5.83333E-6 0.00023 " pathEditMode="relative" ptsTypes="AA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81481E-6 L 0.34653 -4.81481E-6 " pathEditMode="relative" ptsTypes="AA">
                                      <p:cBhvr>
                                        <p:cTn id="3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653 -4.81481E-6 L 4.44444E-6 -4.81481E-6 " pathEditMode="relative" ptsTypes="AA">
                                      <p:cBhvr>
                                        <p:cTn id="4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874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№ 515, 517</a:t>
            </a:r>
            <a:endParaRPr lang="ru-RU" sz="6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28604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4000" b="1" dirty="0" smtClean="0">
                <a:solidFill>
                  <a:schemeClr val="tx2"/>
                </a:solidFill>
              </a:rPr>
              <a:t>Постройте угол АОВ</a:t>
            </a:r>
          </a:p>
          <a:p>
            <a:pPr marL="742950" indent="-742950">
              <a:buAutoNum type="arabicPeriod"/>
            </a:pPr>
            <a:r>
              <a:rPr lang="ru-RU" sz="4000" b="1" dirty="0" smtClean="0">
                <a:solidFill>
                  <a:schemeClr val="tx2"/>
                </a:solidFill>
              </a:rPr>
              <a:t>Постройте угол </a:t>
            </a:r>
            <a:r>
              <a:rPr lang="en-US" sz="4000" b="1" dirty="0" smtClean="0">
                <a:solidFill>
                  <a:schemeClr val="tx2"/>
                </a:solidFill>
              </a:rPr>
              <a:t>S</a:t>
            </a:r>
            <a:r>
              <a:rPr lang="ru-RU" sz="4000" b="1" dirty="0" smtClean="0">
                <a:solidFill>
                  <a:schemeClr val="tx2"/>
                </a:solidFill>
              </a:rPr>
              <a:t>О</a:t>
            </a:r>
            <a:r>
              <a:rPr lang="en-US" sz="4000" b="1" dirty="0" smtClean="0">
                <a:solidFill>
                  <a:schemeClr val="tx2"/>
                </a:solidFill>
              </a:rPr>
              <a:t>C</a:t>
            </a:r>
            <a:r>
              <a:rPr lang="ru-RU" sz="4000" b="1" dirty="0" smtClean="0">
                <a:solidFill>
                  <a:schemeClr val="tx2"/>
                </a:solidFill>
              </a:rPr>
              <a:t>, который больше угла АОВ</a:t>
            </a:r>
          </a:p>
          <a:p>
            <a:pPr marL="742950" indent="-742950">
              <a:buFontTx/>
              <a:buAutoNum type="arabicPeriod"/>
            </a:pPr>
            <a:r>
              <a:rPr lang="ru-RU" sz="4000" b="1" dirty="0" smtClean="0">
                <a:solidFill>
                  <a:schemeClr val="tx2"/>
                </a:solidFill>
              </a:rPr>
              <a:t>Постройте угол </a:t>
            </a:r>
            <a:r>
              <a:rPr lang="en-US" sz="4000" b="1" dirty="0" smtClean="0">
                <a:solidFill>
                  <a:schemeClr val="tx2"/>
                </a:solidFill>
              </a:rPr>
              <a:t>N</a:t>
            </a:r>
            <a:r>
              <a:rPr lang="ru-RU" sz="4000" b="1" dirty="0" smtClean="0">
                <a:solidFill>
                  <a:schemeClr val="tx2"/>
                </a:solidFill>
              </a:rPr>
              <a:t>К</a:t>
            </a:r>
            <a:r>
              <a:rPr lang="en-US" sz="4000" b="1" dirty="0" smtClean="0">
                <a:solidFill>
                  <a:schemeClr val="tx2"/>
                </a:solidFill>
              </a:rPr>
              <a:t>M</a:t>
            </a:r>
            <a:r>
              <a:rPr lang="ru-RU" sz="4000" b="1" dirty="0" smtClean="0">
                <a:solidFill>
                  <a:schemeClr val="tx2"/>
                </a:solidFill>
              </a:rPr>
              <a:t>, который меньше угла АОВ</a:t>
            </a:r>
          </a:p>
          <a:p>
            <a:pPr marL="742950" indent="-742950">
              <a:buFontTx/>
              <a:buAutoNum type="arabicPeriod"/>
            </a:pPr>
            <a:r>
              <a:rPr lang="ru-RU" sz="4000" b="1" dirty="0" smtClean="0">
                <a:solidFill>
                  <a:schemeClr val="tx2"/>
                </a:solidFill>
              </a:rPr>
              <a:t>Постройте угол </a:t>
            </a:r>
            <a:r>
              <a:rPr lang="en-US" sz="4000" b="1" dirty="0" smtClean="0">
                <a:solidFill>
                  <a:schemeClr val="tx2"/>
                </a:solidFill>
              </a:rPr>
              <a:t>L</a:t>
            </a:r>
            <a:r>
              <a:rPr lang="ru-RU" sz="4000" b="1" dirty="0" smtClean="0">
                <a:solidFill>
                  <a:schemeClr val="tx2"/>
                </a:solidFill>
              </a:rPr>
              <a:t>О</a:t>
            </a:r>
            <a:r>
              <a:rPr lang="en-US" sz="4000" b="1" dirty="0" smtClean="0">
                <a:solidFill>
                  <a:schemeClr val="tx2"/>
                </a:solidFill>
              </a:rPr>
              <a:t>F</a:t>
            </a:r>
            <a:r>
              <a:rPr lang="ru-RU" sz="4000" b="1" dirty="0" smtClean="0">
                <a:solidFill>
                  <a:schemeClr val="tx2"/>
                </a:solidFill>
              </a:rPr>
              <a:t>, который равен углу АОВ</a:t>
            </a:r>
          </a:p>
          <a:p>
            <a:pPr marL="742950" indent="-742950"/>
            <a:endParaRPr lang="ru-RU" sz="4000" b="1" dirty="0" smtClean="0">
              <a:solidFill>
                <a:schemeClr val="tx2"/>
              </a:solidFill>
            </a:endParaRPr>
          </a:p>
          <a:p>
            <a:pPr marL="742950" indent="-742950">
              <a:buAutoNum type="arabicPeriod"/>
            </a:pP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4" name="Управляющая кнопка: в конец 3">
            <a:hlinkClick r:id="rId2" action="ppaction://hlinkfile" highlightClick="1"/>
          </p:cNvPr>
          <p:cNvSpPr/>
          <p:nvPr/>
        </p:nvSpPr>
        <p:spPr>
          <a:xfrm>
            <a:off x="7715272" y="5929330"/>
            <a:ext cx="857256" cy="714380"/>
          </a:xfrm>
          <a:prstGeom prst="actionButtonEn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4876800"/>
            <a:ext cx="9296400" cy="457200"/>
            <a:chOff x="-48" y="3216"/>
            <a:chExt cx="5856" cy="192"/>
          </a:xfrm>
        </p:grpSpPr>
        <p:sp>
          <p:nvSpPr>
            <p:cNvPr id="3" name="Freeform 3"/>
            <p:cNvSpPr>
              <a:spLocks/>
            </p:cNvSpPr>
            <p:nvPr/>
          </p:nvSpPr>
          <p:spPr bwMode="auto">
            <a:xfrm>
              <a:off x="-48" y="3216"/>
              <a:ext cx="5856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56" y="0"/>
                </a:cxn>
                <a:cxn ang="0">
                  <a:pos x="5856" y="192"/>
                </a:cxn>
                <a:cxn ang="0">
                  <a:pos x="0" y="192"/>
                </a:cxn>
              </a:cxnLst>
              <a:rect l="0" t="0" r="r" b="b"/>
              <a:pathLst>
                <a:path w="5856" h="192">
                  <a:moveTo>
                    <a:pt x="0" y="0"/>
                  </a:moveTo>
                  <a:lnTo>
                    <a:pt x="5856" y="0"/>
                  </a:lnTo>
                  <a:lnTo>
                    <a:pt x="5856" y="192"/>
                  </a:lnTo>
                  <a:lnTo>
                    <a:pt x="0" y="192"/>
                  </a:lnTo>
                </a:path>
              </a:pathLst>
            </a:custGeom>
            <a:gradFill rotWithShape="1">
              <a:gsLst>
                <a:gs pos="0">
                  <a:srgbClr val="B2B2B2"/>
                </a:gs>
                <a:gs pos="50000">
                  <a:srgbClr val="5F5F5F"/>
                </a:gs>
                <a:gs pos="100000">
                  <a:srgbClr val="B2B2B2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Line 4"/>
            <p:cNvSpPr>
              <a:spLocks noChangeShapeType="1"/>
            </p:cNvSpPr>
            <p:nvPr/>
          </p:nvSpPr>
          <p:spPr bwMode="auto">
            <a:xfrm>
              <a:off x="-48" y="3312"/>
              <a:ext cx="5856" cy="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139" descr="j030350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541596">
            <a:off x="-1303694" y="4082874"/>
            <a:ext cx="1295400" cy="987425"/>
          </a:xfrm>
          <a:prstGeom prst="rect">
            <a:avLst/>
          </a:prstGeom>
          <a:noFill/>
        </p:spPr>
      </p:pic>
      <p:sp>
        <p:nvSpPr>
          <p:cNvPr id="7" name="Freeform 96"/>
          <p:cNvSpPr>
            <a:spLocks/>
          </p:cNvSpPr>
          <p:nvPr/>
        </p:nvSpPr>
        <p:spPr bwMode="auto">
          <a:xfrm>
            <a:off x="366713" y="3454400"/>
            <a:ext cx="8256587" cy="1533525"/>
          </a:xfrm>
          <a:custGeom>
            <a:avLst/>
            <a:gdLst/>
            <a:ahLst/>
            <a:cxnLst>
              <a:cxn ang="0">
                <a:pos x="1" y="80"/>
              </a:cxn>
              <a:cxn ang="0">
                <a:pos x="0" y="966"/>
              </a:cxn>
              <a:cxn ang="0">
                <a:pos x="5201" y="928"/>
              </a:cxn>
              <a:cxn ang="0">
                <a:pos x="5201" y="0"/>
              </a:cxn>
            </a:cxnLst>
            <a:rect l="0" t="0" r="r" b="b"/>
            <a:pathLst>
              <a:path w="5201" h="966">
                <a:moveTo>
                  <a:pt x="1" y="80"/>
                </a:moveTo>
                <a:lnTo>
                  <a:pt x="0" y="966"/>
                </a:lnTo>
                <a:lnTo>
                  <a:pt x="5201" y="928"/>
                </a:lnTo>
                <a:lnTo>
                  <a:pt x="5201" y="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8" name="Group 100"/>
          <p:cNvGrpSpPr>
            <a:grpSpLocks/>
          </p:cNvGrpSpPr>
          <p:nvPr/>
        </p:nvGrpSpPr>
        <p:grpSpPr bwMode="auto">
          <a:xfrm>
            <a:off x="6705600" y="2667000"/>
            <a:ext cx="1879600" cy="839788"/>
            <a:chOff x="4224" y="2160"/>
            <a:chExt cx="1184" cy="529"/>
          </a:xfrm>
        </p:grpSpPr>
        <p:sp>
          <p:nvSpPr>
            <p:cNvPr id="9" name="Freeform 101"/>
            <p:cNvSpPr>
              <a:spLocks/>
            </p:cNvSpPr>
            <p:nvPr/>
          </p:nvSpPr>
          <p:spPr bwMode="auto">
            <a:xfrm>
              <a:off x="4560" y="2688"/>
              <a:ext cx="848" cy="1"/>
            </a:xfrm>
            <a:custGeom>
              <a:avLst/>
              <a:gdLst/>
              <a:ahLst/>
              <a:cxnLst>
                <a:cxn ang="0">
                  <a:pos x="848" y="0"/>
                </a:cxn>
                <a:cxn ang="0">
                  <a:pos x="0" y="0"/>
                </a:cxn>
              </a:cxnLst>
              <a:rect l="0" t="0" r="r" b="b"/>
              <a:pathLst>
                <a:path w="848" h="1">
                  <a:moveTo>
                    <a:pt x="848" y="0"/>
                  </a:moveTo>
                  <a:lnTo>
                    <a:pt x="0" y="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Rectangle 102"/>
            <p:cNvSpPr>
              <a:spLocks noChangeArrowheads="1"/>
            </p:cNvSpPr>
            <p:nvPr/>
          </p:nvSpPr>
          <p:spPr bwMode="auto">
            <a:xfrm>
              <a:off x="4224" y="2160"/>
              <a:ext cx="1117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? </a:t>
              </a:r>
              <a:r>
                <a:rPr lang="ru-RU" sz="4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км/ч</a:t>
              </a:r>
            </a:p>
          </p:txBody>
        </p:sp>
      </p:grpSp>
      <p:grpSp>
        <p:nvGrpSpPr>
          <p:cNvPr id="11" name="Group 97"/>
          <p:cNvGrpSpPr>
            <a:grpSpLocks/>
          </p:cNvGrpSpPr>
          <p:nvPr/>
        </p:nvGrpSpPr>
        <p:grpSpPr bwMode="auto">
          <a:xfrm>
            <a:off x="381000" y="2819400"/>
            <a:ext cx="1954213" cy="769938"/>
            <a:chOff x="240" y="2256"/>
            <a:chExt cx="1231" cy="485"/>
          </a:xfrm>
        </p:grpSpPr>
        <p:sp>
          <p:nvSpPr>
            <p:cNvPr id="12" name="Rectangle 98"/>
            <p:cNvSpPr>
              <a:spLocks noChangeArrowheads="1"/>
            </p:cNvSpPr>
            <p:nvPr/>
          </p:nvSpPr>
          <p:spPr bwMode="auto">
            <a:xfrm>
              <a:off x="240" y="2256"/>
              <a:ext cx="1231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13км/ч</a:t>
              </a:r>
              <a:endPara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3" name="Freeform 99"/>
            <p:cNvSpPr>
              <a:spLocks/>
            </p:cNvSpPr>
            <p:nvPr/>
          </p:nvSpPr>
          <p:spPr bwMode="auto">
            <a:xfrm>
              <a:off x="240" y="2736"/>
              <a:ext cx="116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0" y="0"/>
                </a:cxn>
              </a:cxnLst>
              <a:rect l="0" t="0" r="r" b="b"/>
              <a:pathLst>
                <a:path w="1160" h="1">
                  <a:moveTo>
                    <a:pt x="0" y="0"/>
                  </a:moveTo>
                  <a:lnTo>
                    <a:pt x="1160" y="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Rectangle 95"/>
          <p:cNvSpPr>
            <a:spLocks noChangeArrowheads="1"/>
          </p:cNvSpPr>
          <p:nvPr/>
        </p:nvSpPr>
        <p:spPr bwMode="auto">
          <a:xfrm>
            <a:off x="3286116" y="5643578"/>
            <a:ext cx="185018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135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км</a:t>
            </a:r>
          </a:p>
        </p:txBody>
      </p:sp>
      <p:grpSp>
        <p:nvGrpSpPr>
          <p:cNvPr id="15" name="Group 131"/>
          <p:cNvGrpSpPr>
            <a:grpSpLocks/>
          </p:cNvGrpSpPr>
          <p:nvPr/>
        </p:nvGrpSpPr>
        <p:grpSpPr bwMode="auto">
          <a:xfrm>
            <a:off x="2714612" y="3643314"/>
            <a:ext cx="1447800" cy="1295400"/>
            <a:chOff x="2976" y="2880"/>
            <a:chExt cx="912" cy="816"/>
          </a:xfrm>
        </p:grpSpPr>
        <p:grpSp>
          <p:nvGrpSpPr>
            <p:cNvPr id="16" name="Group 132"/>
            <p:cNvGrpSpPr>
              <a:grpSpLocks/>
            </p:cNvGrpSpPr>
            <p:nvPr/>
          </p:nvGrpSpPr>
          <p:grpSpPr bwMode="auto">
            <a:xfrm>
              <a:off x="2976" y="2880"/>
              <a:ext cx="768" cy="816"/>
              <a:chOff x="2496" y="1968"/>
              <a:chExt cx="768" cy="816"/>
            </a:xfrm>
          </p:grpSpPr>
          <p:grpSp>
            <p:nvGrpSpPr>
              <p:cNvPr id="18" name="Group 133"/>
              <p:cNvGrpSpPr>
                <a:grpSpLocks/>
              </p:cNvGrpSpPr>
              <p:nvPr/>
            </p:nvGrpSpPr>
            <p:grpSpPr bwMode="auto">
              <a:xfrm>
                <a:off x="2496" y="2640"/>
                <a:ext cx="336" cy="144"/>
                <a:chOff x="4752" y="4032"/>
                <a:chExt cx="336" cy="144"/>
              </a:xfrm>
            </p:grpSpPr>
            <p:sp>
              <p:nvSpPr>
                <p:cNvPr id="20" name="Oval 134"/>
                <p:cNvSpPr>
                  <a:spLocks noChangeArrowheads="1"/>
                </p:cNvSpPr>
                <p:nvPr/>
              </p:nvSpPr>
              <p:spPr bwMode="auto">
                <a:xfrm>
                  <a:off x="4752" y="4061"/>
                  <a:ext cx="336" cy="11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" name="Oval 135"/>
                <p:cNvSpPr>
                  <a:spLocks noChangeArrowheads="1"/>
                </p:cNvSpPr>
                <p:nvPr/>
              </p:nvSpPr>
              <p:spPr bwMode="auto">
                <a:xfrm>
                  <a:off x="4798" y="4046"/>
                  <a:ext cx="259" cy="8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" name="Oval 136"/>
                <p:cNvSpPr>
                  <a:spLocks noChangeArrowheads="1"/>
                </p:cNvSpPr>
                <p:nvPr/>
              </p:nvSpPr>
              <p:spPr bwMode="auto">
                <a:xfrm>
                  <a:off x="4828" y="4032"/>
                  <a:ext cx="184" cy="4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" name="Freeform 137"/>
              <p:cNvSpPr>
                <a:spLocks/>
              </p:cNvSpPr>
              <p:nvPr/>
            </p:nvSpPr>
            <p:spPr bwMode="auto">
              <a:xfrm>
                <a:off x="2632" y="1968"/>
                <a:ext cx="632" cy="672"/>
              </a:xfrm>
              <a:custGeom>
                <a:avLst/>
                <a:gdLst/>
                <a:ahLst/>
                <a:cxnLst>
                  <a:cxn ang="0">
                    <a:pos x="20" y="419"/>
                  </a:cxn>
                  <a:cxn ang="0">
                    <a:pos x="176" y="415"/>
                  </a:cxn>
                  <a:cxn ang="0">
                    <a:pos x="1009" y="394"/>
                  </a:cxn>
                  <a:cxn ang="0">
                    <a:pos x="830" y="208"/>
                  </a:cxn>
                  <a:cxn ang="0">
                    <a:pos x="944" y="0"/>
                  </a:cxn>
                  <a:cxn ang="0">
                    <a:pos x="0" y="38"/>
                  </a:cxn>
                  <a:cxn ang="0">
                    <a:pos x="33" y="664"/>
                  </a:cxn>
                </a:cxnLst>
                <a:rect l="0" t="0" r="r" b="b"/>
                <a:pathLst>
                  <a:path w="1009" h="664">
                    <a:moveTo>
                      <a:pt x="20" y="419"/>
                    </a:moveTo>
                    <a:lnTo>
                      <a:pt x="176" y="415"/>
                    </a:lnTo>
                    <a:lnTo>
                      <a:pt x="1009" y="394"/>
                    </a:lnTo>
                    <a:lnTo>
                      <a:pt x="830" y="208"/>
                    </a:lnTo>
                    <a:lnTo>
                      <a:pt x="944" y="0"/>
                    </a:lnTo>
                    <a:lnTo>
                      <a:pt x="0" y="38"/>
                    </a:lnTo>
                    <a:lnTo>
                      <a:pt x="33" y="664"/>
                    </a:lnTo>
                  </a:path>
                </a:pathLst>
              </a:custGeom>
              <a:solidFill>
                <a:srgbClr val="FF0000"/>
              </a:solidFill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" name="Text Box 138"/>
            <p:cNvSpPr txBox="1">
              <a:spLocks noChangeArrowheads="1"/>
            </p:cNvSpPr>
            <p:nvPr/>
          </p:nvSpPr>
          <p:spPr bwMode="auto">
            <a:xfrm rot="-192859">
              <a:off x="3092" y="2880"/>
              <a:ext cx="796" cy="404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 </a:t>
              </a:r>
              <a:r>
                <a:rPr lang="ru-RU" sz="3600" b="1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ч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0" y="0"/>
            <a:ext cx="23326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№ 518</a:t>
            </a:r>
            <a:endParaRPr lang="ru-RU" sz="6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643438" y="642918"/>
            <a:ext cx="28440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14км/ч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5" name="Picture 14" descr="2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9144000" y="4429132"/>
            <a:ext cx="1476375" cy="87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40741E-7 L -0.75851 -0.01134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9" y="-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0.39062 -0.00995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Comic Sans MS" pitchFamily="66" charset="0"/>
              </a:rPr>
              <a:t>Домашнее задание: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sz="3200" b="1" kern="1200" dirty="0" smtClean="0">
                <a:solidFill>
                  <a:srgbClr val="CC0066"/>
                </a:solidFill>
                <a:latin typeface="Comic Sans MS" pitchFamily="66" charset="0"/>
              </a:rPr>
              <a:t>&amp;</a:t>
            </a:r>
            <a:r>
              <a:rPr lang="ru-RU" sz="3200" b="1" kern="1200" dirty="0" smtClean="0">
                <a:solidFill>
                  <a:srgbClr val="CC0066"/>
                </a:solidFill>
                <a:latin typeface="Comic Sans MS" pitchFamily="66" charset="0"/>
              </a:rPr>
              <a:t> 28 стр. 142, </a:t>
            </a:r>
            <a:r>
              <a:rPr lang="ru-RU" sz="3200" b="1" kern="1200" smtClean="0">
                <a:solidFill>
                  <a:srgbClr val="CC0066"/>
                </a:solidFill>
                <a:latin typeface="Comic Sans MS" pitchFamily="66" charset="0"/>
              </a:rPr>
              <a:t>№ </a:t>
            </a:r>
            <a:r>
              <a:rPr lang="ru-RU" sz="3200" b="1" kern="1200" smtClean="0">
                <a:solidFill>
                  <a:srgbClr val="CC0066"/>
                </a:solidFill>
                <a:latin typeface="Comic Sans MS" pitchFamily="66" charset="0"/>
              </a:rPr>
              <a:t>507,514, </a:t>
            </a:r>
            <a:r>
              <a:rPr lang="ru-RU" sz="3200" b="1" smtClean="0">
                <a:solidFill>
                  <a:srgbClr val="CC0066"/>
                </a:solidFill>
                <a:latin typeface="Comic Sans MS" pitchFamily="66" charset="0"/>
              </a:rPr>
              <a:t>516</a:t>
            </a:r>
            <a:r>
              <a:rPr lang="ru-RU" sz="3200" b="1" dirty="0" smtClean="0">
                <a:solidFill>
                  <a:srgbClr val="CC0066"/>
                </a:solidFill>
                <a:latin typeface="Comic Sans MS" pitchFamily="66" charset="0"/>
              </a:rPr>
              <a:t>, 519, контрольные </a:t>
            </a:r>
            <a:r>
              <a:rPr lang="ru-RU" sz="3200" b="1" smtClean="0">
                <a:solidFill>
                  <a:srgbClr val="CC0066"/>
                </a:solidFill>
                <a:latin typeface="Comic Sans MS" pitchFamily="66" charset="0"/>
              </a:rPr>
              <a:t>вопросы стр.142</a:t>
            </a:r>
            <a:endParaRPr lang="ru-RU" sz="3200" b="1" kern="1200" dirty="0" smtClean="0">
              <a:solidFill>
                <a:srgbClr val="CC0066"/>
              </a:solidFill>
              <a:latin typeface="Comic Sans MS" pitchFamily="66" charset="0"/>
            </a:endParaRPr>
          </a:p>
        </p:txBody>
      </p:sp>
      <p:pic>
        <p:nvPicPr>
          <p:cNvPr id="5" name="Picture 5" descr="BD00146_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85926"/>
            <a:ext cx="4047377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177</Words>
  <PresentationFormat>Экран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Определение угла. Сравнение углов наложением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 углов наложением</dc:title>
  <cp:lastModifiedBy>203</cp:lastModifiedBy>
  <cp:revision>25</cp:revision>
  <dcterms:modified xsi:type="dcterms:W3CDTF">2010-01-27T07:40:10Z</dcterms:modified>
</cp:coreProperties>
</file>