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1" r:id="rId4"/>
    <p:sldId id="260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FFFF"/>
    <a:srgbClr val="0066FF"/>
    <a:srgbClr val="0000FF"/>
    <a:srgbClr val="6600CC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10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10.png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png"/><Relationship Id="rId1" Type="http://schemas.openxmlformats.org/officeDocument/2006/relationships/tags" Target="../tags/tag3.xml"/><Relationship Id="rId6" Type="http://schemas.openxmlformats.org/officeDocument/2006/relationships/image" Target="../media/image130.png"/><Relationship Id="rId11" Type="http://schemas.openxmlformats.org/officeDocument/2006/relationships/image" Target="../media/image18.png"/><Relationship Id="rId5" Type="http://schemas.openxmlformats.org/officeDocument/2006/relationships/image" Target="../media/image120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7" Type="http://schemas.openxmlformats.org/officeDocument/2006/relationships/image" Target="../media/image22.png"/><Relationship Id="rId12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50.png"/><Relationship Id="rId11" Type="http://schemas.openxmlformats.org/officeDocument/2006/relationships/image" Target="../media/image28.png"/><Relationship Id="rId5" Type="http://schemas.openxmlformats.org/officeDocument/2006/relationships/image" Target="../media/image21.png"/><Relationship Id="rId10" Type="http://schemas.openxmlformats.org/officeDocument/2006/relationships/image" Target="../media/image27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575" y="5589240"/>
            <a:ext cx="9316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И</a:t>
            </a:r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50773" y="5457998"/>
            <a:ext cx="7409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defRPr>
            </a:lvl1pPr>
          </a:lstStyle>
          <a:p>
            <a:r>
              <a:rPr lang="ru-RU" dirty="0">
                <a:latin typeface="Bickham Script Three" pitchFamily="66" charset="0"/>
              </a:rPr>
              <a:t>Н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6918" y="5661248"/>
            <a:ext cx="13628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algn="ctr">
              <a:defRPr sz="5400" b="1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ckham Script Three" pitchFamily="66" charset="0"/>
              </a:defRPr>
            </a:lvl1pPr>
          </a:lstStyle>
          <a:p>
            <a:r>
              <a:rPr lang="ru-RU" dirty="0"/>
              <a:t>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96325" y="5808928"/>
            <a:ext cx="8504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© Ишутченко Наталья Федоровна</a:t>
            </a:r>
          </a:p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ЛГ МБОУ «СОШ № 5», г.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Лангепас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,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Segoe Script" pitchFamily="34" charset="0"/>
              </a:rPr>
              <a:t>		2012 год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" y="16288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Многочлен.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Стандартный вид 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многочлена.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594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419872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268760"/>
                <a:ext cx="1296144" cy="942053"/>
              </a:xfrm>
              <a:prstGeom prst="rect">
                <a:avLst/>
              </a:prstGeom>
              <a:blipFill rotWithShape="1">
                <a:blip r:embed="rId5"/>
                <a:stretch>
                  <a:fillRect l="-23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259632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268760"/>
                <a:ext cx="1296144" cy="942053"/>
              </a:xfrm>
              <a:prstGeom prst="rect">
                <a:avLst/>
              </a:prstGeom>
              <a:blipFill rotWithShape="1">
                <a:blip r:embed="rId6"/>
                <a:stretch>
                  <a:fillRect l="-30660" r="-15566" b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436096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𝒙𝒚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1268760"/>
                <a:ext cx="1296144" cy="942053"/>
              </a:xfrm>
              <a:prstGeom prst="rect">
                <a:avLst/>
              </a:prstGeom>
              <a:blipFill rotWithShape="1">
                <a:blip r:embed="rId7"/>
                <a:stretch>
                  <a:fillRect l="-18396" r="-2830" b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2483768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+</m:t>
                      </m:r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268760"/>
                <a:ext cx="1296144" cy="94205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283968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268760"/>
                <a:ext cx="1296144" cy="94205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6588224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+</m:t>
                      </m:r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8224" y="1268760"/>
                <a:ext cx="1296144" cy="942053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7164288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𝟒</m:t>
                      </m:r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1268760"/>
                <a:ext cx="1296144" cy="942053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1259632" y="3783091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;</m:t>
                      </m:r>
                    </m:oMath>
                  </m:oMathPara>
                </a14:m>
                <a:endPara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3783091"/>
                <a:ext cx="1296144" cy="942053"/>
              </a:xfrm>
              <a:prstGeom prst="rect">
                <a:avLst/>
              </a:prstGeom>
              <a:blipFill rotWithShape="1">
                <a:blip r:embed="rId12"/>
                <a:stretch>
                  <a:fillRect l="-37264" r="-23585" b="-3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3419872" y="3783091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;</m:t>
                      </m:r>
                    </m:oMath>
                  </m:oMathPara>
                </a14:m>
                <a:endPara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3783091"/>
                <a:ext cx="1296144" cy="942053"/>
              </a:xfrm>
              <a:prstGeom prst="rect">
                <a:avLst/>
              </a:prstGeom>
              <a:blipFill rotWithShape="1">
                <a:blip r:embed="rId13"/>
                <a:stretch>
                  <a:fillRect l="-892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Прямоугольник 23"/>
              <p:cNvSpPr/>
              <p:nvPr/>
            </p:nvSpPr>
            <p:spPr>
              <a:xfrm>
                <a:off x="5220072" y="3783091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  <m:r>
                        <a:rPr lang="ru-RU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𝒙𝒚</m:t>
                          </m:r>
                        </m:e>
                        <m:sup>
                          <m:r>
                            <a:rPr lang="en-US" sz="5400" b="1" i="1" smtClean="0">
                              <a:ln w="11430"/>
                              <a:gradFill>
                                <a:gsLst>
                                  <a:gs pos="0">
                                    <a:schemeClr val="accent2">
                                      <a:tint val="70000"/>
                                      <a:satMod val="245000"/>
                                    </a:schemeClr>
                                  </a:gs>
                                  <a:gs pos="75000">
                                    <a:schemeClr val="accent2">
                                      <a:tint val="90000"/>
                                      <a:shade val="60000"/>
                                      <a:satMod val="240000"/>
                                    </a:schemeClr>
                                  </a:gs>
                                  <a:gs pos="100000">
                                    <a:schemeClr val="accent2">
                                      <a:tint val="100000"/>
                                      <a:shade val="50000"/>
                                      <a:satMod val="240000"/>
                                    </a:schemeClr>
                                  </a:gs>
                                </a:gsLst>
                                <a:lin ang="5400000"/>
                              </a:gra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r>
                        <a:rPr lang="ru-RU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;</m:t>
                      </m:r>
                    </m:oMath>
                  </m:oMathPara>
                </a14:m>
                <a:endPara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4" name="Прямоугольник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3783091"/>
                <a:ext cx="1296144" cy="942053"/>
              </a:xfrm>
              <a:prstGeom prst="rect">
                <a:avLst/>
              </a:prstGeom>
              <a:blipFill rotWithShape="1">
                <a:blip r:embed="rId14"/>
                <a:stretch>
                  <a:fillRect l="-43662" r="-30516" b="-32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7092280" y="3783091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𝟒</m:t>
                      </m:r>
                    </m:oMath>
                  </m:oMathPara>
                </a14:m>
                <a:endParaRPr lang="ru-RU" sz="5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3783091"/>
                <a:ext cx="1296144" cy="942053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107504" y="2420888"/>
            <a:ext cx="8928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Segoe Script" pitchFamily="34" charset="0"/>
              </a:rPr>
              <a:t>Многочленом называется </a:t>
            </a:r>
            <a:r>
              <a:rPr lang="ru-RU" sz="3600" b="1" dirty="0" err="1" smtClean="0">
                <a:latin typeface="Segoe Script" pitchFamily="34" charset="0"/>
              </a:rPr>
              <a:t>сум-ма</a:t>
            </a:r>
            <a:r>
              <a:rPr lang="ru-RU" sz="3600" b="1" dirty="0" smtClean="0">
                <a:latin typeface="Segoe Script" pitchFamily="34" charset="0"/>
              </a:rPr>
              <a:t> одночленов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авая фигурная скобка 5"/>
          <p:cNvSpPr/>
          <p:nvPr/>
        </p:nvSpPr>
        <p:spPr>
          <a:xfrm rot="16200000">
            <a:off x="4148952" y="-2268631"/>
            <a:ext cx="414048" cy="6912768"/>
          </a:xfrm>
          <a:prstGeom prst="rightBrace">
            <a:avLst>
              <a:gd name="adj1" fmla="val 59434"/>
              <a:gd name="adj2" fmla="val 52179"/>
            </a:avLst>
          </a:prstGeom>
          <a:noFill/>
          <a:ln w="76200"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43667" y="0"/>
            <a:ext cx="44566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многочлен</a:t>
            </a:r>
          </a:p>
        </p:txBody>
      </p:sp>
      <p:sp>
        <p:nvSpPr>
          <p:cNvPr id="26" name="Правая фигурная скобка 25"/>
          <p:cNvSpPr/>
          <p:nvPr/>
        </p:nvSpPr>
        <p:spPr>
          <a:xfrm rot="5400000">
            <a:off x="4148952" y="1403776"/>
            <a:ext cx="414048" cy="6912768"/>
          </a:xfrm>
          <a:prstGeom prst="rightBrace">
            <a:avLst>
              <a:gd name="adj1" fmla="val 59434"/>
              <a:gd name="adj2" fmla="val 52179"/>
            </a:avLst>
          </a:prstGeom>
          <a:noFill/>
          <a:ln w="76200"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5157192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члены многочлена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580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5" grpId="0"/>
      <p:bldP spid="5" grpId="1"/>
      <p:bldP spid="6" grpId="0" animBg="1"/>
      <p:bldP spid="7" grpId="0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3419872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268760"/>
                <a:ext cx="1296144" cy="942053"/>
              </a:xfrm>
              <a:prstGeom prst="rect">
                <a:avLst/>
              </a:prstGeom>
              <a:blipFill rotWithShape="1">
                <a:blip r:embed="rId5"/>
                <a:stretch>
                  <a:fillRect l="-23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259632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268760"/>
                <a:ext cx="1296144" cy="942053"/>
              </a:xfrm>
              <a:prstGeom prst="rect">
                <a:avLst/>
              </a:prstGeom>
              <a:blipFill rotWithShape="1">
                <a:blip r:embed="rId6"/>
                <a:stretch>
                  <a:fillRect l="-30660" r="-15566" b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5436096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  <m:sSup>
                        <m:sSupPr>
                          <m:ctrlPr>
                            <a:rPr lang="ru-RU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𝒙𝒚</m:t>
                          </m:r>
                        </m:e>
                        <m:sup>
                          <m:r>
                            <a:rPr lang="en-US" sz="5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1268760"/>
                <a:ext cx="1296144" cy="942053"/>
              </a:xfrm>
              <a:prstGeom prst="rect">
                <a:avLst/>
              </a:prstGeom>
              <a:blipFill rotWithShape="1">
                <a:blip r:embed="rId7"/>
                <a:stretch>
                  <a:fillRect l="-18396" r="-2830" b="-32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2483768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+</m:t>
                      </m:r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268760"/>
                <a:ext cx="1296144" cy="942053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283968" y="1268760"/>
                <a:ext cx="1296144" cy="94205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5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268760"/>
                <a:ext cx="1296144" cy="942053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Прямоугольник 26"/>
          <p:cNvSpPr/>
          <p:nvPr/>
        </p:nvSpPr>
        <p:spPr>
          <a:xfrm>
            <a:off x="-36512" y="44624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трехчлен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-36512" y="44624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двучлен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-36512" y="44624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одночлен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-828600" y="2361654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поли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972617" y="2330287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ном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-94391" y="3253617"/>
            <a:ext cx="4608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много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284984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член, часть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195736" y="234888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ос</a:t>
            </a:r>
            <a:endParaRPr lang="ru-RU" sz="54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214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7" grpId="0"/>
      <p:bldP spid="17" grpId="1"/>
      <p:bldP spid="18" grpId="0"/>
      <p:bldP spid="18" grpId="1"/>
      <p:bldP spid="19" grpId="0"/>
      <p:bldP spid="19" grpId="1"/>
      <p:bldP spid="27" grpId="0"/>
      <p:bldP spid="27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4" grpId="0"/>
      <p:bldP spid="35" grpId="0"/>
      <p:bldP spid="3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Овал 30"/>
          <p:cNvSpPr/>
          <p:nvPr/>
        </p:nvSpPr>
        <p:spPr>
          <a:xfrm>
            <a:off x="6516216" y="2132856"/>
            <a:ext cx="432048" cy="1368152"/>
          </a:xfrm>
          <a:prstGeom prst="ellipse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2123728" y="2132856"/>
            <a:ext cx="432048" cy="1368152"/>
          </a:xfrm>
          <a:prstGeom prst="ellipse">
            <a:avLst/>
          </a:prstGeom>
          <a:gradFill flip="none" rotWithShape="1">
            <a:gsLst>
              <a:gs pos="0">
                <a:srgbClr val="00FF00">
                  <a:tint val="66000"/>
                  <a:satMod val="160000"/>
                </a:srgbClr>
              </a:gs>
              <a:gs pos="50000">
                <a:srgbClr val="00FF00">
                  <a:tint val="44500"/>
                  <a:satMod val="160000"/>
                </a:srgbClr>
              </a:gs>
              <a:gs pos="100000">
                <a:srgbClr val="00FF00">
                  <a:tint val="23500"/>
                  <a:satMod val="160000"/>
                </a:srgbClr>
              </a:gs>
            </a:gsLst>
            <a:lin ang="54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860032" y="2132856"/>
            <a:ext cx="1188131" cy="1368152"/>
          </a:xfrm>
          <a:prstGeom prst="ellipse">
            <a:avLst/>
          </a:prstGeom>
          <a:gradFill flip="none" rotWithShape="1">
            <a:gsLst>
              <a:gs pos="0">
                <a:srgbClr val="00FFFF">
                  <a:tint val="66000"/>
                  <a:satMod val="160000"/>
                </a:srgbClr>
              </a:gs>
              <a:gs pos="50000">
                <a:srgbClr val="00FFFF">
                  <a:tint val="44500"/>
                  <a:satMod val="160000"/>
                </a:srgbClr>
              </a:gs>
              <a:gs pos="100000">
                <a:srgbClr val="00FFFF">
                  <a:tint val="23500"/>
                  <a:satMod val="160000"/>
                </a:srgbClr>
              </a:gs>
            </a:gsLst>
            <a:lin ang="54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575556" y="2132856"/>
            <a:ext cx="1188131" cy="1368152"/>
          </a:xfrm>
          <a:prstGeom prst="ellipse">
            <a:avLst/>
          </a:prstGeom>
          <a:gradFill flip="none" rotWithShape="1">
            <a:gsLst>
              <a:gs pos="0">
                <a:srgbClr val="00FFFF">
                  <a:tint val="66000"/>
                  <a:satMod val="160000"/>
                </a:srgbClr>
              </a:gs>
              <a:gs pos="50000">
                <a:srgbClr val="00FFFF">
                  <a:tint val="44500"/>
                  <a:satMod val="160000"/>
                </a:srgbClr>
              </a:gs>
              <a:gs pos="100000">
                <a:srgbClr val="00FFFF">
                  <a:tint val="23500"/>
                  <a:satMod val="160000"/>
                </a:srgbClr>
              </a:gs>
            </a:gsLst>
            <a:lin ang="54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395536" y="1060057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060057"/>
                <a:ext cx="1296144" cy="784767"/>
              </a:xfrm>
              <a:prstGeom prst="rect">
                <a:avLst/>
              </a:prstGeom>
              <a:blipFill rotWithShape="1">
                <a:blip r:embed="rId5"/>
                <a:stretch>
                  <a:fillRect l="-15962" r="-3756" b="-3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0" y="332656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Стандартный вид многочлена.</a:t>
            </a:r>
            <a:endParaRPr lang="ru-RU" sz="3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283968" y="1060057"/>
                <a:ext cx="1872208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4400" b="1" dirty="0">
                    <a:ln w="11430">
                      <a:solidFill>
                        <a:srgbClr val="6600CC"/>
                      </a:solidFill>
                    </a:ln>
                    <a:solidFill>
                      <a:srgbClr val="6600CC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b="1" i="1" smtClean="0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4400" b="1" i="1" smtClean="0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𝒚</m:t>
                        </m:r>
                      </m:e>
                      <m:sup>
                        <m:r>
                          <a:rPr lang="en-US" sz="4400" b="1" i="1" smtClean="0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ru-RU" sz="4400" b="1" i="1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4400" b="1" i="1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400" b="1" i="1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1060057"/>
                <a:ext cx="1872208" cy="784767"/>
              </a:xfrm>
              <a:prstGeom prst="rect">
                <a:avLst/>
              </a:prstGeom>
              <a:blipFill rotWithShape="1">
                <a:blip r:embed="rId6"/>
                <a:stretch>
                  <a:fillRect l="-10423" t="-15504" b="-4573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2987824" y="1060057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1060057"/>
                <a:ext cx="1296144" cy="78476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6156176" y="1060057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𝟕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1060057"/>
                <a:ext cx="1296144" cy="76944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1691680" y="1060057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6600CC"/>
                  </a:solidFill>
                </a:ln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dirty="0">
              <a:ln w="11430">
                <a:solidFill>
                  <a:srgbClr val="6600CC"/>
                </a:solidFill>
              </a:ln>
              <a:solidFill>
                <a:srgbClr val="66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1060057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6600CC"/>
                  </a:solidFill>
                </a:ln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4400" b="1" dirty="0">
              <a:ln w="11430">
                <a:solidFill>
                  <a:srgbClr val="6600CC"/>
                </a:solidFill>
              </a:ln>
              <a:solidFill>
                <a:srgbClr val="66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600176" y="1060057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6600CC"/>
                  </a:solidFill>
                </a:ln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4400" b="1" dirty="0">
              <a:ln w="11430">
                <a:solidFill>
                  <a:srgbClr val="6600CC"/>
                </a:solidFill>
              </a:ln>
              <a:solidFill>
                <a:srgbClr val="66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5724128" y="1060057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060057"/>
                <a:ext cx="1296144" cy="76944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2195736" y="1060057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1060057"/>
                <a:ext cx="1296144" cy="76944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395536" y="2284193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284193"/>
                <a:ext cx="1296144" cy="784767"/>
              </a:xfrm>
              <a:prstGeom prst="rect">
                <a:avLst/>
              </a:prstGeom>
              <a:blipFill rotWithShape="1">
                <a:blip r:embed="rId11"/>
                <a:stretch>
                  <a:fillRect l="-15962" r="-3756" b="-31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4427984" y="2284193"/>
                <a:ext cx="1728192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ru-RU" sz="4400" b="1" dirty="0" smtClean="0">
                    <a:ln w="11430">
                      <a:solidFill>
                        <a:srgbClr val="6600CC"/>
                      </a:solidFill>
                    </a:ln>
                    <a:solidFill>
                      <a:srgbClr val="6600CC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b="1" i="1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4400" b="1" i="1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4400" b="1" i="1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ru-RU" sz="4400" b="1" i="1" smtClean="0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4400" b="1" i="1" smtClean="0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𝒚</m:t>
                        </m:r>
                      </m:e>
                      <m:sup>
                        <m:r>
                          <a:rPr lang="en-US" sz="4400" b="1" i="1" smtClean="0">
                            <a:ln w="11430">
                              <a:solidFill>
                                <a:srgbClr val="6600CC"/>
                              </a:solidFill>
                            </a:ln>
                            <a:solidFill>
                              <a:srgbClr val="6600CC"/>
                            </a:soli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2284193"/>
                <a:ext cx="1728192" cy="784767"/>
              </a:xfrm>
              <a:prstGeom prst="rect">
                <a:avLst/>
              </a:prstGeom>
              <a:blipFill rotWithShape="1">
                <a:blip r:embed="rId12"/>
                <a:stretch>
                  <a:fillRect l="-15141" t="-16406" b="-468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2987824" y="2284193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2284193"/>
                <a:ext cx="1296144" cy="784767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6156176" y="2284193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𝟕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284193"/>
                <a:ext cx="1296144" cy="76944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Прямоугольник 23"/>
          <p:cNvSpPr/>
          <p:nvPr/>
        </p:nvSpPr>
        <p:spPr>
          <a:xfrm>
            <a:off x="1691680" y="2284193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6600CC"/>
                  </a:solidFill>
                </a:ln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ru-RU" sz="4400" b="1" dirty="0">
              <a:ln w="11430">
                <a:solidFill>
                  <a:srgbClr val="6600CC"/>
                </a:solidFill>
              </a:ln>
              <a:solidFill>
                <a:srgbClr val="66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59632" y="2284193"/>
            <a:ext cx="12961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6600CC"/>
                  </a:solidFill>
                </a:ln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4400" b="1" dirty="0">
              <a:ln w="11430">
                <a:solidFill>
                  <a:srgbClr val="6600CC"/>
                </a:solidFill>
              </a:ln>
              <a:solidFill>
                <a:srgbClr val="66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600176" y="2284193"/>
            <a:ext cx="1296144" cy="784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6600CC"/>
                  </a:solidFill>
                </a:ln>
                <a:solidFill>
                  <a:srgbClr val="66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4400" b="1" dirty="0">
              <a:ln w="11430">
                <a:solidFill>
                  <a:srgbClr val="6600CC"/>
                </a:solidFill>
              </a:ln>
              <a:solidFill>
                <a:srgbClr val="66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Прямоугольник 26"/>
              <p:cNvSpPr/>
              <p:nvPr/>
            </p:nvSpPr>
            <p:spPr>
              <a:xfrm>
                <a:off x="5724128" y="2284193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Прямоугольник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2284193"/>
                <a:ext cx="1296144" cy="76944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2195736" y="2284193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2284193"/>
                <a:ext cx="1296144" cy="76944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Прямоугольник 31"/>
              <p:cNvSpPr/>
              <p:nvPr/>
            </p:nvSpPr>
            <p:spPr>
              <a:xfrm>
                <a:off x="395536" y="4005064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𝟓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2" name="Прямоугольник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005064"/>
                <a:ext cx="1296144" cy="784767"/>
              </a:xfrm>
              <a:prstGeom prst="rect">
                <a:avLst/>
              </a:prstGeom>
              <a:blipFill rotWithShape="1">
                <a:blip r:embed="rId14"/>
                <a:stretch>
                  <a:fillRect l="-15493" r="-3756" b="-3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Прямоугольник 33"/>
              <p:cNvSpPr/>
              <p:nvPr/>
            </p:nvSpPr>
            <p:spPr>
              <a:xfrm>
                <a:off x="2195736" y="4005064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4" name="Прямоугольник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4005064"/>
                <a:ext cx="1296144" cy="78476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Прямоугольник 34"/>
              <p:cNvSpPr/>
              <p:nvPr/>
            </p:nvSpPr>
            <p:spPr>
              <a:xfrm>
                <a:off x="3419872" y="4005064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5" name="Прямоугольник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4005064"/>
                <a:ext cx="1296144" cy="769441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Прямоугольник 38"/>
              <p:cNvSpPr/>
              <p:nvPr/>
            </p:nvSpPr>
            <p:spPr>
              <a:xfrm>
                <a:off x="2987824" y="4005064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9" name="Прямоугольник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4005064"/>
                <a:ext cx="1296144" cy="769441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Прямоугольник 39"/>
              <p:cNvSpPr/>
              <p:nvPr/>
            </p:nvSpPr>
            <p:spPr>
              <a:xfrm>
                <a:off x="1403648" y="4005064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0" name="Прямоугольник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005064"/>
                <a:ext cx="1296144" cy="769441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/>
          <p:cNvSpPr txBox="1"/>
          <p:nvPr/>
        </p:nvSpPr>
        <p:spPr>
          <a:xfrm>
            <a:off x="107504" y="3420289"/>
            <a:ext cx="8928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Segoe Script" pitchFamily="34" charset="0"/>
              </a:rPr>
              <a:t>Все одночлены стандартного вида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2" name="TextBox 41"/>
          <p:cNvSpPr txBox="1"/>
          <p:nvPr/>
        </p:nvSpPr>
        <p:spPr>
          <a:xfrm>
            <a:off x="107504" y="4788441"/>
            <a:ext cx="8928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Segoe Script" pitchFamily="34" charset="0"/>
              </a:rPr>
              <a:t>Нет подобных слагаемых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5325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0" grpId="0" animBg="1"/>
      <p:bldP spid="29" grpId="0" animBg="1"/>
      <p:bldP spid="2" grpId="0" animBg="1"/>
      <p:bldP spid="8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2" grpId="0"/>
      <p:bldP spid="34" grpId="0"/>
      <p:bldP spid="35" grpId="0"/>
      <p:bldP spid="39" grpId="0"/>
      <p:bldP spid="40" grpId="0"/>
      <p:bldP spid="41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195736" y="1348089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𝟓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𝒚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1348089"/>
                <a:ext cx="1296144" cy="784767"/>
              </a:xfrm>
              <a:prstGeom prst="rect">
                <a:avLst/>
              </a:prstGeom>
              <a:blipFill rotWithShape="1">
                <a:blip r:embed="rId5"/>
                <a:stretch>
                  <a:fillRect l="-15493" r="-3756" b="-31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995936" y="1348089"/>
                <a:ext cx="1296144" cy="78476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  <m:sSup>
                        <m:sSupPr>
                          <m:ctrlPr>
                            <a:rPr lang="ru-RU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</m:e>
                        <m:sup>
                          <m:r>
                            <a:rPr lang="en-US" sz="4400" b="1" i="1" smtClean="0">
                              <a:ln w="11430">
                                <a:solidFill>
                                  <a:srgbClr val="6600CC"/>
                                </a:solidFill>
                              </a:ln>
                              <a:solidFill>
                                <a:srgbClr val="6600CC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1348089"/>
                <a:ext cx="1296144" cy="78476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5220072" y="1348089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𝟑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1348089"/>
                <a:ext cx="1296144" cy="76944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4788024" y="1348089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348089"/>
                <a:ext cx="1296144" cy="769441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3203848" y="1348089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 smtClean="0">
                          <a:ln w="11430">
                            <a:solidFill>
                              <a:srgbClr val="6600CC"/>
                            </a:solidFill>
                          </a:ln>
                          <a:solidFill>
                            <a:srgbClr val="6600CC"/>
                          </a:soli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−</m:t>
                      </m:r>
                    </m:oMath>
                  </m:oMathPara>
                </a14:m>
                <a:endParaRPr lang="ru-RU" sz="4400" b="1" dirty="0">
                  <a:ln w="11430">
                    <a:solidFill>
                      <a:srgbClr val="6600CC"/>
                    </a:solidFill>
                  </a:ln>
                  <a:solidFill>
                    <a:srgbClr val="6600C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1348089"/>
                <a:ext cx="1296144" cy="76944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0" y="260648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Степень многочлена.</a:t>
            </a:r>
            <a:endParaRPr lang="ru-RU" sz="36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1619672" y="2276872"/>
            <a:ext cx="792088" cy="129614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043608" y="3627780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𝟒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627780"/>
                <a:ext cx="1296144" cy="76944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Прямая со стрелкой 16"/>
          <p:cNvCxnSpPr/>
          <p:nvPr/>
        </p:nvCxnSpPr>
        <p:spPr>
          <a:xfrm flipH="1">
            <a:off x="4427984" y="2316763"/>
            <a:ext cx="72008" cy="151216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3851920" y="3883695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𝟐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3883695"/>
                <a:ext cx="1296144" cy="769441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Прямая со стрелкой 19"/>
          <p:cNvCxnSpPr/>
          <p:nvPr/>
        </p:nvCxnSpPr>
        <p:spPr>
          <a:xfrm>
            <a:off x="5796136" y="2348880"/>
            <a:ext cx="864096" cy="1224136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6300192" y="3699788"/>
                <a:ext cx="1296144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ln w="11430"/>
                          <a:gradFill>
                            <a:gsLst>
                              <a:gs pos="0">
                                <a:schemeClr val="accent2">
                                  <a:tint val="70000"/>
                                  <a:satMod val="245000"/>
                                </a:schemeClr>
                              </a:gs>
                              <a:gs pos="75000">
                                <a:schemeClr val="accent2">
                                  <a:tint val="90000"/>
                                  <a:shade val="60000"/>
                                  <a:satMod val="240000"/>
                                </a:schemeClr>
                              </a:gs>
                              <a:gs pos="100000">
                                <a:schemeClr val="accent2">
                                  <a:tint val="100000"/>
                                  <a:shade val="50000"/>
                                  <a:satMod val="240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50800" dist="39000" dir="5460000" algn="tl">
                              <a:srgbClr val="000000">
                                <a:alpha val="38000"/>
                              </a:srgbClr>
                            </a:outerShdw>
                          </a:effectLst>
                          <a:latin typeface="Cambria Math"/>
                          <a:cs typeface="Times New Roman" pitchFamily="18" charset="0"/>
                        </a:rPr>
                        <m:t>𝟎</m:t>
                      </m:r>
                    </m:oMath>
                  </m:oMathPara>
                </a14:m>
                <a:endParaRPr lang="ru-RU" sz="44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699788"/>
                <a:ext cx="1296144" cy="769441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65718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8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2|3.1|2.2|2.9|3.2|7.2|1.4|4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4.3|6.3|15.2|0.5|1.8|5.1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|11.5|12.5|11.6|19.7|28.6|7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14.5|5.4|18.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238</Words>
  <Application>Microsoft Office PowerPoint</Application>
  <PresentationFormat>Экран (4:3)</PresentationFormat>
  <Paragraphs>71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24</cp:revision>
  <dcterms:created xsi:type="dcterms:W3CDTF">2012-01-22T02:26:20Z</dcterms:created>
  <dcterms:modified xsi:type="dcterms:W3CDTF">2012-01-23T00:02:27Z</dcterms:modified>
</cp:coreProperties>
</file>