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3333CC"/>
    <a:srgbClr val="9933FF"/>
    <a:srgbClr val="FB2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ishutchenkonat.ucoz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5" y="5589240"/>
            <a:ext cx="9316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И</a:t>
            </a:r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0773" y="5457998"/>
            <a:ext cx="740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>
                <a:latin typeface="Bickham Script Three" pitchFamily="66" charset="0"/>
              </a:rPr>
              <a:t>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6918" y="5661248"/>
            <a:ext cx="13628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Ф</a:t>
            </a:r>
          </a:p>
        </p:txBody>
      </p:sp>
      <p:sp>
        <p:nvSpPr>
          <p:cNvPr id="11" name="TextBox 10">
            <a:hlinkClick r:id="rId2"/>
          </p:cNvPr>
          <p:cNvSpPr txBox="1"/>
          <p:nvPr/>
        </p:nvSpPr>
        <p:spPr>
          <a:xfrm>
            <a:off x="1396325" y="5808928"/>
            <a:ext cx="8504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© Ишутченко Наталья Федоровна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ЛГ МБОУ «СОШ № 5», г.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Лангепас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,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	2012 год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" y="1628800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Умножение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многочлена на </a:t>
            </a:r>
            <a:r>
              <a:rPr lang="ru-RU" sz="48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многочлен.</a:t>
            </a:r>
            <a:endParaRPr lang="ru-RU" sz="48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08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496" y="1849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Найдите площадь прямоугольника двумя способами.</a:t>
            </a:r>
            <a:endParaRPr lang="ru-RU" sz="36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988840"/>
            <a:ext cx="4608512" cy="19442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2924944"/>
            <a:ext cx="46085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851920" y="1988840"/>
            <a:ext cx="0" cy="19442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07704" y="3938510"/>
            <a:ext cx="401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a</a:t>
            </a:r>
            <a:endParaRPr lang="ru-RU" sz="3200" b="1" i="1" dirty="0"/>
          </a:p>
        </p:txBody>
      </p:sp>
      <p:sp>
        <p:nvSpPr>
          <p:cNvPr id="48" name="TextBox 47"/>
          <p:cNvSpPr txBox="1"/>
          <p:nvPr/>
        </p:nvSpPr>
        <p:spPr>
          <a:xfrm>
            <a:off x="4283968" y="3933056"/>
            <a:ext cx="401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b</a:t>
            </a:r>
            <a:endParaRPr lang="ru-RU" sz="3200" b="1" i="1" dirty="0"/>
          </a:p>
        </p:txBody>
      </p:sp>
      <p:sp>
        <p:nvSpPr>
          <p:cNvPr id="49" name="TextBox 48"/>
          <p:cNvSpPr txBox="1"/>
          <p:nvPr/>
        </p:nvSpPr>
        <p:spPr>
          <a:xfrm>
            <a:off x="5364088" y="3140968"/>
            <a:ext cx="401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d</a:t>
            </a:r>
            <a:endParaRPr lang="ru-RU" sz="3200" b="1" i="1" dirty="0"/>
          </a:p>
        </p:txBody>
      </p:sp>
      <p:sp>
        <p:nvSpPr>
          <p:cNvPr id="50" name="TextBox 49"/>
          <p:cNvSpPr txBox="1"/>
          <p:nvPr/>
        </p:nvSpPr>
        <p:spPr>
          <a:xfrm>
            <a:off x="5364088" y="2204864"/>
            <a:ext cx="352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c</a:t>
            </a:r>
            <a:endParaRPr lang="ru-RU" sz="3200" b="1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Прямоугольник 50"/>
              <p:cNvSpPr/>
              <p:nvPr/>
            </p:nvSpPr>
            <p:spPr>
              <a:xfrm>
                <a:off x="228621" y="4819799"/>
                <a:ext cx="3944221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sz="4000" b="1" i="1" smtClean="0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en-US" sz="4000" b="1" i="1" smtClean="0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𝒂</m:t>
                        </m:r>
                        <m:r>
                          <a:rPr lang="en-US" sz="4000" b="1" i="1" smtClean="0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+</m:t>
                        </m:r>
                        <m:r>
                          <a:rPr lang="en-US" sz="4000" b="1" i="1" smtClean="0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𝒃</m:t>
                        </m:r>
                      </m:e>
                    </m:d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∙(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𝒄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+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𝒅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US" sz="4000" b="1" i="1" dirty="0" smtClean="0">
                    <a:ln w="11430"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 </a:t>
                </a:r>
                <a:endParaRPr lang="ru-RU" sz="4000" b="1" i="1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51" name="Прямоугольник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21" y="4819799"/>
                <a:ext cx="3944221" cy="707886"/>
              </a:xfrm>
              <a:prstGeom prst="rect">
                <a:avLst/>
              </a:prstGeom>
              <a:blipFill rotWithShape="1">
                <a:blip r:embed="rId2"/>
                <a:stretch>
                  <a:fillRect b="-34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Прямоугольник 51"/>
              <p:cNvSpPr/>
              <p:nvPr/>
            </p:nvSpPr>
            <p:spPr>
              <a:xfrm>
                <a:off x="3983162" y="4819799"/>
                <a:ext cx="5094023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𝒂𝒄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𝒂𝒅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𝒃𝒄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n-US" sz="40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𝒃𝒅</m:t>
                    </m:r>
                  </m:oMath>
                </a14:m>
                <a:r>
                  <a:rPr lang="en-US" sz="4000" b="1" i="1" dirty="0" smtClean="0">
                    <a:ln w="11430"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 </a:t>
                </a:r>
                <a:endParaRPr lang="ru-RU" sz="4000" b="1" i="1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52" name="Прямоугольник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3162" y="4819799"/>
                <a:ext cx="5094023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Box 52"/>
          <p:cNvSpPr txBox="1"/>
          <p:nvPr/>
        </p:nvSpPr>
        <p:spPr>
          <a:xfrm>
            <a:off x="1916037" y="2132856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ac</a:t>
            </a:r>
            <a:endParaRPr lang="ru-RU" sz="3200" b="1" i="1" dirty="0"/>
          </a:p>
        </p:txBody>
      </p:sp>
      <p:sp>
        <p:nvSpPr>
          <p:cNvPr id="54" name="TextBox 53"/>
          <p:cNvSpPr txBox="1"/>
          <p:nvPr/>
        </p:nvSpPr>
        <p:spPr>
          <a:xfrm>
            <a:off x="1916037" y="3140967"/>
            <a:ext cx="617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ad</a:t>
            </a:r>
            <a:endParaRPr lang="ru-RU" sz="3200" b="1" i="1" dirty="0"/>
          </a:p>
        </p:txBody>
      </p:sp>
      <p:sp>
        <p:nvSpPr>
          <p:cNvPr id="55" name="TextBox 54"/>
          <p:cNvSpPr txBox="1"/>
          <p:nvPr/>
        </p:nvSpPr>
        <p:spPr>
          <a:xfrm>
            <a:off x="4172842" y="2132856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err="1" smtClean="0"/>
              <a:t>bc</a:t>
            </a:r>
            <a:endParaRPr lang="ru-RU" sz="3200" b="1" i="1" dirty="0"/>
          </a:p>
        </p:txBody>
      </p:sp>
      <p:sp>
        <p:nvSpPr>
          <p:cNvPr id="56" name="TextBox 55"/>
          <p:cNvSpPr txBox="1"/>
          <p:nvPr/>
        </p:nvSpPr>
        <p:spPr>
          <a:xfrm>
            <a:off x="4172842" y="3140967"/>
            <a:ext cx="617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err="1" smtClean="0"/>
              <a:t>bd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06826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Прямоугольник 14"/>
              <p:cNvSpPr/>
              <p:nvPr/>
            </p:nvSpPr>
            <p:spPr>
              <a:xfrm>
                <a:off x="-1044624" y="298346"/>
                <a:ext cx="7325870" cy="5959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dirty="0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m:t>(2</m:t>
                    </m:r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𝒙</m:t>
                    </m:r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−</m:t>
                    </m:r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𝟑</m:t>
                    </m:r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𝒙</m:t>
                    </m:r>
                    <m:sSup>
                      <m:sSupPr>
                        <m:ctrlPr>
                          <a:rPr lang="en-US" sz="32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sz="32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m:rPr>
                        <m:nor/>
                      </m:rPr>
                      <a:rPr lang="en-US" sz="3200" b="1" dirty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)</m:t>
                    </m:r>
                    <m:r>
                      <a:rPr lang="en-US" sz="32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32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3200" b="1" dirty="0">
                    <a:ln w="11430"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(4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32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𝒚</m:t>
                    </m:r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𝟔</m:t>
                    </m:r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𝒚</m:t>
                    </m:r>
                    <m:r>
                      <a:rPr lang="en-US" sz="32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)</m:t>
                    </m:r>
                  </m:oMath>
                </a14:m>
                <a:endParaRPr lang="ru-RU" sz="3200" b="1" i="1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44624" y="298346"/>
                <a:ext cx="7325870" cy="595932"/>
              </a:xfrm>
              <a:prstGeom prst="rect">
                <a:avLst/>
              </a:prstGeom>
              <a:blipFill rotWithShape="1">
                <a:blip r:embed="rId2"/>
                <a:stretch>
                  <a:fillRect t="-13265" b="-438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6339902" y="339415"/>
                <a:ext cx="2249334" cy="830997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n w="11430"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ln w="11430"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400" b="1" i="1" smtClean="0">
                          <a:ln w="11430"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400" b="1" i="1" smtClean="0">
                          <a:ln w="11430"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1" i="1" smtClean="0">
                          <a:ln w="11430"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ru-RU" sz="2400" b="1" i="1" smtClean="0">
                          <a:ln w="11430"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sz="2400" b="1" i="1" dirty="0" smtClean="0">
                  <a:ln w="11430"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  <a:ea typeface="Cambria Math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ru-RU" sz="2400" b="1" i="1" smtClean="0">
                        <a:ln w="11430"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(слагаемых</m:t>
                    </m:r>
                  </m:oMath>
                </a14:m>
                <a:r>
                  <a:rPr lang="ru-RU" sz="2400" b="1" dirty="0" smtClean="0">
                    <a:ln w="11430">
                      <a:solidFill>
                        <a:srgbClr val="FF0000"/>
                      </a:solidFill>
                    </a:ln>
                    <a:solidFill>
                      <a:srgbClr val="FF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) !!!</a:t>
                </a:r>
                <a:endParaRPr lang="ru-RU" sz="2400" b="1" dirty="0">
                  <a:ln w="11430"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9902" y="339415"/>
                <a:ext cx="2249334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3774" r="-5391" b="-217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1238641" y="1107423"/>
                <a:ext cx="2613279" cy="53296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2800" b="1" dirty="0">
                    <a:ln w="11430"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(4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𝒚</m:t>
                    </m:r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𝟔</m:t>
                    </m:r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𝒚</m:t>
                    </m:r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)=</m:t>
                    </m:r>
                  </m:oMath>
                </a14:m>
                <a:endParaRPr lang="ru-RU" sz="2800" b="1" i="1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8641" y="1107423"/>
                <a:ext cx="2613279" cy="532966"/>
              </a:xfrm>
              <a:prstGeom prst="rect">
                <a:avLst/>
              </a:prstGeom>
              <a:blipFill rotWithShape="1">
                <a:blip r:embed="rId4"/>
                <a:stretch>
                  <a:fillRect t="-11494" b="-436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Прямоугольник 17"/>
              <p:cNvSpPr/>
              <p:nvPr/>
            </p:nvSpPr>
            <p:spPr>
              <a:xfrm>
                <a:off x="107505" y="1100825"/>
                <a:ext cx="1214662" cy="523220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dirty="0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2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ru-RU" sz="2800" b="1" i="1" dirty="0">
                  <a:ln w="1143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5" y="1100825"/>
                <a:ext cx="1214662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Прямоугольник 18"/>
              <p:cNvSpPr/>
              <p:nvPr/>
            </p:nvSpPr>
            <p:spPr>
              <a:xfrm>
                <a:off x="107505" y="1844824"/>
                <a:ext cx="1214662" cy="532966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−</m:t>
                      </m:r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𝟑</m:t>
                      </m:r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𝒙</m:t>
                      </m:r>
                      <m:sSup>
                        <m:sSupPr>
                          <m:ctrlP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b="1" i="1" dirty="0">
                  <a:ln w="1143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5" y="1844824"/>
                <a:ext cx="1214662" cy="532966"/>
              </a:xfrm>
              <a:prstGeom prst="rect">
                <a:avLst/>
              </a:prstGeom>
              <a:blipFill rotWithShape="1">
                <a:blip r:embed="rId6"/>
                <a:stretch>
                  <a:fillRect b="-22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Прямоугольник 19"/>
              <p:cNvSpPr/>
              <p:nvPr/>
            </p:nvSpPr>
            <p:spPr>
              <a:xfrm>
                <a:off x="1238641" y="1887922"/>
                <a:ext cx="2613279" cy="53296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2800" b="1" dirty="0">
                    <a:ln w="11430"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(4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n w="11430"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𝒚</m:t>
                    </m:r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𝟔</m:t>
                    </m:r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𝒚</m:t>
                    </m:r>
                    <m:r>
                      <a:rPr lang="en-US" sz="2800" b="1" i="1">
                        <a:ln w="11430"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)=</m:t>
                    </m:r>
                  </m:oMath>
                </a14:m>
                <a:endParaRPr lang="ru-RU" sz="2800" b="1" i="1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8641" y="1887922"/>
                <a:ext cx="2613279" cy="532966"/>
              </a:xfrm>
              <a:prstGeom prst="rect">
                <a:avLst/>
              </a:prstGeom>
              <a:blipFill rotWithShape="1">
                <a:blip r:embed="rId4"/>
                <a:stretch>
                  <a:fillRect t="-11494" b="-436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Прямоугольник 20"/>
              <p:cNvSpPr/>
              <p:nvPr/>
            </p:nvSpPr>
            <p:spPr>
              <a:xfrm>
                <a:off x="3879784" y="1124744"/>
                <a:ext cx="2348400" cy="53296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𝟖</m:t>
                          </m:r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ru-RU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𝒚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+</m:t>
                      </m:r>
                      <m:r>
                        <a:rPr lang="ru-RU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𝟏𝟐</m:t>
                      </m:r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𝒚</m:t>
                      </m:r>
                    </m:oMath>
                  </m:oMathPara>
                </a14:m>
                <a:endParaRPr lang="ru-RU" sz="2800" b="1" i="1" dirty="0">
                  <a:ln w="1143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784" y="1124744"/>
                <a:ext cx="2348400" cy="532966"/>
              </a:xfrm>
              <a:prstGeom prst="rect">
                <a:avLst/>
              </a:prstGeom>
              <a:blipFill rotWithShape="1">
                <a:blip r:embed="rId7"/>
                <a:stretch>
                  <a:fillRect b="-22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Прямоугольник 21"/>
              <p:cNvSpPr/>
              <p:nvPr/>
            </p:nvSpPr>
            <p:spPr>
              <a:xfrm>
                <a:off x="3770889" y="1887922"/>
                <a:ext cx="3174843" cy="53296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−</m:t>
                      </m:r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𝟏𝟐</m:t>
                      </m:r>
                      <m:sSup>
                        <m:sSupPr>
                          <m:ctrlP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</m:t>
                          </m:r>
                        </m:sup>
                      </m:sSup>
                      <m:sSup>
                        <m:sSupPr>
                          <m:ctrlPr>
                            <a:rPr lang="en-US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−</m:t>
                      </m:r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𝟏𝟖</m:t>
                      </m:r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𝒙</m:t>
                      </m:r>
                      <m:sSup>
                        <m:sSupPr>
                          <m:ctrlPr>
                            <a:rPr lang="en-US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ru-RU" sz="2800" b="1" i="1" dirty="0">
                  <a:ln w="1143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0889" y="1887922"/>
                <a:ext cx="3174843" cy="532966"/>
              </a:xfrm>
              <a:prstGeom prst="rect">
                <a:avLst/>
              </a:prstGeom>
              <a:blipFill rotWithShape="1">
                <a:blip r:embed="rId8"/>
                <a:stretch>
                  <a:fillRect b="-34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>
            <a:off x="3851920" y="2564904"/>
            <a:ext cx="3168352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Прямоугольник 22"/>
              <p:cNvSpPr/>
              <p:nvPr/>
            </p:nvSpPr>
            <p:spPr>
              <a:xfrm>
                <a:off x="3759348" y="2780928"/>
                <a:ext cx="5421164" cy="53296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𝟖</m:t>
                          </m:r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ru-RU" sz="2800" b="1" i="1" smtClean="0">
                              <a:ln w="11430"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𝒚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+</m:t>
                      </m:r>
                      <m:r>
                        <a:rPr lang="ru-RU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𝟏𝟐</m:t>
                      </m:r>
                      <m:r>
                        <a:rPr lang="en-US" sz="2800" b="1" i="1" smtClean="0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𝒚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𝟏𝟐</m:t>
                      </m:r>
                      <m:sSup>
                        <m:sSupPr>
                          <m:ctrlP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</m:t>
                          </m:r>
                        </m:sup>
                      </m:sSup>
                      <m:sSup>
                        <m:sSupPr>
                          <m:ctrlP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𝟏𝟖</m:t>
                      </m:r>
                      <m:r>
                        <a:rPr lang="en-US" sz="2800" b="1" i="1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𝒙</m:t>
                      </m:r>
                      <m:sSup>
                        <m:sSupPr>
                          <m:ctrlP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2800" b="1" i="1">
                              <a:ln w="11430">
                                <a:solidFill>
                                  <a:schemeClr val="tx1"/>
                                </a:solidFill>
                              </a:ln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ru-RU" sz="2800" b="1" i="1" dirty="0">
                  <a:ln w="1143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348" y="2780928"/>
                <a:ext cx="5421164" cy="532966"/>
              </a:xfrm>
              <a:prstGeom prst="rect">
                <a:avLst/>
              </a:prstGeom>
              <a:blipFill rotWithShape="1">
                <a:blip r:embed="rId9"/>
                <a:stretch>
                  <a:fillRect b="-22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Прямоугольник 23"/>
              <p:cNvSpPr/>
              <p:nvPr/>
            </p:nvSpPr>
            <p:spPr>
              <a:xfrm>
                <a:off x="-180528" y="4221088"/>
                <a:ext cx="9529788" cy="60991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600" b="1" smtClean="0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600" b="1" dirty="0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(2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𝒙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−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𝟑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𝒙</m:t>
                          </m:r>
                          <m:sSup>
                            <m:sSupPr>
                              <m:ctrlPr>
                                <a:rPr lang="en-US" sz="2600" b="1">
                                  <a:ln w="11430"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</a:rPr>
                              </m:ctrlPr>
                            </m:sSupPr>
                            <m:e>
                              <m:r>
                                <a:rPr lang="en-US" sz="2600" b="1">
                                  <a:ln w="11430"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600" b="1">
                                  <a:ln w="11430"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</a:rPr>
                                <m:t>𝟐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en-US" sz="2600" b="1" dirty="0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)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∙</m:t>
                          </m:r>
                          <m:r>
                            <m:rPr>
                              <m:nor/>
                            </m:rPr>
                            <a:rPr lang="en-US" sz="2600" b="1" dirty="0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(4</m:t>
                          </m:r>
                          <m:sSup>
                            <m:sSupPr>
                              <m:ctrlPr>
                                <a:rPr lang="en-US" sz="2600" b="1">
                                  <a:ln w="11430"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</a:rPr>
                              </m:ctrlPr>
                            </m:sSupPr>
                            <m:e>
                              <m:r>
                                <a:rPr lang="en-US" sz="2600" b="1">
                                  <a:ln w="11430"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600" b="1">
                                  <a:ln w="11430"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𝒚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+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𝟔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𝒚</m:t>
                          </m:r>
                          <m:r>
                            <a:rPr lang="en-US" sz="2600" b="1" smtClean="0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)</m:t>
                          </m:r>
                          <m:r>
                            <a:rPr lang="en-US" sz="2600" b="1" dirty="0" smtClean="0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=</m:t>
                          </m:r>
                          <m:r>
                            <a:rPr lang="ru-RU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𝟖</m:t>
                          </m:r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𝒙</m:t>
                          </m:r>
                        </m:e>
                        <m:sup>
                          <m:r>
                            <a:rPr lang="ru-RU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𝟑</m:t>
                          </m:r>
                        </m:sup>
                      </m:sSup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𝒚</m:t>
                      </m:r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+</m:t>
                      </m:r>
                      <m:r>
                        <a:rPr lang="ru-RU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𝟏𝟐</m:t>
                      </m:r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𝒙</m:t>
                      </m:r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𝒚</m:t>
                      </m:r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−</m:t>
                      </m:r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𝟏𝟐</m:t>
                      </m:r>
                      <m:sSup>
                        <m:sSupPr>
                          <m:ctrlP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</m:ctrlPr>
                        </m:sSupPr>
                        <m:e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𝒙</m:t>
                          </m:r>
                        </m:e>
                        <m:sup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𝟑</m:t>
                          </m:r>
                        </m:sup>
                      </m:sSup>
                      <m:sSup>
                        <m:sSupPr>
                          <m:ctrlP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</m:ctrlPr>
                        </m:sSupPr>
                        <m:e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𝒚</m:t>
                          </m:r>
                        </m:e>
                        <m:sup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𝟑</m:t>
                          </m:r>
                        </m:sup>
                      </m:sSup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−</m:t>
                      </m:r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𝟏𝟖</m:t>
                      </m:r>
                      <m:r>
                        <a:rPr lang="en-US" sz="2600" b="1">
                          <a:ln w="11430">
                            <a:solidFill>
                              <a:srgbClr val="C00000"/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</a:rPr>
                        <m:t>𝒙</m:t>
                      </m:r>
                      <m:sSup>
                        <m:sSupPr>
                          <m:ctrlP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</m:ctrlPr>
                        </m:sSupPr>
                        <m:e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𝒚</m:t>
                          </m:r>
                        </m:e>
                        <m:sup>
                          <m:r>
                            <a:rPr lang="en-US" sz="2600" b="1">
                              <a:ln w="11430">
                                <a:solidFill>
                                  <a:srgbClr val="C00000"/>
                                </a:solidFill>
                              </a:ln>
                              <a:solidFill>
                                <a:srgbClr val="FF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ru-RU" sz="2600" b="1" dirty="0">
                  <a:ln w="11430">
                    <a:solidFill>
                      <a:srgbClr val="C00000"/>
                    </a:solidFill>
                  </a:ln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0528" y="4221088"/>
                <a:ext cx="9529788" cy="60991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271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214</Words>
  <Application>Microsoft Office PowerPoint</Application>
  <PresentationFormat>Экран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26</cp:revision>
  <dcterms:created xsi:type="dcterms:W3CDTF">2012-01-22T11:04:59Z</dcterms:created>
  <dcterms:modified xsi:type="dcterms:W3CDTF">2012-02-06T00:11:42Z</dcterms:modified>
</cp:coreProperties>
</file>