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66" r:id="rId4"/>
    <p:sldId id="267" r:id="rId5"/>
    <p:sldId id="270" r:id="rId6"/>
    <p:sldId id="26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2E05"/>
    <a:srgbClr val="00FFFF"/>
    <a:srgbClr val="00FF00"/>
    <a:srgbClr val="990000"/>
    <a:srgbClr val="3333CC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E22E7-179C-48A8-B760-22BE84794687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E8A54-D4F9-478E-842F-2134EF7D6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25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Сумма углов треугольника.</a:t>
            </a:r>
            <a:endParaRPr lang="ru-RU" sz="6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0" t="60481" r="51416" b="27881"/>
          <a:stretch/>
        </p:blipFill>
        <p:spPr bwMode="auto">
          <a:xfrm>
            <a:off x="251520" y="5746030"/>
            <a:ext cx="2173357" cy="85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3" t="78653" r="21988" b="11118"/>
          <a:stretch/>
        </p:blipFill>
        <p:spPr bwMode="auto">
          <a:xfrm>
            <a:off x="2699792" y="5851735"/>
            <a:ext cx="5544616" cy="96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08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Дуга 21"/>
          <p:cNvSpPr/>
          <p:nvPr/>
        </p:nvSpPr>
        <p:spPr>
          <a:xfrm flipH="1">
            <a:off x="5590053" y="2518199"/>
            <a:ext cx="1276262" cy="1171292"/>
          </a:xfrm>
          <a:prstGeom prst="arc">
            <a:avLst>
              <a:gd name="adj1" fmla="val 18799630"/>
              <a:gd name="adj2" fmla="val 0"/>
            </a:avLst>
          </a:prstGeom>
          <a:solidFill>
            <a:srgbClr val="00FF00">
              <a:alpha val="48000"/>
            </a:srgbClr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>
            <a:off x="2423530" y="2642180"/>
            <a:ext cx="521660" cy="485494"/>
          </a:xfrm>
          <a:custGeom>
            <a:avLst/>
            <a:gdLst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2" fmla="*/ 302719 w 605438"/>
              <a:gd name="connsiteY2" fmla="*/ 446857 h 893713"/>
              <a:gd name="connsiteX3" fmla="*/ 302719 w 605438"/>
              <a:gd name="connsiteY3" fmla="*/ 0 h 893713"/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1660" h="485494" stroke="0" extrusionOk="0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  <a:lnTo>
                  <a:pt x="0" y="485494"/>
                </a:lnTo>
                <a:cubicBezTo>
                  <a:pt x="0" y="336542"/>
                  <a:pt x="167425" y="136073"/>
                  <a:pt x="218941" y="0"/>
                </a:cubicBezTo>
                <a:close/>
              </a:path>
              <a:path w="521660" h="485494" fill="none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</a:path>
            </a:pathLst>
          </a:custGeom>
          <a:solidFill>
            <a:schemeClr val="accent1">
              <a:lumMod val="75000"/>
              <a:alpha val="54000"/>
            </a:scheme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411760" y="583565"/>
            <a:ext cx="3816424" cy="2520280"/>
          </a:xfrm>
          <a:prstGeom prst="triangle">
            <a:avLst>
              <a:gd name="adj" fmla="val 29078"/>
            </a:avLst>
          </a:prstGeom>
          <a:noFill/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14231340" flipH="1">
            <a:off x="2887558" y="15453"/>
            <a:ext cx="1257185" cy="1176294"/>
          </a:xfrm>
          <a:prstGeom prst="arc">
            <a:avLst>
              <a:gd name="adj1" fmla="val 18184285"/>
              <a:gd name="adj2" fmla="val 945717"/>
            </a:avLst>
          </a:prstGeom>
          <a:solidFill>
            <a:srgbClr val="FF00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12"/>
          <p:cNvSpPr/>
          <p:nvPr/>
        </p:nvSpPr>
        <p:spPr>
          <a:xfrm flipH="1" flipV="1">
            <a:off x="2970220" y="567242"/>
            <a:ext cx="521660" cy="485494"/>
          </a:xfrm>
          <a:custGeom>
            <a:avLst/>
            <a:gdLst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2" fmla="*/ 302719 w 605438"/>
              <a:gd name="connsiteY2" fmla="*/ 446857 h 893713"/>
              <a:gd name="connsiteX3" fmla="*/ 302719 w 605438"/>
              <a:gd name="connsiteY3" fmla="*/ 0 h 893713"/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1660" h="485494" stroke="0" extrusionOk="0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  <a:lnTo>
                  <a:pt x="0" y="485494"/>
                </a:lnTo>
                <a:cubicBezTo>
                  <a:pt x="0" y="336542"/>
                  <a:pt x="167425" y="136073"/>
                  <a:pt x="218941" y="0"/>
                </a:cubicBezTo>
                <a:close/>
              </a:path>
              <a:path w="521660" h="485494" fill="none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</a:path>
            </a:pathLst>
          </a:custGeom>
          <a:solidFill>
            <a:schemeClr val="accent1">
              <a:lumMod val="75000"/>
              <a:alpha val="54000"/>
            </a:scheme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flipV="1">
            <a:off x="2945190" y="17954"/>
            <a:ext cx="1276262" cy="1171292"/>
          </a:xfrm>
          <a:prstGeom prst="arc">
            <a:avLst>
              <a:gd name="adj1" fmla="val 18799630"/>
              <a:gd name="adj2" fmla="val 0"/>
            </a:avLst>
          </a:prstGeom>
          <a:solidFill>
            <a:srgbClr val="00FF00">
              <a:alpha val="48000"/>
            </a:srgbClr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sp>
          <p:nvSpPr>
            <p:cNvPr id="4" name="Половина рамки 3"/>
            <p:cNvSpPr/>
            <p:nvPr/>
          </p:nvSpPr>
          <p:spPr>
            <a:xfrm>
              <a:off x="107504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оловина рамки 4"/>
            <p:cNvSpPr/>
            <p:nvPr/>
          </p:nvSpPr>
          <p:spPr>
            <a:xfrm rot="5400000">
              <a:off x="8100392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оловина рамки 5"/>
            <p:cNvSpPr/>
            <p:nvPr/>
          </p:nvSpPr>
          <p:spPr>
            <a:xfrm rot="16200000">
              <a:off x="107505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оловина рамки 6"/>
            <p:cNvSpPr/>
            <p:nvPr/>
          </p:nvSpPr>
          <p:spPr>
            <a:xfrm rot="10800000">
              <a:off x="8100392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1403648" y="3103845"/>
            <a:ext cx="70207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75656" y="583565"/>
            <a:ext cx="70207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09086" y="3103845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-64507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40792" y="3012673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55776" y="26421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99994" y="27141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13242" y="69269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021370" y="5486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23928" y="55394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0" y="3573016"/>
                <a:ext cx="9144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4+∠3+∠5=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180</m:t>
                          </m:r>
                        </m:e>
                        <m:sup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73016"/>
                <a:ext cx="9144000" cy="64633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0" y="4149080"/>
                <a:ext cx="9144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1+∠3+∠2=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180</m:t>
                          </m:r>
                        </m:e>
                        <m:sup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149080"/>
                <a:ext cx="9144000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-36512" y="4726885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Сумма углов треугольника равна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>
                            <a:ln w="11430"/>
                            <a:gradFill>
                              <a:gsLst>
                                <a:gs pos="0">
                                  <a:schemeClr val="accent2">
                                    <a:tint val="70000"/>
                                    <a:satMod val="245000"/>
                                  </a:schemeClr>
                                </a:gs>
                                <a:gs pos="75000">
                                  <a:schemeClr val="accent2">
                                    <a:tint val="90000"/>
                                    <a:shade val="60000"/>
                                    <a:satMod val="240000"/>
                                  </a:schemeClr>
                                </a:gs>
                                <a:gs pos="100000">
                                  <a:schemeClr val="accent2">
                                    <a:tint val="100000"/>
                                    <a:shade val="50000"/>
                                    <a:satMod val="24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4000" b="1" i="1">
                            <a:ln w="11430"/>
                            <a:gradFill>
                              <a:gsLst>
                                <a:gs pos="0">
                                  <a:schemeClr val="accent2">
                                    <a:tint val="70000"/>
                                    <a:satMod val="245000"/>
                                  </a:schemeClr>
                                </a:gs>
                                <a:gs pos="75000">
                                  <a:schemeClr val="accent2">
                                    <a:tint val="90000"/>
                                    <a:shade val="60000"/>
                                    <a:satMod val="240000"/>
                                  </a:schemeClr>
                                </a:gs>
                                <a:gs pos="100000">
                                  <a:schemeClr val="accent2">
                                    <a:tint val="100000"/>
                                    <a:shade val="50000"/>
                                    <a:satMod val="24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180</m:t>
                        </m:r>
                      </m:e>
                      <m:sup>
                        <m:r>
                          <a:rPr lang="ru-RU" sz="4000" b="1" i="1">
                            <a:ln w="11430"/>
                            <a:gradFill>
                              <a:gsLst>
                                <a:gs pos="0">
                                  <a:schemeClr val="accent2">
                                    <a:tint val="70000"/>
                                    <a:satMod val="245000"/>
                                  </a:schemeClr>
                                </a:gs>
                                <a:gs pos="75000">
                                  <a:schemeClr val="accent2">
                                    <a:tint val="90000"/>
                                    <a:shade val="60000"/>
                                    <a:satMod val="240000"/>
                                  </a:schemeClr>
                                </a:gs>
                                <a:gs pos="100000">
                                  <a:schemeClr val="accent2">
                                    <a:tint val="100000"/>
                                    <a:shade val="50000"/>
                                    <a:satMod val="24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0</m:t>
                        </m:r>
                      </m:sup>
                    </m:sSup>
                  </m:oMath>
                </a14:m>
                <a:r>
                  <a:rPr lang="ru-RU" sz="40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</a:t>
                </a:r>
                <a:endParaRPr lang="ru-RU" sz="4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6512" y="4726885"/>
                <a:ext cx="9144000" cy="707886"/>
              </a:xfrm>
              <a:prstGeom prst="rect">
                <a:avLst/>
              </a:prstGeom>
              <a:blipFill rotWithShape="1">
                <a:blip r:embed="rId4"/>
                <a:stretch>
                  <a:fillRect l="-267" t="-17094" b="-4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7020272" y="97468"/>
            <a:ext cx="335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893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3" grpId="0" animBg="1"/>
      <p:bldP spid="26" grpId="0" animBg="1"/>
      <p:bldP spid="23" grpId="0" animBg="1"/>
      <p:bldP spid="25" grpId="0" animBg="1"/>
      <p:bldP spid="17" grpId="0"/>
      <p:bldP spid="18" grpId="0"/>
      <p:bldP spid="19" grpId="0"/>
      <p:bldP spid="20" grpId="0"/>
      <p:bldP spid="20" grpId="1"/>
      <p:bldP spid="20" grpId="2"/>
      <p:bldP spid="21" grpId="0"/>
      <p:bldP spid="21" grpId="1"/>
      <p:bldP spid="21" grpId="2"/>
      <p:bldP spid="27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sp>
          <p:nvSpPr>
            <p:cNvPr id="4" name="Половина рамки 3"/>
            <p:cNvSpPr/>
            <p:nvPr/>
          </p:nvSpPr>
          <p:spPr>
            <a:xfrm>
              <a:off x="107504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оловина рамки 4"/>
            <p:cNvSpPr/>
            <p:nvPr/>
          </p:nvSpPr>
          <p:spPr>
            <a:xfrm rot="5400000">
              <a:off x="8100392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оловина рамки 5"/>
            <p:cNvSpPr/>
            <p:nvPr/>
          </p:nvSpPr>
          <p:spPr>
            <a:xfrm rot="16200000">
              <a:off x="107505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оловина рамки 6"/>
            <p:cNvSpPr/>
            <p:nvPr/>
          </p:nvSpPr>
          <p:spPr>
            <a:xfrm rot="10800000">
              <a:off x="8100392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1520" y="26151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Может ли быть в треугольнике 2 прямых</a:t>
            </a:r>
          </a:p>
          <a:p>
            <a:pPr algn="ctr"/>
            <a:r>
              <a:rPr lang="ru-RU" sz="3600" dirty="0" smtClean="0"/>
              <a:t> угла? </a:t>
            </a:r>
            <a:endParaRPr lang="ru-RU" sz="36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3338246" y="1844824"/>
            <a:ext cx="2313874" cy="3024336"/>
            <a:chOff x="2762182" y="2132856"/>
            <a:chExt cx="2313874" cy="3024336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2762182" y="4833156"/>
              <a:ext cx="1881826" cy="3240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1628056" y="3266982"/>
              <a:ext cx="270030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509882" y="3591018"/>
              <a:ext cx="270030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Дуга 19"/>
          <p:cNvSpPr/>
          <p:nvPr/>
        </p:nvSpPr>
        <p:spPr>
          <a:xfrm rot="752514">
            <a:off x="2404160" y="2222866"/>
            <a:ext cx="4112132" cy="1584176"/>
          </a:xfrm>
          <a:custGeom>
            <a:avLst/>
            <a:gdLst>
              <a:gd name="connsiteX0" fmla="*/ 3043617 w 6087234"/>
              <a:gd name="connsiteY0" fmla="*/ 0 h 3168352"/>
              <a:gd name="connsiteX1" fmla="*/ 6087234 w 6087234"/>
              <a:gd name="connsiteY1" fmla="*/ 1584176 h 3168352"/>
              <a:gd name="connsiteX2" fmla="*/ 3043617 w 6087234"/>
              <a:gd name="connsiteY2" fmla="*/ 1584176 h 3168352"/>
              <a:gd name="connsiteX3" fmla="*/ 3043617 w 6087234"/>
              <a:gd name="connsiteY3" fmla="*/ 0 h 3168352"/>
              <a:gd name="connsiteX0" fmla="*/ 3043617 w 6087234"/>
              <a:gd name="connsiteY0" fmla="*/ 0 h 3168352"/>
              <a:gd name="connsiteX1" fmla="*/ 6087234 w 6087234"/>
              <a:gd name="connsiteY1" fmla="*/ 1584176 h 3168352"/>
              <a:gd name="connsiteX0" fmla="*/ 0 w 3571651"/>
              <a:gd name="connsiteY0" fmla="*/ 0 h 1584176"/>
              <a:gd name="connsiteX1" fmla="*/ 3043617 w 3571651"/>
              <a:gd name="connsiteY1" fmla="*/ 1584176 h 1584176"/>
              <a:gd name="connsiteX2" fmla="*/ 0 w 3571651"/>
              <a:gd name="connsiteY2" fmla="*/ 1584176 h 1584176"/>
              <a:gd name="connsiteX3" fmla="*/ 0 w 3571651"/>
              <a:gd name="connsiteY3" fmla="*/ 0 h 1584176"/>
              <a:gd name="connsiteX0" fmla="*/ 0 w 3571651"/>
              <a:gd name="connsiteY0" fmla="*/ 0 h 1584176"/>
              <a:gd name="connsiteX1" fmla="*/ 3571651 w 3571651"/>
              <a:gd name="connsiteY1" fmla="*/ 1532661 h 1584176"/>
              <a:gd name="connsiteX0" fmla="*/ 0 w 3571651"/>
              <a:gd name="connsiteY0" fmla="*/ 0 h 1584176"/>
              <a:gd name="connsiteX1" fmla="*/ 3043617 w 3571651"/>
              <a:gd name="connsiteY1" fmla="*/ 1584176 h 1584176"/>
              <a:gd name="connsiteX2" fmla="*/ 0 w 3571651"/>
              <a:gd name="connsiteY2" fmla="*/ 1584176 h 1584176"/>
              <a:gd name="connsiteX3" fmla="*/ 0 w 3571651"/>
              <a:gd name="connsiteY3" fmla="*/ 0 h 1584176"/>
              <a:gd name="connsiteX0" fmla="*/ 0 w 3571651"/>
              <a:gd name="connsiteY0" fmla="*/ 0 h 1584176"/>
              <a:gd name="connsiteX1" fmla="*/ 3482710 w 3571651"/>
              <a:gd name="connsiteY1" fmla="*/ 711595 h 1584176"/>
              <a:gd name="connsiteX2" fmla="*/ 3571651 w 3571651"/>
              <a:gd name="connsiteY2" fmla="*/ 1532661 h 1584176"/>
              <a:gd name="connsiteX0" fmla="*/ 0 w 4011083"/>
              <a:gd name="connsiteY0" fmla="*/ 0 h 1584176"/>
              <a:gd name="connsiteX1" fmla="*/ 3043617 w 4011083"/>
              <a:gd name="connsiteY1" fmla="*/ 1584176 h 1584176"/>
              <a:gd name="connsiteX2" fmla="*/ 0 w 4011083"/>
              <a:gd name="connsiteY2" fmla="*/ 1584176 h 1584176"/>
              <a:gd name="connsiteX3" fmla="*/ 0 w 4011083"/>
              <a:gd name="connsiteY3" fmla="*/ 0 h 1584176"/>
              <a:gd name="connsiteX0" fmla="*/ 0 w 4011083"/>
              <a:gd name="connsiteY0" fmla="*/ 0 h 1584176"/>
              <a:gd name="connsiteX1" fmla="*/ 3482710 w 4011083"/>
              <a:gd name="connsiteY1" fmla="*/ 711595 h 1584176"/>
              <a:gd name="connsiteX2" fmla="*/ 4010744 w 4011083"/>
              <a:gd name="connsiteY2" fmla="*/ 1136598 h 1584176"/>
              <a:gd name="connsiteX3" fmla="*/ 3571651 w 4011083"/>
              <a:gd name="connsiteY3" fmla="*/ 1532661 h 1584176"/>
              <a:gd name="connsiteX0" fmla="*/ 0 w 4011083"/>
              <a:gd name="connsiteY0" fmla="*/ 0 h 1584176"/>
              <a:gd name="connsiteX1" fmla="*/ 3043617 w 4011083"/>
              <a:gd name="connsiteY1" fmla="*/ 1584176 h 1584176"/>
              <a:gd name="connsiteX2" fmla="*/ 0 w 4011083"/>
              <a:gd name="connsiteY2" fmla="*/ 1584176 h 1584176"/>
              <a:gd name="connsiteX3" fmla="*/ 0 w 4011083"/>
              <a:gd name="connsiteY3" fmla="*/ 0 h 1584176"/>
              <a:gd name="connsiteX0" fmla="*/ 0 w 4011083"/>
              <a:gd name="connsiteY0" fmla="*/ 0 h 1584176"/>
              <a:gd name="connsiteX1" fmla="*/ 2066034 w 4011083"/>
              <a:gd name="connsiteY1" fmla="*/ 1136598 h 1584176"/>
              <a:gd name="connsiteX2" fmla="*/ 4010744 w 4011083"/>
              <a:gd name="connsiteY2" fmla="*/ 1136598 h 1584176"/>
              <a:gd name="connsiteX3" fmla="*/ 3571651 w 4011083"/>
              <a:gd name="connsiteY3" fmla="*/ 1532661 h 1584176"/>
              <a:gd name="connsiteX0" fmla="*/ 0 w 4127803"/>
              <a:gd name="connsiteY0" fmla="*/ 0 h 1584176"/>
              <a:gd name="connsiteX1" fmla="*/ 3043617 w 4127803"/>
              <a:gd name="connsiteY1" fmla="*/ 1584176 h 1584176"/>
              <a:gd name="connsiteX2" fmla="*/ 0 w 4127803"/>
              <a:gd name="connsiteY2" fmla="*/ 1584176 h 1584176"/>
              <a:gd name="connsiteX3" fmla="*/ 0 w 4127803"/>
              <a:gd name="connsiteY3" fmla="*/ 0 h 1584176"/>
              <a:gd name="connsiteX0" fmla="*/ 0 w 4127803"/>
              <a:gd name="connsiteY0" fmla="*/ 0 h 1584176"/>
              <a:gd name="connsiteX1" fmla="*/ 2066034 w 4127803"/>
              <a:gd name="connsiteY1" fmla="*/ 1136598 h 1584176"/>
              <a:gd name="connsiteX2" fmla="*/ 4010744 w 4127803"/>
              <a:gd name="connsiteY2" fmla="*/ 1136598 h 1584176"/>
              <a:gd name="connsiteX3" fmla="*/ 3972107 w 4127803"/>
              <a:gd name="connsiteY3" fmla="*/ 1188113 h 1584176"/>
              <a:gd name="connsiteX4" fmla="*/ 3571651 w 4127803"/>
              <a:gd name="connsiteY4" fmla="*/ 1532661 h 1584176"/>
              <a:gd name="connsiteX0" fmla="*/ 0 w 4127803"/>
              <a:gd name="connsiteY0" fmla="*/ 0 h 1584176"/>
              <a:gd name="connsiteX1" fmla="*/ 3043617 w 4127803"/>
              <a:gd name="connsiteY1" fmla="*/ 1584176 h 1584176"/>
              <a:gd name="connsiteX2" fmla="*/ 0 w 4127803"/>
              <a:gd name="connsiteY2" fmla="*/ 1584176 h 1584176"/>
              <a:gd name="connsiteX3" fmla="*/ 0 w 4127803"/>
              <a:gd name="connsiteY3" fmla="*/ 0 h 1584176"/>
              <a:gd name="connsiteX0" fmla="*/ 0 w 4127803"/>
              <a:gd name="connsiteY0" fmla="*/ 0 h 1584176"/>
              <a:gd name="connsiteX1" fmla="*/ 2066034 w 4127803"/>
              <a:gd name="connsiteY1" fmla="*/ 1136598 h 1584176"/>
              <a:gd name="connsiteX2" fmla="*/ 4010744 w 4127803"/>
              <a:gd name="connsiteY2" fmla="*/ 1136598 h 1584176"/>
              <a:gd name="connsiteX3" fmla="*/ 3972107 w 4127803"/>
              <a:gd name="connsiteY3" fmla="*/ 1188113 h 1584176"/>
              <a:gd name="connsiteX4" fmla="*/ 3262558 w 4127803"/>
              <a:gd name="connsiteY4" fmla="*/ 1146295 h 1584176"/>
              <a:gd name="connsiteX0" fmla="*/ 0 w 4112132"/>
              <a:gd name="connsiteY0" fmla="*/ 0 h 1584176"/>
              <a:gd name="connsiteX1" fmla="*/ 3043617 w 4112132"/>
              <a:gd name="connsiteY1" fmla="*/ 1584176 h 1584176"/>
              <a:gd name="connsiteX2" fmla="*/ 0 w 4112132"/>
              <a:gd name="connsiteY2" fmla="*/ 1584176 h 1584176"/>
              <a:gd name="connsiteX3" fmla="*/ 0 w 4112132"/>
              <a:gd name="connsiteY3" fmla="*/ 0 h 1584176"/>
              <a:gd name="connsiteX0" fmla="*/ 0 w 4112132"/>
              <a:gd name="connsiteY0" fmla="*/ 0 h 1584176"/>
              <a:gd name="connsiteX1" fmla="*/ 2066034 w 4112132"/>
              <a:gd name="connsiteY1" fmla="*/ 1136598 h 1584176"/>
              <a:gd name="connsiteX2" fmla="*/ 4010744 w 4112132"/>
              <a:gd name="connsiteY2" fmla="*/ 1136598 h 1584176"/>
              <a:gd name="connsiteX3" fmla="*/ 3907712 w 4112132"/>
              <a:gd name="connsiteY3" fmla="*/ 1110840 h 1584176"/>
              <a:gd name="connsiteX4" fmla="*/ 3262558 w 4112132"/>
              <a:gd name="connsiteY4" fmla="*/ 1146295 h 1584176"/>
              <a:gd name="connsiteX0" fmla="*/ 61730 w 4173862"/>
              <a:gd name="connsiteY0" fmla="*/ 0 h 1584176"/>
              <a:gd name="connsiteX1" fmla="*/ 3105347 w 4173862"/>
              <a:gd name="connsiteY1" fmla="*/ 1584176 h 1584176"/>
              <a:gd name="connsiteX2" fmla="*/ 61730 w 4173862"/>
              <a:gd name="connsiteY2" fmla="*/ 1584176 h 1584176"/>
              <a:gd name="connsiteX3" fmla="*/ 61730 w 4173862"/>
              <a:gd name="connsiteY3" fmla="*/ 0 h 1584176"/>
              <a:gd name="connsiteX0" fmla="*/ 61730 w 4173862"/>
              <a:gd name="connsiteY0" fmla="*/ 0 h 1584176"/>
              <a:gd name="connsiteX1" fmla="*/ 170175 w 4173862"/>
              <a:gd name="connsiteY1" fmla="*/ 479775 h 1584176"/>
              <a:gd name="connsiteX2" fmla="*/ 2127764 w 4173862"/>
              <a:gd name="connsiteY2" fmla="*/ 1136598 h 1584176"/>
              <a:gd name="connsiteX3" fmla="*/ 4072474 w 4173862"/>
              <a:gd name="connsiteY3" fmla="*/ 1136598 h 1584176"/>
              <a:gd name="connsiteX4" fmla="*/ 3969442 w 4173862"/>
              <a:gd name="connsiteY4" fmla="*/ 1110840 h 1584176"/>
              <a:gd name="connsiteX5" fmla="*/ 3324288 w 4173862"/>
              <a:gd name="connsiteY5" fmla="*/ 1146295 h 1584176"/>
              <a:gd name="connsiteX0" fmla="*/ 0 w 4112132"/>
              <a:gd name="connsiteY0" fmla="*/ 0 h 1584176"/>
              <a:gd name="connsiteX1" fmla="*/ 3043617 w 4112132"/>
              <a:gd name="connsiteY1" fmla="*/ 1584176 h 1584176"/>
              <a:gd name="connsiteX2" fmla="*/ 0 w 4112132"/>
              <a:gd name="connsiteY2" fmla="*/ 1584176 h 1584176"/>
              <a:gd name="connsiteX3" fmla="*/ 0 w 4112132"/>
              <a:gd name="connsiteY3" fmla="*/ 0 h 1584176"/>
              <a:gd name="connsiteX0" fmla="*/ 321972 w 4112132"/>
              <a:gd name="connsiteY0" fmla="*/ 528034 h 1584176"/>
              <a:gd name="connsiteX1" fmla="*/ 108445 w 4112132"/>
              <a:gd name="connsiteY1" fmla="*/ 479775 h 1584176"/>
              <a:gd name="connsiteX2" fmla="*/ 2066034 w 4112132"/>
              <a:gd name="connsiteY2" fmla="*/ 1136598 h 1584176"/>
              <a:gd name="connsiteX3" fmla="*/ 4010744 w 4112132"/>
              <a:gd name="connsiteY3" fmla="*/ 1136598 h 1584176"/>
              <a:gd name="connsiteX4" fmla="*/ 3907712 w 4112132"/>
              <a:gd name="connsiteY4" fmla="*/ 1110840 h 1584176"/>
              <a:gd name="connsiteX5" fmla="*/ 3262558 w 4112132"/>
              <a:gd name="connsiteY5" fmla="*/ 1146295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2132" h="1584176" stroke="0" extrusionOk="0">
                <a:moveTo>
                  <a:pt x="0" y="0"/>
                </a:moveTo>
                <a:cubicBezTo>
                  <a:pt x="1680943" y="0"/>
                  <a:pt x="3043617" y="709260"/>
                  <a:pt x="3043617" y="1584176"/>
                </a:cubicBezTo>
                <a:lnTo>
                  <a:pt x="0" y="1584176"/>
                </a:lnTo>
                <a:lnTo>
                  <a:pt x="0" y="0"/>
                </a:lnTo>
                <a:close/>
              </a:path>
              <a:path w="4112132" h="1584176" fill="none">
                <a:moveTo>
                  <a:pt x="321972" y="528034"/>
                </a:moveTo>
                <a:cubicBezTo>
                  <a:pt x="380829" y="554334"/>
                  <a:pt x="-235894" y="290342"/>
                  <a:pt x="108445" y="479775"/>
                </a:cubicBezTo>
                <a:cubicBezTo>
                  <a:pt x="452784" y="669208"/>
                  <a:pt x="1456434" y="973466"/>
                  <a:pt x="2066034" y="1136598"/>
                </a:cubicBezTo>
                <a:cubicBezTo>
                  <a:pt x="2640046" y="1317445"/>
                  <a:pt x="3995921" y="999754"/>
                  <a:pt x="4010744" y="1136598"/>
                </a:cubicBezTo>
                <a:cubicBezTo>
                  <a:pt x="4259735" y="1192406"/>
                  <a:pt x="3980894" y="1044830"/>
                  <a:pt x="3907712" y="1110840"/>
                </a:cubicBezTo>
                <a:cubicBezTo>
                  <a:pt x="3834530" y="1176850"/>
                  <a:pt x="3260613" y="1136093"/>
                  <a:pt x="3262558" y="1146295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19"/>
          <p:cNvSpPr/>
          <p:nvPr/>
        </p:nvSpPr>
        <p:spPr>
          <a:xfrm rot="8739480">
            <a:off x="2515934" y="2551197"/>
            <a:ext cx="4112132" cy="1584176"/>
          </a:xfrm>
          <a:custGeom>
            <a:avLst/>
            <a:gdLst>
              <a:gd name="connsiteX0" fmla="*/ 3043617 w 6087234"/>
              <a:gd name="connsiteY0" fmla="*/ 0 h 3168352"/>
              <a:gd name="connsiteX1" fmla="*/ 6087234 w 6087234"/>
              <a:gd name="connsiteY1" fmla="*/ 1584176 h 3168352"/>
              <a:gd name="connsiteX2" fmla="*/ 3043617 w 6087234"/>
              <a:gd name="connsiteY2" fmla="*/ 1584176 h 3168352"/>
              <a:gd name="connsiteX3" fmla="*/ 3043617 w 6087234"/>
              <a:gd name="connsiteY3" fmla="*/ 0 h 3168352"/>
              <a:gd name="connsiteX0" fmla="*/ 3043617 w 6087234"/>
              <a:gd name="connsiteY0" fmla="*/ 0 h 3168352"/>
              <a:gd name="connsiteX1" fmla="*/ 6087234 w 6087234"/>
              <a:gd name="connsiteY1" fmla="*/ 1584176 h 3168352"/>
              <a:gd name="connsiteX0" fmla="*/ 0 w 3571651"/>
              <a:gd name="connsiteY0" fmla="*/ 0 h 1584176"/>
              <a:gd name="connsiteX1" fmla="*/ 3043617 w 3571651"/>
              <a:gd name="connsiteY1" fmla="*/ 1584176 h 1584176"/>
              <a:gd name="connsiteX2" fmla="*/ 0 w 3571651"/>
              <a:gd name="connsiteY2" fmla="*/ 1584176 h 1584176"/>
              <a:gd name="connsiteX3" fmla="*/ 0 w 3571651"/>
              <a:gd name="connsiteY3" fmla="*/ 0 h 1584176"/>
              <a:gd name="connsiteX0" fmla="*/ 0 w 3571651"/>
              <a:gd name="connsiteY0" fmla="*/ 0 h 1584176"/>
              <a:gd name="connsiteX1" fmla="*/ 3571651 w 3571651"/>
              <a:gd name="connsiteY1" fmla="*/ 1532661 h 1584176"/>
              <a:gd name="connsiteX0" fmla="*/ 0 w 3571651"/>
              <a:gd name="connsiteY0" fmla="*/ 0 h 1584176"/>
              <a:gd name="connsiteX1" fmla="*/ 3043617 w 3571651"/>
              <a:gd name="connsiteY1" fmla="*/ 1584176 h 1584176"/>
              <a:gd name="connsiteX2" fmla="*/ 0 w 3571651"/>
              <a:gd name="connsiteY2" fmla="*/ 1584176 h 1584176"/>
              <a:gd name="connsiteX3" fmla="*/ 0 w 3571651"/>
              <a:gd name="connsiteY3" fmla="*/ 0 h 1584176"/>
              <a:gd name="connsiteX0" fmla="*/ 0 w 3571651"/>
              <a:gd name="connsiteY0" fmla="*/ 0 h 1584176"/>
              <a:gd name="connsiteX1" fmla="*/ 3482710 w 3571651"/>
              <a:gd name="connsiteY1" fmla="*/ 711595 h 1584176"/>
              <a:gd name="connsiteX2" fmla="*/ 3571651 w 3571651"/>
              <a:gd name="connsiteY2" fmla="*/ 1532661 h 1584176"/>
              <a:gd name="connsiteX0" fmla="*/ 0 w 4011083"/>
              <a:gd name="connsiteY0" fmla="*/ 0 h 1584176"/>
              <a:gd name="connsiteX1" fmla="*/ 3043617 w 4011083"/>
              <a:gd name="connsiteY1" fmla="*/ 1584176 h 1584176"/>
              <a:gd name="connsiteX2" fmla="*/ 0 w 4011083"/>
              <a:gd name="connsiteY2" fmla="*/ 1584176 h 1584176"/>
              <a:gd name="connsiteX3" fmla="*/ 0 w 4011083"/>
              <a:gd name="connsiteY3" fmla="*/ 0 h 1584176"/>
              <a:gd name="connsiteX0" fmla="*/ 0 w 4011083"/>
              <a:gd name="connsiteY0" fmla="*/ 0 h 1584176"/>
              <a:gd name="connsiteX1" fmla="*/ 3482710 w 4011083"/>
              <a:gd name="connsiteY1" fmla="*/ 711595 h 1584176"/>
              <a:gd name="connsiteX2" fmla="*/ 4010744 w 4011083"/>
              <a:gd name="connsiteY2" fmla="*/ 1136598 h 1584176"/>
              <a:gd name="connsiteX3" fmla="*/ 3571651 w 4011083"/>
              <a:gd name="connsiteY3" fmla="*/ 1532661 h 1584176"/>
              <a:gd name="connsiteX0" fmla="*/ 0 w 4011083"/>
              <a:gd name="connsiteY0" fmla="*/ 0 h 1584176"/>
              <a:gd name="connsiteX1" fmla="*/ 3043617 w 4011083"/>
              <a:gd name="connsiteY1" fmla="*/ 1584176 h 1584176"/>
              <a:gd name="connsiteX2" fmla="*/ 0 w 4011083"/>
              <a:gd name="connsiteY2" fmla="*/ 1584176 h 1584176"/>
              <a:gd name="connsiteX3" fmla="*/ 0 w 4011083"/>
              <a:gd name="connsiteY3" fmla="*/ 0 h 1584176"/>
              <a:gd name="connsiteX0" fmla="*/ 0 w 4011083"/>
              <a:gd name="connsiteY0" fmla="*/ 0 h 1584176"/>
              <a:gd name="connsiteX1" fmla="*/ 2066034 w 4011083"/>
              <a:gd name="connsiteY1" fmla="*/ 1136598 h 1584176"/>
              <a:gd name="connsiteX2" fmla="*/ 4010744 w 4011083"/>
              <a:gd name="connsiteY2" fmla="*/ 1136598 h 1584176"/>
              <a:gd name="connsiteX3" fmla="*/ 3571651 w 4011083"/>
              <a:gd name="connsiteY3" fmla="*/ 1532661 h 1584176"/>
              <a:gd name="connsiteX0" fmla="*/ 0 w 4127803"/>
              <a:gd name="connsiteY0" fmla="*/ 0 h 1584176"/>
              <a:gd name="connsiteX1" fmla="*/ 3043617 w 4127803"/>
              <a:gd name="connsiteY1" fmla="*/ 1584176 h 1584176"/>
              <a:gd name="connsiteX2" fmla="*/ 0 w 4127803"/>
              <a:gd name="connsiteY2" fmla="*/ 1584176 h 1584176"/>
              <a:gd name="connsiteX3" fmla="*/ 0 w 4127803"/>
              <a:gd name="connsiteY3" fmla="*/ 0 h 1584176"/>
              <a:gd name="connsiteX0" fmla="*/ 0 w 4127803"/>
              <a:gd name="connsiteY0" fmla="*/ 0 h 1584176"/>
              <a:gd name="connsiteX1" fmla="*/ 2066034 w 4127803"/>
              <a:gd name="connsiteY1" fmla="*/ 1136598 h 1584176"/>
              <a:gd name="connsiteX2" fmla="*/ 4010744 w 4127803"/>
              <a:gd name="connsiteY2" fmla="*/ 1136598 h 1584176"/>
              <a:gd name="connsiteX3" fmla="*/ 3972107 w 4127803"/>
              <a:gd name="connsiteY3" fmla="*/ 1188113 h 1584176"/>
              <a:gd name="connsiteX4" fmla="*/ 3571651 w 4127803"/>
              <a:gd name="connsiteY4" fmla="*/ 1532661 h 1584176"/>
              <a:gd name="connsiteX0" fmla="*/ 0 w 4127803"/>
              <a:gd name="connsiteY0" fmla="*/ 0 h 1584176"/>
              <a:gd name="connsiteX1" fmla="*/ 3043617 w 4127803"/>
              <a:gd name="connsiteY1" fmla="*/ 1584176 h 1584176"/>
              <a:gd name="connsiteX2" fmla="*/ 0 w 4127803"/>
              <a:gd name="connsiteY2" fmla="*/ 1584176 h 1584176"/>
              <a:gd name="connsiteX3" fmla="*/ 0 w 4127803"/>
              <a:gd name="connsiteY3" fmla="*/ 0 h 1584176"/>
              <a:gd name="connsiteX0" fmla="*/ 0 w 4127803"/>
              <a:gd name="connsiteY0" fmla="*/ 0 h 1584176"/>
              <a:gd name="connsiteX1" fmla="*/ 2066034 w 4127803"/>
              <a:gd name="connsiteY1" fmla="*/ 1136598 h 1584176"/>
              <a:gd name="connsiteX2" fmla="*/ 4010744 w 4127803"/>
              <a:gd name="connsiteY2" fmla="*/ 1136598 h 1584176"/>
              <a:gd name="connsiteX3" fmla="*/ 3972107 w 4127803"/>
              <a:gd name="connsiteY3" fmla="*/ 1188113 h 1584176"/>
              <a:gd name="connsiteX4" fmla="*/ 3262558 w 4127803"/>
              <a:gd name="connsiteY4" fmla="*/ 1146295 h 1584176"/>
              <a:gd name="connsiteX0" fmla="*/ 0 w 4112132"/>
              <a:gd name="connsiteY0" fmla="*/ 0 h 1584176"/>
              <a:gd name="connsiteX1" fmla="*/ 3043617 w 4112132"/>
              <a:gd name="connsiteY1" fmla="*/ 1584176 h 1584176"/>
              <a:gd name="connsiteX2" fmla="*/ 0 w 4112132"/>
              <a:gd name="connsiteY2" fmla="*/ 1584176 h 1584176"/>
              <a:gd name="connsiteX3" fmla="*/ 0 w 4112132"/>
              <a:gd name="connsiteY3" fmla="*/ 0 h 1584176"/>
              <a:gd name="connsiteX0" fmla="*/ 0 w 4112132"/>
              <a:gd name="connsiteY0" fmla="*/ 0 h 1584176"/>
              <a:gd name="connsiteX1" fmla="*/ 2066034 w 4112132"/>
              <a:gd name="connsiteY1" fmla="*/ 1136598 h 1584176"/>
              <a:gd name="connsiteX2" fmla="*/ 4010744 w 4112132"/>
              <a:gd name="connsiteY2" fmla="*/ 1136598 h 1584176"/>
              <a:gd name="connsiteX3" fmla="*/ 3907712 w 4112132"/>
              <a:gd name="connsiteY3" fmla="*/ 1110840 h 1584176"/>
              <a:gd name="connsiteX4" fmla="*/ 3262558 w 4112132"/>
              <a:gd name="connsiteY4" fmla="*/ 1146295 h 1584176"/>
              <a:gd name="connsiteX0" fmla="*/ 61730 w 4173862"/>
              <a:gd name="connsiteY0" fmla="*/ 0 h 1584176"/>
              <a:gd name="connsiteX1" fmla="*/ 3105347 w 4173862"/>
              <a:gd name="connsiteY1" fmla="*/ 1584176 h 1584176"/>
              <a:gd name="connsiteX2" fmla="*/ 61730 w 4173862"/>
              <a:gd name="connsiteY2" fmla="*/ 1584176 h 1584176"/>
              <a:gd name="connsiteX3" fmla="*/ 61730 w 4173862"/>
              <a:gd name="connsiteY3" fmla="*/ 0 h 1584176"/>
              <a:gd name="connsiteX0" fmla="*/ 61730 w 4173862"/>
              <a:gd name="connsiteY0" fmla="*/ 0 h 1584176"/>
              <a:gd name="connsiteX1" fmla="*/ 170175 w 4173862"/>
              <a:gd name="connsiteY1" fmla="*/ 479775 h 1584176"/>
              <a:gd name="connsiteX2" fmla="*/ 2127764 w 4173862"/>
              <a:gd name="connsiteY2" fmla="*/ 1136598 h 1584176"/>
              <a:gd name="connsiteX3" fmla="*/ 4072474 w 4173862"/>
              <a:gd name="connsiteY3" fmla="*/ 1136598 h 1584176"/>
              <a:gd name="connsiteX4" fmla="*/ 3969442 w 4173862"/>
              <a:gd name="connsiteY4" fmla="*/ 1110840 h 1584176"/>
              <a:gd name="connsiteX5" fmla="*/ 3324288 w 4173862"/>
              <a:gd name="connsiteY5" fmla="*/ 1146295 h 1584176"/>
              <a:gd name="connsiteX0" fmla="*/ 0 w 4112132"/>
              <a:gd name="connsiteY0" fmla="*/ 0 h 1584176"/>
              <a:gd name="connsiteX1" fmla="*/ 3043617 w 4112132"/>
              <a:gd name="connsiteY1" fmla="*/ 1584176 h 1584176"/>
              <a:gd name="connsiteX2" fmla="*/ 0 w 4112132"/>
              <a:gd name="connsiteY2" fmla="*/ 1584176 h 1584176"/>
              <a:gd name="connsiteX3" fmla="*/ 0 w 4112132"/>
              <a:gd name="connsiteY3" fmla="*/ 0 h 1584176"/>
              <a:gd name="connsiteX0" fmla="*/ 321972 w 4112132"/>
              <a:gd name="connsiteY0" fmla="*/ 528034 h 1584176"/>
              <a:gd name="connsiteX1" fmla="*/ 108445 w 4112132"/>
              <a:gd name="connsiteY1" fmla="*/ 479775 h 1584176"/>
              <a:gd name="connsiteX2" fmla="*/ 2066034 w 4112132"/>
              <a:gd name="connsiteY2" fmla="*/ 1136598 h 1584176"/>
              <a:gd name="connsiteX3" fmla="*/ 4010744 w 4112132"/>
              <a:gd name="connsiteY3" fmla="*/ 1136598 h 1584176"/>
              <a:gd name="connsiteX4" fmla="*/ 3907712 w 4112132"/>
              <a:gd name="connsiteY4" fmla="*/ 1110840 h 1584176"/>
              <a:gd name="connsiteX5" fmla="*/ 3262558 w 4112132"/>
              <a:gd name="connsiteY5" fmla="*/ 1146295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2132" h="1584176" stroke="0" extrusionOk="0">
                <a:moveTo>
                  <a:pt x="0" y="0"/>
                </a:moveTo>
                <a:cubicBezTo>
                  <a:pt x="1680943" y="0"/>
                  <a:pt x="3043617" y="709260"/>
                  <a:pt x="3043617" y="1584176"/>
                </a:cubicBezTo>
                <a:lnTo>
                  <a:pt x="0" y="1584176"/>
                </a:lnTo>
                <a:lnTo>
                  <a:pt x="0" y="0"/>
                </a:lnTo>
                <a:close/>
              </a:path>
              <a:path w="4112132" h="1584176" fill="none">
                <a:moveTo>
                  <a:pt x="321972" y="528034"/>
                </a:moveTo>
                <a:cubicBezTo>
                  <a:pt x="380829" y="554334"/>
                  <a:pt x="-235894" y="290342"/>
                  <a:pt x="108445" y="479775"/>
                </a:cubicBezTo>
                <a:cubicBezTo>
                  <a:pt x="452784" y="669208"/>
                  <a:pt x="1456434" y="973466"/>
                  <a:pt x="2066034" y="1136598"/>
                </a:cubicBezTo>
                <a:cubicBezTo>
                  <a:pt x="2640046" y="1317445"/>
                  <a:pt x="3995921" y="999754"/>
                  <a:pt x="4010744" y="1136598"/>
                </a:cubicBezTo>
                <a:cubicBezTo>
                  <a:pt x="4259735" y="1192406"/>
                  <a:pt x="3980894" y="1044830"/>
                  <a:pt x="3907712" y="1110840"/>
                </a:cubicBezTo>
                <a:cubicBezTo>
                  <a:pt x="3834530" y="1176850"/>
                  <a:pt x="3260613" y="1136093"/>
                  <a:pt x="3262558" y="1146295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2281218" y="1149559"/>
            <a:ext cx="4320480" cy="3024336"/>
            <a:chOff x="1397171" y="2132856"/>
            <a:chExt cx="4320480" cy="3024336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2762182" y="4833156"/>
              <a:ext cx="1881826" cy="3240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397171" y="2132856"/>
              <a:ext cx="1365011" cy="27003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4644008" y="2690918"/>
              <a:ext cx="1073643" cy="24662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0" y="198884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любом треугольнике 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хотя бы два угла острые.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1520" y="26064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Может ли быть в треугольнике 2 тупых</a:t>
            </a:r>
          </a:p>
          <a:p>
            <a:pPr algn="ctr"/>
            <a:r>
              <a:rPr lang="ru-RU" sz="3600" dirty="0" smtClean="0"/>
              <a:t> угла?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655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8" grpId="1" build="allAtOnce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32" grpId="0" uiExpand="1" build="p"/>
      <p:bldP spid="33" grpId="0" build="p"/>
      <p:bldP spid="33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sp>
          <p:nvSpPr>
            <p:cNvPr id="4" name="Половина рамки 3"/>
            <p:cNvSpPr/>
            <p:nvPr/>
          </p:nvSpPr>
          <p:spPr>
            <a:xfrm>
              <a:off x="107504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оловина рамки 4"/>
            <p:cNvSpPr/>
            <p:nvPr/>
          </p:nvSpPr>
          <p:spPr>
            <a:xfrm rot="5400000">
              <a:off x="8100392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оловина рамки 5"/>
            <p:cNvSpPr/>
            <p:nvPr/>
          </p:nvSpPr>
          <p:spPr>
            <a:xfrm rot="16200000">
              <a:off x="107505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оловина рамки 6"/>
            <p:cNvSpPr/>
            <p:nvPr/>
          </p:nvSpPr>
          <p:spPr>
            <a:xfrm rot="10800000">
              <a:off x="8100392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1520" y="44624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Виды треугольников.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20387658">
            <a:off x="467544" y="1059441"/>
            <a:ext cx="2376264" cy="2376264"/>
          </a:xfrm>
          <a:prstGeom prst="triangle">
            <a:avLst>
              <a:gd name="adj" fmla="val 28321"/>
            </a:avLst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 rot="557885">
            <a:off x="5737239" y="1640440"/>
            <a:ext cx="2723193" cy="2376264"/>
            <a:chOff x="5104321" y="1289328"/>
            <a:chExt cx="2723193" cy="2376264"/>
          </a:xfrm>
        </p:grpSpPr>
        <p:sp>
          <p:nvSpPr>
            <p:cNvPr id="10" name="Прямоугольник 9"/>
            <p:cNvSpPr/>
            <p:nvPr/>
          </p:nvSpPr>
          <p:spPr>
            <a:xfrm rot="3726452">
              <a:off x="5106795" y="1853254"/>
              <a:ext cx="332268" cy="33721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rot="3811608">
              <a:off x="5451250" y="1289328"/>
              <a:ext cx="2376264" cy="2376264"/>
            </a:xfrm>
            <a:prstGeom prst="triangle">
              <a:avLst>
                <a:gd name="adj" fmla="val 0"/>
              </a:avLst>
            </a:prstGeom>
            <a:noFill/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Равнобедренный треугольник 10"/>
          <p:cNvSpPr/>
          <p:nvPr/>
        </p:nvSpPr>
        <p:spPr>
          <a:xfrm rot="7011823">
            <a:off x="3123408" y="3401953"/>
            <a:ext cx="2650797" cy="4260921"/>
          </a:xfrm>
          <a:custGeom>
            <a:avLst/>
            <a:gdLst>
              <a:gd name="connsiteX0" fmla="*/ 0 w 2376264"/>
              <a:gd name="connsiteY0" fmla="*/ 2376264 h 2376264"/>
              <a:gd name="connsiteX1" fmla="*/ 672982 w 2376264"/>
              <a:gd name="connsiteY1" fmla="*/ 0 h 2376264"/>
              <a:gd name="connsiteX2" fmla="*/ 2376264 w 2376264"/>
              <a:gd name="connsiteY2" fmla="*/ 2376264 h 2376264"/>
              <a:gd name="connsiteX3" fmla="*/ 0 w 2376264"/>
              <a:gd name="connsiteY3" fmla="*/ 2376264 h 2376264"/>
              <a:gd name="connsiteX0" fmla="*/ 386487 w 1703282"/>
              <a:gd name="connsiteY0" fmla="*/ 1846723 h 2376264"/>
              <a:gd name="connsiteX1" fmla="*/ 0 w 1703282"/>
              <a:gd name="connsiteY1" fmla="*/ 0 h 2376264"/>
              <a:gd name="connsiteX2" fmla="*/ 1703282 w 1703282"/>
              <a:gd name="connsiteY2" fmla="*/ 2376264 h 2376264"/>
              <a:gd name="connsiteX3" fmla="*/ 386487 w 1703282"/>
              <a:gd name="connsiteY3" fmla="*/ 1846723 h 237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3282" h="2376264">
                <a:moveTo>
                  <a:pt x="386487" y="1846723"/>
                </a:moveTo>
                <a:lnTo>
                  <a:pt x="0" y="0"/>
                </a:lnTo>
                <a:lnTo>
                  <a:pt x="1703282" y="2376264"/>
                </a:lnTo>
                <a:lnTo>
                  <a:pt x="386487" y="1846723"/>
                </a:lnTo>
                <a:close/>
              </a:path>
            </a:pathLst>
          </a:cu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31640" y="1052736"/>
            <a:ext cx="2153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остроугольный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182083" y="960501"/>
            <a:ext cx="2257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прямоугольный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2771800" y="3687415"/>
            <a:ext cx="1999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тупоугольный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310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sp>
          <p:nvSpPr>
            <p:cNvPr id="4" name="Половина рамки 3"/>
            <p:cNvSpPr/>
            <p:nvPr/>
          </p:nvSpPr>
          <p:spPr>
            <a:xfrm>
              <a:off x="107504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оловина рамки 4"/>
            <p:cNvSpPr/>
            <p:nvPr/>
          </p:nvSpPr>
          <p:spPr>
            <a:xfrm rot="5400000">
              <a:off x="8100392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оловина рамки 5"/>
            <p:cNvSpPr/>
            <p:nvPr/>
          </p:nvSpPr>
          <p:spPr>
            <a:xfrm rot="16200000">
              <a:off x="107505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оловина рамки 6"/>
            <p:cNvSpPr/>
            <p:nvPr/>
          </p:nvSpPr>
          <p:spPr>
            <a:xfrm rot="10800000">
              <a:off x="8100392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1520" y="-99392"/>
            <a:ext cx="86409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Стороны прямоугольного треугольника.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 rot="21143438">
            <a:off x="3091923" y="1916927"/>
            <a:ext cx="3454692" cy="3458809"/>
            <a:chOff x="5021849" y="1289328"/>
            <a:chExt cx="2805665" cy="2376264"/>
          </a:xfrm>
        </p:grpSpPr>
        <p:sp>
          <p:nvSpPr>
            <p:cNvPr id="10" name="Прямоугольник 9"/>
            <p:cNvSpPr/>
            <p:nvPr/>
          </p:nvSpPr>
          <p:spPr>
            <a:xfrm rot="3726452">
              <a:off x="5024323" y="1773170"/>
              <a:ext cx="332268" cy="33721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rot="3811608">
              <a:off x="5451250" y="1289328"/>
              <a:ext cx="2376264" cy="2376264"/>
            </a:xfrm>
            <a:prstGeom prst="triangle">
              <a:avLst>
                <a:gd name="adj" fmla="val 0"/>
              </a:avLst>
            </a:prstGeom>
            <a:noFill/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75557" y="2564904"/>
            <a:ext cx="1661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катет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9857" y="2636912"/>
            <a:ext cx="240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B2E05"/>
                </a:solidFill>
              </a:rPr>
              <a:t>гипотенуза</a:t>
            </a:r>
            <a:endParaRPr lang="ru-RU" sz="3600" b="1" dirty="0">
              <a:solidFill>
                <a:srgbClr val="FB2E05"/>
              </a:solidFill>
            </a:endParaRPr>
          </a:p>
        </p:txBody>
      </p:sp>
      <p:cxnSp>
        <p:nvCxnSpPr>
          <p:cNvPr id="17" name="Прямая со стрелкой 16"/>
          <p:cNvCxnSpPr>
            <a:stCxn id="13" idx="3"/>
          </p:cNvCxnSpPr>
          <p:nvPr/>
        </p:nvCxnSpPr>
        <p:spPr>
          <a:xfrm flipV="1">
            <a:off x="2236818" y="2204865"/>
            <a:ext cx="1615102" cy="71398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3" idx="3"/>
          </p:cNvCxnSpPr>
          <p:nvPr/>
        </p:nvCxnSpPr>
        <p:spPr>
          <a:xfrm>
            <a:off x="2236818" y="2918847"/>
            <a:ext cx="972850" cy="692477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9" idx="0"/>
            <a:endCxn id="9" idx="4"/>
          </p:cNvCxnSpPr>
          <p:nvPr/>
        </p:nvCxnSpPr>
        <p:spPr>
          <a:xfrm flipH="1">
            <a:off x="4838759" y="1359144"/>
            <a:ext cx="485097" cy="450436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78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уга 12"/>
          <p:cNvSpPr/>
          <p:nvPr/>
        </p:nvSpPr>
        <p:spPr>
          <a:xfrm>
            <a:off x="2423530" y="2642180"/>
            <a:ext cx="521660" cy="485494"/>
          </a:xfrm>
          <a:custGeom>
            <a:avLst/>
            <a:gdLst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2" fmla="*/ 302719 w 605438"/>
              <a:gd name="connsiteY2" fmla="*/ 446857 h 893713"/>
              <a:gd name="connsiteX3" fmla="*/ 302719 w 605438"/>
              <a:gd name="connsiteY3" fmla="*/ 0 h 893713"/>
              <a:gd name="connsiteX0" fmla="*/ 302719 w 605438"/>
              <a:gd name="connsiteY0" fmla="*/ 0 h 893713"/>
              <a:gd name="connsiteX1" fmla="*/ 605438 w 605438"/>
              <a:gd name="connsiteY1" fmla="*/ 446857 h 893713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  <a:gd name="connsiteX2" fmla="*/ 0 w 521660"/>
              <a:gd name="connsiteY2" fmla="*/ 485494 h 485494"/>
              <a:gd name="connsiteX3" fmla="*/ 218941 w 521660"/>
              <a:gd name="connsiteY3" fmla="*/ 0 h 485494"/>
              <a:gd name="connsiteX0" fmla="*/ 218941 w 521660"/>
              <a:gd name="connsiteY0" fmla="*/ 0 h 485494"/>
              <a:gd name="connsiteX1" fmla="*/ 521660 w 521660"/>
              <a:gd name="connsiteY1" fmla="*/ 446857 h 48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1660" h="485494" stroke="0" extrusionOk="0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  <a:lnTo>
                  <a:pt x="0" y="485494"/>
                </a:lnTo>
                <a:cubicBezTo>
                  <a:pt x="0" y="336542"/>
                  <a:pt x="167425" y="136073"/>
                  <a:pt x="218941" y="0"/>
                </a:cubicBezTo>
                <a:close/>
              </a:path>
              <a:path w="521660" h="485494" fill="none">
                <a:moveTo>
                  <a:pt x="218941" y="0"/>
                </a:moveTo>
                <a:cubicBezTo>
                  <a:pt x="386128" y="0"/>
                  <a:pt x="521660" y="200065"/>
                  <a:pt x="521660" y="446857"/>
                </a:cubicBezTo>
              </a:path>
            </a:pathLst>
          </a:custGeom>
          <a:solidFill>
            <a:schemeClr val="accent1">
              <a:lumMod val="75000"/>
              <a:alpha val="54000"/>
            </a:scheme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411760" y="583565"/>
            <a:ext cx="3816424" cy="2520280"/>
          </a:xfrm>
          <a:prstGeom prst="triangle">
            <a:avLst>
              <a:gd name="adj" fmla="val 29078"/>
            </a:avLst>
          </a:prstGeom>
          <a:noFill/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14231340" flipH="1">
            <a:off x="2887558" y="15453"/>
            <a:ext cx="1257185" cy="1176294"/>
          </a:xfrm>
          <a:prstGeom prst="arc">
            <a:avLst>
              <a:gd name="adj1" fmla="val 18184285"/>
              <a:gd name="adj2" fmla="val 945717"/>
            </a:avLst>
          </a:prstGeom>
          <a:solidFill>
            <a:srgbClr val="FF00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flipH="1">
            <a:off x="5590053" y="2518199"/>
            <a:ext cx="1276262" cy="1171292"/>
          </a:xfrm>
          <a:prstGeom prst="arc">
            <a:avLst>
              <a:gd name="adj1" fmla="val 18799630"/>
              <a:gd name="adj2" fmla="val 0"/>
            </a:avLst>
          </a:prstGeom>
          <a:solidFill>
            <a:srgbClr val="00FF00">
              <a:alpha val="48000"/>
            </a:srgbClr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17499551" flipV="1">
            <a:off x="5721512" y="2455204"/>
            <a:ext cx="1013345" cy="1297282"/>
          </a:xfrm>
          <a:prstGeom prst="arc">
            <a:avLst>
              <a:gd name="adj1" fmla="val 17238316"/>
              <a:gd name="adj2" fmla="val 4066951"/>
            </a:avLst>
          </a:prstGeom>
          <a:solidFill>
            <a:srgbClr val="00FFFF">
              <a:alpha val="48000"/>
            </a:srgbClr>
          </a:solidFill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sp>
          <p:nvSpPr>
            <p:cNvPr id="4" name="Половина рамки 3"/>
            <p:cNvSpPr/>
            <p:nvPr/>
          </p:nvSpPr>
          <p:spPr>
            <a:xfrm>
              <a:off x="107504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оловина рамки 4"/>
            <p:cNvSpPr/>
            <p:nvPr/>
          </p:nvSpPr>
          <p:spPr>
            <a:xfrm rot="5400000">
              <a:off x="8100392" y="116632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оловина рамки 5"/>
            <p:cNvSpPr/>
            <p:nvPr/>
          </p:nvSpPr>
          <p:spPr>
            <a:xfrm rot="16200000">
              <a:off x="107505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оловина рамки 6"/>
            <p:cNvSpPr/>
            <p:nvPr/>
          </p:nvSpPr>
          <p:spPr>
            <a:xfrm rot="10800000">
              <a:off x="8100392" y="5805264"/>
              <a:ext cx="936104" cy="936104"/>
            </a:xfrm>
            <a:prstGeom prst="halfFrame">
              <a:avLst>
                <a:gd name="adj1" fmla="val 11836"/>
                <a:gd name="adj2" fmla="val 11578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  <a:scene3d>
              <a:camera prst="orthographicFront"/>
              <a:lightRig rig="twoPt" dir="t">
                <a:rot lat="0" lon="0" rev="600000"/>
              </a:lightRig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Прямая соединительная линия 9"/>
          <p:cNvCxnSpPr>
            <a:stCxn id="8" idx="2"/>
          </p:cNvCxnSpPr>
          <p:nvPr/>
        </p:nvCxnSpPr>
        <p:spPr>
          <a:xfrm>
            <a:off x="2411760" y="3103845"/>
            <a:ext cx="60126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09086" y="3103845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25460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40792" y="3012673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55776" y="26421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99994" y="27141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39754" y="69269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191942" y="267930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0" y="3573016"/>
                <a:ext cx="9144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1+∠2+∠3=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180</m:t>
                          </m:r>
                        </m:e>
                        <m:sup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73016"/>
                <a:ext cx="9144000" cy="64633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0" y="4150821"/>
                <a:ext cx="9144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600" i="1">
                          <a:latin typeface="Cambria Math"/>
                          <a:ea typeface="Cambria Math"/>
                        </a:rPr>
                        <m:t>∠2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ru-RU" sz="3600" i="1">
                          <a:latin typeface="Cambria Math"/>
                          <a:ea typeface="Cambria Math"/>
                        </a:rPr>
                        <m:t>∠4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180</m:t>
                          </m:r>
                        </m:e>
                        <m:sup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150821"/>
                <a:ext cx="9144000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976664" y="3934797"/>
                <a:ext cx="33478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∠4=</m:t>
                      </m:r>
                      <m:r>
                        <a:rPr lang="ru-RU" sz="3600" i="1">
                          <a:latin typeface="Cambria Math"/>
                          <a:ea typeface="Cambria Math"/>
                        </a:rPr>
                        <m:t>∠1+∠</m:t>
                      </m:r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3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6664" y="3934797"/>
                <a:ext cx="3347864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единительная линия 13"/>
          <p:cNvCxnSpPr>
            <a:stCxn id="27" idx="0"/>
            <a:endCxn id="29" idx="2"/>
          </p:cNvCxnSpPr>
          <p:nvPr/>
        </p:nvCxnSpPr>
        <p:spPr>
          <a:xfrm>
            <a:off x="4572000" y="3573016"/>
            <a:ext cx="0" cy="12241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право 31"/>
          <p:cNvSpPr/>
          <p:nvPr/>
        </p:nvSpPr>
        <p:spPr>
          <a:xfrm>
            <a:off x="4788024" y="4077072"/>
            <a:ext cx="802029" cy="36178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лево 32"/>
          <p:cNvSpPr/>
          <p:nvPr/>
        </p:nvSpPr>
        <p:spPr>
          <a:xfrm rot="17767099">
            <a:off x="5592546" y="402076"/>
            <a:ext cx="2511661" cy="1979792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внешний угол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-36512" y="4725144"/>
            <a:ext cx="91805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solidFill>
                  <a:srgbClr val="0000FF"/>
                </a:solidFill>
              </a:rPr>
              <a:t>Внешний угол треугольника равен сумме двух </a:t>
            </a:r>
            <a:endParaRPr lang="ru-RU" sz="3400" dirty="0" smtClean="0">
              <a:solidFill>
                <a:srgbClr val="0000FF"/>
              </a:solidFill>
            </a:endParaRPr>
          </a:p>
          <a:p>
            <a:r>
              <a:rPr lang="ru-RU" sz="3400" dirty="0" smtClean="0">
                <a:solidFill>
                  <a:srgbClr val="0000FF"/>
                </a:solidFill>
              </a:rPr>
              <a:t>углов </a:t>
            </a:r>
            <a:r>
              <a:rPr lang="ru-RU" sz="3400" dirty="0" smtClean="0">
                <a:solidFill>
                  <a:srgbClr val="0000FF"/>
                </a:solidFill>
              </a:rPr>
              <a:t>треугольника, не смежных с ним. </a:t>
            </a:r>
            <a:endParaRPr lang="ru-RU" sz="3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01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7" grpId="0"/>
      <p:bldP spid="17" grpId="1"/>
      <p:bldP spid="18" grpId="0"/>
      <p:bldP spid="19" grpId="0"/>
      <p:bldP spid="19" grpId="1"/>
      <p:bldP spid="20" grpId="0"/>
      <p:bldP spid="27" grpId="0"/>
      <p:bldP spid="29" grpId="0"/>
      <p:bldP spid="31" grpId="0"/>
      <p:bldP spid="32" grpId="0" animBg="1"/>
      <p:bldP spid="33" grpId="0" animBg="1"/>
      <p:bldP spid="33" grpId="1" animBg="1"/>
      <p:bldP spid="34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143</Words>
  <Application>Microsoft Office PowerPoint</Application>
  <PresentationFormat>Экран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71</cp:revision>
  <dcterms:created xsi:type="dcterms:W3CDTF">2012-01-22T11:04:59Z</dcterms:created>
  <dcterms:modified xsi:type="dcterms:W3CDTF">2012-03-13T10:54:40Z</dcterms:modified>
</cp:coreProperties>
</file>