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Ломаная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0000" dirty="0" smtClean="0">
                <a:latin typeface="ChinaOne" pitchFamily="66" charset="0"/>
              </a:rPr>
              <a:t>Ломаная</a:t>
            </a:r>
            <a:endParaRPr lang="ru-RU" sz="10000" dirty="0">
              <a:latin typeface="ChinaOne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43644"/>
            <a:ext cx="9144000" cy="714356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Урок учителя информатики-математики </a:t>
            </a:r>
            <a:r>
              <a:rPr lang="ru-RU" sz="1600" dirty="0" err="1" smtClean="0">
                <a:solidFill>
                  <a:schemeClr val="tx1"/>
                </a:solidFill>
              </a:rPr>
              <a:t>Н.Ф.Ишутченко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МОУ «СОШ № 5», г. </a:t>
            </a:r>
            <a:r>
              <a:rPr lang="ru-RU" sz="1600" dirty="0" err="1" smtClean="0">
                <a:solidFill>
                  <a:schemeClr val="tx1"/>
                </a:solidFill>
              </a:rPr>
              <a:t>Лангепас</a:t>
            </a:r>
            <a:r>
              <a:rPr lang="ru-RU" sz="1600" dirty="0" smtClean="0">
                <a:solidFill>
                  <a:schemeClr val="tx1"/>
                </a:solidFill>
              </a:rPr>
              <a:t> 2009г.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flipV="1">
            <a:off x="347634" y="4190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ная линия уступом 6"/>
          <p:cNvCxnSpPr/>
          <p:nvPr/>
        </p:nvCxnSpPr>
        <p:spPr>
          <a:xfrm flipV="1">
            <a:off x="500034" y="5714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flipV="1">
            <a:off x="652434" y="7238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804834" y="8762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flipV="1">
            <a:off x="957234" y="10286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1109634" y="11810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1262034" y="13334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04758" y="20476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/>
          <p:nvPr/>
        </p:nvCxnSpPr>
        <p:spPr>
          <a:xfrm flipV="1">
            <a:off x="7024710" y="49530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flipV="1">
            <a:off x="7177110" y="51054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flipV="1">
            <a:off x="7329510" y="52578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ная линия уступом 39"/>
          <p:cNvCxnSpPr/>
          <p:nvPr/>
        </p:nvCxnSpPr>
        <p:spPr>
          <a:xfrm flipV="1">
            <a:off x="7481910" y="54102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/>
          <p:nvPr/>
        </p:nvCxnSpPr>
        <p:spPr>
          <a:xfrm flipV="1">
            <a:off x="7634310" y="55626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оединительная линия уступом 41"/>
          <p:cNvCxnSpPr/>
          <p:nvPr/>
        </p:nvCxnSpPr>
        <p:spPr>
          <a:xfrm flipV="1">
            <a:off x="7786710" y="57150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flipV="1">
            <a:off x="7939110" y="5867416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/>
          <p:nvPr/>
        </p:nvCxnSpPr>
        <p:spPr>
          <a:xfrm flipV="1">
            <a:off x="6881834" y="473870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/>
          <p:nvPr/>
        </p:nvCxnSpPr>
        <p:spPr>
          <a:xfrm flipV="1">
            <a:off x="5962664" y="38195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оединительная линия уступом 45"/>
          <p:cNvCxnSpPr/>
          <p:nvPr/>
        </p:nvCxnSpPr>
        <p:spPr>
          <a:xfrm flipV="1">
            <a:off x="6115064" y="39719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 flipV="1">
            <a:off x="6267464" y="41243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47"/>
          <p:cNvCxnSpPr/>
          <p:nvPr/>
        </p:nvCxnSpPr>
        <p:spPr>
          <a:xfrm flipV="1">
            <a:off x="6419864" y="42767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/>
          <p:nvPr/>
        </p:nvCxnSpPr>
        <p:spPr>
          <a:xfrm flipV="1">
            <a:off x="6572264" y="44291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 flipV="1">
            <a:off x="6724664" y="45815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/>
          <p:nvPr/>
        </p:nvCxnSpPr>
        <p:spPr>
          <a:xfrm flipV="1">
            <a:off x="6877064" y="4733932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/>
          <p:nvPr/>
        </p:nvCxnSpPr>
        <p:spPr>
          <a:xfrm flipV="1">
            <a:off x="5786446" y="3643314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Соединительная линия уступом 94"/>
          <p:cNvCxnSpPr/>
          <p:nvPr/>
        </p:nvCxnSpPr>
        <p:spPr>
          <a:xfrm flipV="1">
            <a:off x="1414434" y="1485880"/>
            <a:ext cx="1000132" cy="78581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Скругленная соединительная линия 96"/>
          <p:cNvCxnSpPr/>
          <p:nvPr/>
        </p:nvCxnSpPr>
        <p:spPr>
          <a:xfrm rot="10800000" flipV="1">
            <a:off x="714348" y="642918"/>
            <a:ext cx="5857916" cy="3857652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Скругленная соединительная линия 103"/>
          <p:cNvCxnSpPr/>
          <p:nvPr/>
        </p:nvCxnSpPr>
        <p:spPr>
          <a:xfrm rot="10800000" flipV="1">
            <a:off x="500034" y="428604"/>
            <a:ext cx="7358114" cy="578647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Скругленная соединительная линия 118"/>
          <p:cNvCxnSpPr/>
          <p:nvPr/>
        </p:nvCxnSpPr>
        <p:spPr>
          <a:xfrm flipV="1">
            <a:off x="2500298" y="1571612"/>
            <a:ext cx="5929354" cy="4143404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770225">
            <a:off x="-544059" y="2659507"/>
            <a:ext cx="99726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самопересекающиеся</a:t>
            </a:r>
          </a:p>
        </p:txBody>
      </p:sp>
      <p:sp>
        <p:nvSpPr>
          <p:cNvPr id="3" name="Блок-схема: узел 2">
            <a:hlinkClick r:id="rId2" action="ppaction://hlinksldjump"/>
          </p:cNvPr>
          <p:cNvSpPr/>
          <p:nvPr/>
        </p:nvSpPr>
        <p:spPr>
          <a:xfrm>
            <a:off x="214282" y="5715016"/>
            <a:ext cx="928694" cy="92867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222133">
            <a:off x="447157" y="2196273"/>
            <a:ext cx="74959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замкнутая</a:t>
            </a:r>
          </a:p>
        </p:txBody>
      </p:sp>
      <p:sp>
        <p:nvSpPr>
          <p:cNvPr id="3" name="Блок-схема: узел 2">
            <a:hlinkClick r:id="rId2" action="ppaction://hlinksldjump"/>
          </p:cNvPr>
          <p:cNvSpPr/>
          <p:nvPr/>
        </p:nvSpPr>
        <p:spPr>
          <a:xfrm>
            <a:off x="7929586" y="5643578"/>
            <a:ext cx="928694" cy="92867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hinaOne" pitchFamily="66" charset="0"/>
                <a:ea typeface="+mj-ea"/>
                <a:cs typeface="+mj-cs"/>
              </a:rPr>
              <a:t>Самопересекающейся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 называется </a:t>
            </a:r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ломаная, у которой некоторые</a:t>
            </a:r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 звенья пересекаются.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86058"/>
            <a:ext cx="8929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hinaOne" pitchFamily="66" charset="0"/>
                <a:ea typeface="+mj-ea"/>
                <a:cs typeface="+mj-cs"/>
              </a:rPr>
              <a:t>Замкнутой </a:t>
            </a:r>
            <a:r>
              <a:rPr lang="ru-RU" sz="4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называется ломаная, 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звенья которой соединены друг с другом.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трелка влево 20"/>
          <p:cNvSpPr/>
          <p:nvPr/>
        </p:nvSpPr>
        <p:spPr>
          <a:xfrm rot="1804913">
            <a:off x="5718354" y="3795977"/>
            <a:ext cx="3172107" cy="1902965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Ломаная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Найди длину ломаной.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Найди периметр прямоугольника.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2428860" y="2000240"/>
            <a:ext cx="300039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572000" y="2857496"/>
            <a:ext cx="171451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2428860" y="3714752"/>
            <a:ext cx="300039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571604" y="2857496"/>
            <a:ext cx="171451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00232" y="378619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429256" y="371475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500694" y="1500174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000232" y="157161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10800000">
            <a:off x="5429256" y="2000240"/>
            <a:ext cx="1928826" cy="57150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429520" y="2500306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29256" y="378619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28596" y="4429133"/>
            <a:ext cx="50720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Р=АВ + ВС + С</a:t>
            </a:r>
            <a:r>
              <a:rPr lang="en-US" sz="4400" b="1" dirty="0" smtClean="0">
                <a:solidFill>
                  <a:srgbClr val="C00000"/>
                </a:solidFill>
              </a:rPr>
              <a:t>D</a:t>
            </a:r>
            <a:r>
              <a:rPr lang="ru-RU" sz="4400" b="1" dirty="0" smtClean="0">
                <a:solidFill>
                  <a:srgbClr val="C00000"/>
                </a:solidFill>
              </a:rPr>
              <a:t> + </a:t>
            </a:r>
            <a:r>
              <a:rPr lang="en-US" sz="4400" b="1" dirty="0" smtClean="0">
                <a:solidFill>
                  <a:srgbClr val="C00000"/>
                </a:solidFill>
              </a:rPr>
              <a:t>DA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smtClean="0">
                <a:solidFill>
                  <a:srgbClr val="7030A0"/>
                </a:solidFill>
              </a:rPr>
              <a:t>Сумма длин </a:t>
            </a:r>
          </a:p>
          <a:p>
            <a:r>
              <a:rPr lang="ru-RU" sz="4400" b="1" dirty="0" smtClean="0">
                <a:solidFill>
                  <a:srgbClr val="7030A0"/>
                </a:solidFill>
              </a:rPr>
              <a:t>всех сторон</a:t>
            </a:r>
            <a:endParaRPr lang="ru-RU" sz="4400" b="1" dirty="0" smtClean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7158" y="4500570"/>
            <a:ext cx="50720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Р=</a:t>
            </a:r>
            <a:r>
              <a:rPr lang="en-US" sz="4400" b="1" dirty="0" smtClean="0">
                <a:solidFill>
                  <a:srgbClr val="C00000"/>
                </a:solidFill>
              </a:rPr>
              <a:t>D</a:t>
            </a:r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r>
              <a:rPr lang="en-US" sz="4400" b="1" dirty="0" smtClean="0">
                <a:solidFill>
                  <a:srgbClr val="C00000"/>
                </a:solidFill>
              </a:rPr>
              <a:t>A</a:t>
            </a:r>
            <a:r>
              <a:rPr lang="ru-RU" sz="4400" b="1" dirty="0" smtClean="0">
                <a:solidFill>
                  <a:srgbClr val="C00000"/>
                </a:solidFill>
              </a:rPr>
              <a:t> +АВ + ВС + С</a:t>
            </a:r>
            <a:r>
              <a:rPr lang="en-US" sz="4400" b="1" dirty="0" smtClean="0">
                <a:solidFill>
                  <a:srgbClr val="C00000"/>
                </a:solidFill>
              </a:rPr>
              <a:t>D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smtClean="0">
                <a:solidFill>
                  <a:srgbClr val="7030A0"/>
                </a:solidFill>
              </a:rPr>
              <a:t>Сумма длин </a:t>
            </a:r>
          </a:p>
          <a:p>
            <a:r>
              <a:rPr lang="ru-RU" sz="4400" b="1" dirty="0" smtClean="0">
                <a:solidFill>
                  <a:srgbClr val="7030A0"/>
                </a:solidFill>
              </a:rPr>
              <a:t>всех звеньев</a:t>
            </a:r>
            <a:endParaRPr lang="ru-RU" sz="4400" b="1" dirty="0" smtClean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2857496"/>
            <a:ext cx="85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 см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14678" y="1357298"/>
            <a:ext cx="85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5 см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162 C 0.06979 -0.11204 0.14306 -0.22223 0.17882 -0.24468 C 0.21458 -0.26713 0.20573 -0.15486 0.21111 -0.13704 " pathEditMode="relative" ptsTypes="a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" grpId="0"/>
      <p:bldP spid="3" grpId="0"/>
      <p:bldP spid="23" grpId="0"/>
      <p:bldP spid="30" grpId="0"/>
      <p:bldP spid="31" grpId="0"/>
      <p:bldP spid="32" grpId="0"/>
      <p:bldP spid="32" grpId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1500166" y="2214554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3571868" y="5643578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5286380" y="2285992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7358082" y="5715016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348" y="207167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43834" y="5000636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D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72132" y="178592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521495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86485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№ 103 </a:t>
            </a:r>
            <a:r>
              <a:rPr lang="ru-RU" sz="3200" b="1" dirty="0" smtClean="0">
                <a:solidFill>
                  <a:srgbClr val="7030A0"/>
                </a:solidFill>
              </a:rPr>
              <a:t>Постройте все возможные незамкнутые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ломаные, вершинами которых являются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точки А, В, С, </a:t>
            </a:r>
            <a:r>
              <a:rPr lang="en-US" sz="3200" b="1" dirty="0" smtClean="0">
                <a:solidFill>
                  <a:srgbClr val="7030A0"/>
                </a:solidFill>
              </a:rPr>
              <a:t>D</a:t>
            </a:r>
            <a:r>
              <a:rPr lang="ru-RU" sz="3200" b="1" dirty="0" smtClean="0">
                <a:solidFill>
                  <a:srgbClr val="7030A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785786" y="2928936"/>
            <a:ext cx="3571902" cy="21431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4" idx="6"/>
            <a:endCxn id="3" idx="6"/>
          </p:cNvCxnSpPr>
          <p:nvPr/>
        </p:nvCxnSpPr>
        <p:spPr>
          <a:xfrm flipH="1">
            <a:off x="3643306" y="2321711"/>
            <a:ext cx="1714512" cy="335758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661298" y="2982513"/>
            <a:ext cx="3464743" cy="207170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3" idx="5"/>
            <a:endCxn id="5" idx="3"/>
          </p:cNvCxnSpPr>
          <p:nvPr/>
        </p:nvCxnSpPr>
        <p:spPr>
          <a:xfrm rot="16200000" flipH="1">
            <a:off x="5464975" y="3872423"/>
            <a:ext cx="71438" cy="37357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5" idx="5"/>
          </p:cNvCxnSpPr>
          <p:nvPr/>
        </p:nvCxnSpPr>
        <p:spPr>
          <a:xfrm>
            <a:off x="3643306" y="5715016"/>
            <a:ext cx="3775752" cy="609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2" idx="2"/>
            <a:endCxn id="5" idx="2"/>
          </p:cNvCxnSpPr>
          <p:nvPr/>
        </p:nvCxnSpPr>
        <p:spPr>
          <a:xfrm rot="10800000" flipH="1" flipV="1">
            <a:off x="1500166" y="2250273"/>
            <a:ext cx="5857916" cy="35004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0" y="0"/>
            <a:ext cx="90385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№ 105 </a:t>
            </a:r>
            <a:r>
              <a:rPr lang="ru-RU" sz="3200" b="1" dirty="0" smtClean="0">
                <a:solidFill>
                  <a:srgbClr val="7030A0"/>
                </a:solidFill>
              </a:rPr>
              <a:t>Сколько всего замкнутых ломаных можно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построить с вершинами в  точках А, В, С, </a:t>
            </a:r>
            <a:r>
              <a:rPr lang="en-US" sz="3200" b="1" dirty="0" smtClean="0">
                <a:solidFill>
                  <a:srgbClr val="7030A0"/>
                </a:solidFill>
              </a:rPr>
              <a:t>D</a:t>
            </a:r>
            <a:r>
              <a:rPr lang="ru-RU" sz="3200" b="1" dirty="0" smtClean="0">
                <a:solidFill>
                  <a:srgbClr val="7030A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9" name="Блок-схема: узел 28"/>
          <p:cNvSpPr/>
          <p:nvPr/>
        </p:nvSpPr>
        <p:spPr>
          <a:xfrm>
            <a:off x="7358082" y="5786454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3643306" y="5715016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5286380" y="2285992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1500166" y="2214554"/>
            <a:ext cx="714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714744" y="5715016"/>
            <a:ext cx="3714776" cy="714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86644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1" name="Picture 5" descr="j0232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285860"/>
            <a:ext cx="2068513" cy="212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642 -0.00486 C -0.3184 -0.21713 -0.43038 -0.4294 -0.43385 -0.51227 C -0.43732 -0.59514 -0.26215 -0.50348 -0.22743 -0.50162 " pathEditMode="relative" ptsTypes="aaA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85 -0.00324 C -0.32413 -0.2169 -0.43542 -0.43055 -0.43871 -0.51296 C -0.44201 -0.59537 -0.26649 -0.5 -0.23229 -0.49792 " pathEditMode="relative" ptsTypes="aaA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44340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№ 108 </a:t>
            </a:r>
            <a:r>
              <a:rPr lang="ru-RU" sz="4400" b="1" dirty="0" smtClean="0">
                <a:solidFill>
                  <a:srgbClr val="002060"/>
                </a:solidFill>
              </a:rPr>
              <a:t>Запишите выражения для 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длины ломаной АВС</a:t>
            </a:r>
            <a:r>
              <a:rPr lang="en-US" sz="4400" b="1" dirty="0" smtClean="0">
                <a:solidFill>
                  <a:srgbClr val="002060"/>
                </a:solidFill>
              </a:rPr>
              <a:t>D</a:t>
            </a:r>
            <a:r>
              <a:rPr lang="ru-RU" sz="4400" b="1" dirty="0" smtClean="0">
                <a:solidFill>
                  <a:srgbClr val="002060"/>
                </a:solidFill>
              </a:rPr>
              <a:t>,если: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А) АВ = </a:t>
            </a:r>
            <a:r>
              <a:rPr lang="ru-RU" sz="4400" b="1" dirty="0" smtClean="0">
                <a:solidFill>
                  <a:srgbClr val="FF0000"/>
                </a:solidFill>
                <a:hlinkClick r:id="" action="ppaction://hlinkshowjump?jump=nextslide"/>
              </a:rPr>
              <a:t>Х</a:t>
            </a:r>
            <a:r>
              <a:rPr lang="ru-RU" sz="4400" b="1" dirty="0" smtClean="0">
                <a:solidFill>
                  <a:srgbClr val="002060"/>
                </a:solidFill>
              </a:rPr>
              <a:t>, ВС в 2 раза больше АВ,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 а С</a:t>
            </a:r>
            <a:r>
              <a:rPr lang="en-US" sz="4400" b="1" dirty="0" smtClean="0">
                <a:solidFill>
                  <a:srgbClr val="002060"/>
                </a:solidFill>
              </a:rPr>
              <a:t>D</a:t>
            </a:r>
            <a:r>
              <a:rPr lang="ru-RU" sz="4400" b="1" dirty="0" smtClean="0">
                <a:solidFill>
                  <a:srgbClr val="002060"/>
                </a:solidFill>
              </a:rPr>
              <a:t> на 6 см меньше АВ.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Б) АВ = </a:t>
            </a:r>
            <a:r>
              <a:rPr lang="ru-RU" sz="4400" b="1" dirty="0" smtClean="0">
                <a:solidFill>
                  <a:srgbClr val="FF0000"/>
                </a:solidFill>
                <a:hlinkClick r:id="rId2" action="ppaction://hlinksldjump"/>
              </a:rPr>
              <a:t>У</a:t>
            </a:r>
            <a:r>
              <a:rPr lang="ru-RU" sz="4400" b="1" dirty="0" smtClean="0">
                <a:solidFill>
                  <a:srgbClr val="002060"/>
                </a:solidFill>
              </a:rPr>
              <a:t>, ВС в 3 раза меньше АВ, 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а С</a:t>
            </a:r>
            <a:r>
              <a:rPr lang="en-US" sz="4400" b="1" dirty="0" smtClean="0">
                <a:solidFill>
                  <a:srgbClr val="002060"/>
                </a:solidFill>
              </a:rPr>
              <a:t>D </a:t>
            </a:r>
            <a:r>
              <a:rPr lang="ru-RU" sz="4400" b="1" dirty="0" smtClean="0">
                <a:solidFill>
                  <a:srgbClr val="002060"/>
                </a:solidFill>
              </a:rPr>
              <a:t>на 8 см больше ВС.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для презентаций\рисунки\options.b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9"/>
            <a:ext cx="9144000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" action="ppaction://hlinkshowjump?jump=previousslide"/>
          </p:cNvPr>
          <p:cNvSpPr txBox="1"/>
          <p:nvPr/>
        </p:nvSpPr>
        <p:spPr>
          <a:xfrm>
            <a:off x="857224" y="1357298"/>
            <a:ext cx="750878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Проверь себя!</a:t>
            </a:r>
          </a:p>
          <a:p>
            <a:endParaRPr lang="ru-RU" dirty="0" smtClean="0"/>
          </a:p>
          <a:p>
            <a:pPr algn="ctr"/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Р = Х + 2Х + 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(Х 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- 6)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857224" y="1357298"/>
            <a:ext cx="768351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Проверь себя!</a:t>
            </a:r>
          </a:p>
          <a:p>
            <a:endParaRPr lang="ru-RU" dirty="0" smtClean="0"/>
          </a:p>
          <a:p>
            <a:pPr algn="ctr"/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Р = У + 3У + 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(3У 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+ 8)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олнечные4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5072066" y="0"/>
            <a:ext cx="4071934" cy="33575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591323">
            <a:off x="-91973" y="1293012"/>
            <a:ext cx="50127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906580">
            <a:off x="121410" y="4374201"/>
            <a:ext cx="7791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§ 6, стр. 33, упр. 109, 110, 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рабочая тетрадь –§ </a:t>
            </a:r>
            <a:r>
              <a:rPr lang="ru-RU" sz="4400" b="1" smtClean="0">
                <a:solidFill>
                  <a:srgbClr val="002060"/>
                </a:solidFill>
                <a:latin typeface="Century Gothic" pitchFamily="34" charset="0"/>
              </a:rPr>
              <a:t>6 </a:t>
            </a: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72560" cy="78581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</a:rPr>
              <a:t>Найти длину отрезка</a:t>
            </a:r>
            <a:b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</a:rPr>
            </a:br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ChinaOne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0430" y="928670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АС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0" y="0"/>
            <a:ext cx="1571604" cy="221455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285852" y="3071810"/>
            <a:ext cx="6429420" cy="5715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Блок-схема: узел 13"/>
          <p:cNvSpPr/>
          <p:nvPr/>
        </p:nvSpPr>
        <p:spPr>
          <a:xfrm>
            <a:off x="1285852" y="3000372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7643834" y="3571876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3857620" y="3214686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142976" y="2285992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429520" y="2857496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714744" y="2500306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000232" y="2357430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 см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214942" y="26431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 см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928794" y="2357430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 см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714876" y="2500306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10 см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071670" y="2357430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 см</a:t>
            </a:r>
            <a:endParaRPr lang="ru-RU" sz="3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000628" y="2643182"/>
            <a:ext cx="1571636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100 см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428992" y="928670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ВС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28992" y="1000108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АВ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5720" y="4929198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Если АС=17см, АВ=3 см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4282" y="4857760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Если АС=11см, ВС=8 см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Может ли длина отрезка АВ быть больше длины отрезка ВС?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Может ли длина отрезка АВ быть больше длины отрезка АС?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Может ли длина отрезка ВС быть больше длины отрезка АС?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214414" y="3357562"/>
            <a:ext cx="3286148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0" y="3357562"/>
            <a:ext cx="3286148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Блок-схема: узел 6"/>
          <p:cNvSpPr/>
          <p:nvPr/>
        </p:nvSpPr>
        <p:spPr>
          <a:xfrm>
            <a:off x="1214414" y="328612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429124" y="328612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7715272" y="3286124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715406" y="3356768"/>
            <a:ext cx="28575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930116" y="3356768"/>
            <a:ext cx="28575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71538" y="2571744"/>
            <a:ext cx="588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14810" y="2571744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N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500958" y="2571744"/>
            <a:ext cx="444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285728"/>
            <a:ext cx="80201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Найдите длину отрезка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 М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N</a:t>
            </a:r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ChinaOne" pitchFamily="66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2132" y="2500306"/>
            <a:ext cx="1045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 см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357422" y="2500306"/>
            <a:ext cx="1045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 см</a:t>
            </a:r>
            <a:endParaRPr lang="ru-RU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285728"/>
            <a:ext cx="80201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Найдите длину отрезка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 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N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28860" y="4071942"/>
            <a:ext cx="41104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МК=10 см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34" y="428604"/>
            <a:ext cx="80201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Найдите длину отрезка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 М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N</a:t>
            </a:r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ChinaOne" pitchFamily="66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00298" y="4143380"/>
            <a:ext cx="39741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МК=11 см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0034" y="285728"/>
            <a:ext cx="808747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Может ли длина отрезка МК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быть в три раза больше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длины отрезка М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N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0034" y="3786190"/>
            <a:ext cx="787106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Может ли длина отрезка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N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К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быть на 2 см. меньше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Длины </a:t>
            </a:r>
            <a:r>
              <a:rPr lang="ru-RU" sz="4400" b="1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отрезка МК?</a:t>
            </a:r>
            <a:endParaRPr lang="ru-RU" sz="4400" b="1" dirty="0" smtClean="0">
              <a:solidFill>
                <a:schemeClr val="accent1">
                  <a:lumMod val="50000"/>
                </a:schemeClr>
              </a:solidFill>
              <a:latin typeface="ChinaOne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718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Разделите указанные фигуры на три 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группы</a:t>
            </a:r>
          </a:p>
        </p:txBody>
      </p:sp>
      <p:sp>
        <p:nvSpPr>
          <p:cNvPr id="3" name="Овал 2"/>
          <p:cNvSpPr/>
          <p:nvPr/>
        </p:nvSpPr>
        <p:spPr>
          <a:xfrm>
            <a:off x="500034" y="185736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072462" y="142873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929586" y="350043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61868" y="420435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990166" y="363285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00694" y="307181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643306" y="142873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86248" y="200024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072198" y="250030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endCxn id="3" idx="5"/>
          </p:cNvCxnSpPr>
          <p:nvPr/>
        </p:nvCxnSpPr>
        <p:spPr>
          <a:xfrm rot="10800000" flipV="1">
            <a:off x="561010" y="1000108"/>
            <a:ext cx="2082166" cy="9182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3" idx="4"/>
          </p:cNvCxnSpPr>
          <p:nvPr/>
        </p:nvCxnSpPr>
        <p:spPr>
          <a:xfrm rot="16200000" flipV="1">
            <a:off x="-53610" y="2518165"/>
            <a:ext cx="1500198" cy="32147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4" idx="6"/>
          </p:cNvCxnSpPr>
          <p:nvPr/>
        </p:nvCxnSpPr>
        <p:spPr>
          <a:xfrm flipH="1">
            <a:off x="6072198" y="1464455"/>
            <a:ext cx="2071702" cy="11072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4" idx="3"/>
          </p:cNvCxnSpPr>
          <p:nvPr/>
        </p:nvCxnSpPr>
        <p:spPr>
          <a:xfrm rot="5400000">
            <a:off x="7000892" y="2489844"/>
            <a:ext cx="2082164" cy="819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500034" y="3143248"/>
            <a:ext cx="4000528" cy="114300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3643306" y="1428736"/>
            <a:ext cx="1857388" cy="164307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5" idx="5"/>
          </p:cNvCxnSpPr>
          <p:nvPr/>
        </p:nvCxnSpPr>
        <p:spPr>
          <a:xfrm rot="5400000" flipH="1">
            <a:off x="6536545" y="2107397"/>
            <a:ext cx="989670" cy="191836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7" idx="1"/>
          </p:cNvCxnSpPr>
          <p:nvPr/>
        </p:nvCxnSpPr>
        <p:spPr>
          <a:xfrm rot="10800000">
            <a:off x="5000628" y="3643314"/>
            <a:ext cx="2061240" cy="56104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0800000" flipV="1">
            <a:off x="357158" y="6357958"/>
            <a:ext cx="4143404" cy="609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285720" y="635795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285984" y="635795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85786" y="342900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643174" y="92867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Скругленная соединительная линия 47"/>
          <p:cNvCxnSpPr/>
          <p:nvPr/>
        </p:nvCxnSpPr>
        <p:spPr>
          <a:xfrm rot="16200000" flipV="1">
            <a:off x="3964777" y="4107661"/>
            <a:ext cx="1928826" cy="18573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олилиния 51"/>
          <p:cNvSpPr/>
          <p:nvPr/>
        </p:nvSpPr>
        <p:spPr>
          <a:xfrm>
            <a:off x="6215074" y="4572008"/>
            <a:ext cx="2331244" cy="1859756"/>
          </a:xfrm>
          <a:custGeom>
            <a:avLst/>
            <a:gdLst>
              <a:gd name="connsiteX0" fmla="*/ 0 w 2331244"/>
              <a:gd name="connsiteY0" fmla="*/ 1859756 h 1859756"/>
              <a:gd name="connsiteX1" fmla="*/ 2100263 w 2331244"/>
              <a:gd name="connsiteY1" fmla="*/ 59531 h 1859756"/>
              <a:gd name="connsiteX2" fmla="*/ 1385888 w 2331244"/>
              <a:gd name="connsiteY2" fmla="*/ 1502569 h 185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1244" h="1859756">
                <a:moveTo>
                  <a:pt x="0" y="1859756"/>
                </a:moveTo>
                <a:cubicBezTo>
                  <a:pt x="934641" y="989409"/>
                  <a:pt x="1869282" y="119062"/>
                  <a:pt x="2100263" y="59531"/>
                </a:cubicBezTo>
                <a:cubicBezTo>
                  <a:pt x="2331244" y="0"/>
                  <a:pt x="1858566" y="751284"/>
                  <a:pt x="1385888" y="1502569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 rot="18413542">
            <a:off x="1785918" y="1857364"/>
            <a:ext cx="1335622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0" dirty="0" smtClean="0">
                <a:latin typeface="Corbel" pitchFamily="34" charset="0"/>
              </a:rPr>
              <a:t>М</a:t>
            </a:r>
            <a:endParaRPr lang="ru-RU" sz="10500" dirty="0">
              <a:latin typeface="Corbel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714348" y="4143380"/>
            <a:ext cx="2928958" cy="192882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10800000">
            <a:off x="500034" y="4786322"/>
            <a:ext cx="3286148" cy="7858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V="1">
            <a:off x="3000364" y="4786322"/>
            <a:ext cx="1428760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>
            <a:hlinkClick r:id="rId2" action="ppaction://hlinksldjump"/>
          </p:cNvPr>
          <p:cNvSpPr txBox="1"/>
          <p:nvPr/>
        </p:nvSpPr>
        <p:spPr>
          <a:xfrm>
            <a:off x="785786" y="10001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69" name="TextBox 68">
            <a:hlinkClick r:id="" action="ppaction://hlinkshowjump?jump=nextslide"/>
          </p:cNvPr>
          <p:cNvSpPr txBox="1"/>
          <p:nvPr/>
        </p:nvSpPr>
        <p:spPr>
          <a:xfrm>
            <a:off x="4214810" y="55721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70" name="TextBox 69">
            <a:hlinkClick r:id="rId3" action="ppaction://hlinksldjump"/>
          </p:cNvPr>
          <p:cNvSpPr txBox="1"/>
          <p:nvPr/>
        </p:nvSpPr>
        <p:spPr>
          <a:xfrm>
            <a:off x="6500826" y="4857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9</a:t>
            </a:r>
            <a:endParaRPr lang="ru-RU" sz="3200" b="1" dirty="0"/>
          </a:p>
        </p:txBody>
      </p:sp>
      <p:sp>
        <p:nvSpPr>
          <p:cNvPr id="71" name="TextBox 70">
            <a:hlinkClick r:id="rId3" action="ppaction://hlinksldjump"/>
          </p:cNvPr>
          <p:cNvSpPr txBox="1"/>
          <p:nvPr/>
        </p:nvSpPr>
        <p:spPr>
          <a:xfrm>
            <a:off x="4572000" y="40719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8</a:t>
            </a:r>
            <a:endParaRPr lang="ru-RU" sz="3200" b="1" dirty="0"/>
          </a:p>
        </p:txBody>
      </p:sp>
      <p:sp>
        <p:nvSpPr>
          <p:cNvPr id="72" name="TextBox 71">
            <a:hlinkClick r:id="rId2" action="ppaction://hlinksldjump"/>
          </p:cNvPr>
          <p:cNvSpPr txBox="1"/>
          <p:nvPr/>
        </p:nvSpPr>
        <p:spPr>
          <a:xfrm>
            <a:off x="1785918" y="42148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7</a:t>
            </a:r>
            <a:endParaRPr lang="ru-RU" sz="3200" b="1" dirty="0"/>
          </a:p>
        </p:txBody>
      </p:sp>
      <p:sp>
        <p:nvSpPr>
          <p:cNvPr id="73" name="TextBox 72">
            <a:hlinkClick r:id="" action="ppaction://hlinkshowjump?jump=nextslide"/>
          </p:cNvPr>
          <p:cNvSpPr txBox="1"/>
          <p:nvPr/>
        </p:nvSpPr>
        <p:spPr>
          <a:xfrm>
            <a:off x="5857884" y="31432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</a:t>
            </a:r>
            <a:endParaRPr lang="ru-RU" sz="3200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3286116" y="27146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75" name="TextBox 74">
            <a:hlinkClick r:id="rId2" action="ppaction://hlinksldjump"/>
          </p:cNvPr>
          <p:cNvSpPr txBox="1"/>
          <p:nvPr/>
        </p:nvSpPr>
        <p:spPr>
          <a:xfrm>
            <a:off x="2571736" y="15001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76" name="TextBox 75">
            <a:hlinkClick r:id="rId2" action="ppaction://hlinksldjump"/>
          </p:cNvPr>
          <p:cNvSpPr txBox="1"/>
          <p:nvPr/>
        </p:nvSpPr>
        <p:spPr>
          <a:xfrm>
            <a:off x="7215206" y="857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77" name="TextBox 76">
            <a:hlinkClick r:id="rId2" action="ppaction://hlinksldjump"/>
          </p:cNvPr>
          <p:cNvSpPr txBox="1"/>
          <p:nvPr/>
        </p:nvSpPr>
        <p:spPr>
          <a:xfrm>
            <a:off x="4643438" y="1428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45" name="Овал 44"/>
          <p:cNvSpPr/>
          <p:nvPr/>
        </p:nvSpPr>
        <p:spPr>
          <a:xfrm>
            <a:off x="3643306" y="407194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786182" y="550070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000232" y="514351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00034" y="478632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714348" y="600076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Кольцо 50">
            <a:hlinkClick r:id="rId4" action="ppaction://hlinksldjump"/>
          </p:cNvPr>
          <p:cNvSpPr/>
          <p:nvPr/>
        </p:nvSpPr>
        <p:spPr>
          <a:xfrm>
            <a:off x="8286776" y="6000768"/>
            <a:ext cx="642942" cy="642942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770225">
            <a:off x="378467" y="1828511"/>
            <a:ext cx="812754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прямая</a:t>
            </a:r>
          </a:p>
        </p:txBody>
      </p:sp>
      <p:sp>
        <p:nvSpPr>
          <p:cNvPr id="3" name="Блок-схема: узел 2">
            <a:hlinkClick r:id="rId2" action="ppaction://hlinksldjump"/>
          </p:cNvPr>
          <p:cNvSpPr/>
          <p:nvPr/>
        </p:nvSpPr>
        <p:spPr>
          <a:xfrm>
            <a:off x="214282" y="5715016"/>
            <a:ext cx="928694" cy="92867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222133">
            <a:off x="423913" y="1734608"/>
            <a:ext cx="754244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кривая</a:t>
            </a:r>
          </a:p>
        </p:txBody>
      </p:sp>
      <p:sp>
        <p:nvSpPr>
          <p:cNvPr id="3" name="Блок-схема: узел 2">
            <a:hlinkClick r:id="rId2" action="ppaction://hlinksldjump"/>
          </p:cNvPr>
          <p:cNvSpPr/>
          <p:nvPr/>
        </p:nvSpPr>
        <p:spPr>
          <a:xfrm>
            <a:off x="7929586" y="5643578"/>
            <a:ext cx="928694" cy="92867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85926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b="1" dirty="0" smtClean="0">
                <a:solidFill>
                  <a:srgbClr val="FF0000"/>
                </a:solidFill>
                <a:latin typeface="ChinaOne" pitchFamily="66" charset="0"/>
                <a:ea typeface="+mj-ea"/>
                <a:cs typeface="+mj-cs"/>
              </a:rPr>
              <a:t>ломаная</a:t>
            </a:r>
          </a:p>
        </p:txBody>
      </p:sp>
      <p:sp>
        <p:nvSpPr>
          <p:cNvPr id="3" name="Блок-схема: узел 2">
            <a:hlinkClick r:id="rId2" action="ppaction://hlinksldjump"/>
          </p:cNvPr>
          <p:cNvSpPr/>
          <p:nvPr/>
        </p:nvSpPr>
        <p:spPr>
          <a:xfrm>
            <a:off x="7929586" y="5643578"/>
            <a:ext cx="928694" cy="928670"/>
          </a:xfrm>
          <a:prstGeom prst="flowChartConnector">
            <a:avLst/>
          </a:prstGeom>
          <a:solidFill>
            <a:srgbClr val="FF99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0" y="0"/>
            <a:ext cx="9144000" cy="6858000"/>
          </a:xfrm>
          <a:prstGeom prst="bevel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28662" y="928670"/>
            <a:ext cx="72866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hinaOne" pitchFamily="66" charset="0"/>
                <a:ea typeface="+mj-ea"/>
                <a:cs typeface="+mj-cs"/>
              </a:rPr>
              <a:t>Ломаная</a:t>
            </a:r>
            <a:r>
              <a:rPr lang="ru-RU" sz="4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 – это последовательное соединение нескольких отрезков, отрезки являются </a:t>
            </a:r>
            <a:r>
              <a:rPr lang="ru-RU" sz="4000" b="1" u="sng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звеньями</a:t>
            </a:r>
            <a:r>
              <a:rPr lang="ru-RU" sz="4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 данной ломаной, а концы отрезков – </a:t>
            </a:r>
            <a:r>
              <a:rPr lang="ru-RU" sz="4000" b="1" u="sng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вершинами</a:t>
            </a:r>
            <a:r>
              <a:rPr lang="ru-RU" sz="4000" b="1" dirty="0" smtClean="0">
                <a:solidFill>
                  <a:srgbClr val="7030A0"/>
                </a:solidFill>
                <a:latin typeface="ChinaOne" pitchFamily="66" charset="0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14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Разделите указанные ломаные на две 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hinaOne" pitchFamily="66" charset="0"/>
                <a:ea typeface="+mj-ea"/>
                <a:cs typeface="+mj-cs"/>
              </a:rPr>
              <a:t>группы</a:t>
            </a:r>
          </a:p>
        </p:txBody>
      </p:sp>
      <p:sp>
        <p:nvSpPr>
          <p:cNvPr id="3" name="Овал 2"/>
          <p:cNvSpPr/>
          <p:nvPr/>
        </p:nvSpPr>
        <p:spPr>
          <a:xfrm>
            <a:off x="500034" y="185736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072462" y="1393017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929586" y="3393281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072198" y="2393149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endCxn id="3" idx="5"/>
          </p:cNvCxnSpPr>
          <p:nvPr/>
        </p:nvCxnSpPr>
        <p:spPr>
          <a:xfrm rot="10800000" flipV="1">
            <a:off x="561010" y="1000108"/>
            <a:ext cx="2082166" cy="9182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3" idx="4"/>
          </p:cNvCxnSpPr>
          <p:nvPr/>
        </p:nvCxnSpPr>
        <p:spPr>
          <a:xfrm rot="16200000" flipV="1">
            <a:off x="-53610" y="2518165"/>
            <a:ext cx="1500198" cy="32147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6072198" y="1357298"/>
            <a:ext cx="2071702" cy="11072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7000892" y="2382687"/>
            <a:ext cx="2082164" cy="819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hlinkClick r:id="rId2" action="ppaction://hlinksldjump"/>
          </p:cNvPr>
          <p:cNvCxnSpPr>
            <a:stCxn id="5" idx="5"/>
          </p:cNvCxnSpPr>
          <p:nvPr/>
        </p:nvCxnSpPr>
        <p:spPr>
          <a:xfrm rot="5400000" flipH="1">
            <a:off x="6536545" y="2000240"/>
            <a:ext cx="989670" cy="191836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857224" y="342900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643174" y="92867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714348" y="4429132"/>
            <a:ext cx="2928958" cy="192882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hlinkClick r:id="" action="ppaction://hlinkshowjump?jump=nextslide"/>
          </p:cNvPr>
          <p:cNvCxnSpPr/>
          <p:nvPr/>
        </p:nvCxnSpPr>
        <p:spPr>
          <a:xfrm rot="10800000">
            <a:off x="500034" y="5072074"/>
            <a:ext cx="3286148" cy="7858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V="1">
            <a:off x="3000364" y="5072074"/>
            <a:ext cx="1428760" cy="1428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3643306" y="435769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714744" y="57864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00034" y="507207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714348" y="62865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5-конечная звезда 50">
            <a:hlinkClick r:id="rId2" action="ppaction://hlinksldjump"/>
          </p:cNvPr>
          <p:cNvSpPr/>
          <p:nvPr/>
        </p:nvSpPr>
        <p:spPr>
          <a:xfrm>
            <a:off x="5500694" y="4000504"/>
            <a:ext cx="2143140" cy="1928826"/>
          </a:xfrm>
          <a:prstGeom prst="star5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428596" y="350043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4" name="Правильный пятиугольник 53">
            <a:hlinkClick r:id="rId2" action="ppaction://hlinksldjump"/>
          </p:cNvPr>
          <p:cNvSpPr/>
          <p:nvPr/>
        </p:nvSpPr>
        <p:spPr>
          <a:xfrm rot="18892518">
            <a:off x="2858781" y="1967683"/>
            <a:ext cx="2428892" cy="1214446"/>
          </a:xfrm>
          <a:prstGeom prst="pentagon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4714876" y="1071546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</a:t>
            </a:r>
            <a:endParaRPr lang="ru-RU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5143504" y="221455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143240" y="178592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endParaRPr lang="ru-RU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786446" y="414338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K</a:t>
            </a:r>
            <a:endParaRPr lang="ru-RU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072066" y="4500570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J</a:t>
            </a:r>
            <a:endParaRPr lang="ru-RU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29256" y="5072074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786446" y="607220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</a:t>
            </a:r>
            <a:endParaRPr lang="ru-RU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357950" y="5715016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Y</a:t>
            </a:r>
            <a:endParaRPr lang="ru-RU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143768" y="6000768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</a:t>
            </a:r>
            <a:endParaRPr lang="ru-RU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286644" y="514351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</a:t>
            </a:r>
            <a:endParaRPr lang="ru-RU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7429520" y="421481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endParaRPr lang="ru-RU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6858016" y="4214818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</a:t>
            </a:r>
            <a:endParaRPr lang="ru-RU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6357950" y="3571876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</a:t>
            </a:r>
            <a:endParaRPr lang="ru-RU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5929322" y="1821645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</a:t>
            </a:r>
            <a:endParaRPr lang="ru-RU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8143900" y="325040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</a:t>
            </a:r>
            <a:endParaRPr lang="ru-RU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8215338" y="1107265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</a:t>
            </a:r>
            <a:endParaRPr lang="ru-RU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2643174" y="3214686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</a:t>
            </a:r>
            <a:endParaRPr lang="ru-RU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4214810" y="357187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</a:t>
            </a:r>
            <a:endParaRPr lang="ru-RU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285720" y="128586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2714612" y="85723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57158" y="585789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</a:t>
            </a:r>
            <a:endParaRPr lang="ru-RU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285720" y="457200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</a:t>
            </a:r>
            <a:endParaRPr lang="ru-RU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3857620" y="571501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X</a:t>
            </a:r>
            <a:endParaRPr lang="ru-RU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3786182" y="4071942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Z</a:t>
            </a:r>
            <a:endParaRPr lang="ru-RU" b="1" dirty="0"/>
          </a:p>
        </p:txBody>
      </p:sp>
      <p:cxnSp>
        <p:nvCxnSpPr>
          <p:cNvPr id="97" name="Прямая соединительная линия 96">
            <a:hlinkClick r:id="" action="ppaction://hlinkshowjump?jump=nextslide"/>
          </p:cNvPr>
          <p:cNvCxnSpPr>
            <a:endCxn id="43" idx="5"/>
          </p:cNvCxnSpPr>
          <p:nvPr/>
        </p:nvCxnSpPr>
        <p:spPr>
          <a:xfrm rot="5400000">
            <a:off x="-35751" y="1668307"/>
            <a:ext cx="2775620" cy="867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Овал 99"/>
          <p:cNvSpPr/>
          <p:nvPr/>
        </p:nvSpPr>
        <p:spPr>
          <a:xfrm>
            <a:off x="1785918" y="64291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TextBox 100"/>
          <p:cNvSpPr txBox="1"/>
          <p:nvPr/>
        </p:nvSpPr>
        <p:spPr>
          <a:xfrm>
            <a:off x="1285852" y="64291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</a:t>
            </a:r>
            <a:endParaRPr lang="ru-RU" b="1" dirty="0"/>
          </a:p>
        </p:txBody>
      </p:sp>
      <p:sp>
        <p:nvSpPr>
          <p:cNvPr id="102" name="Овал 101">
            <a:hlinkClick r:id="rId4" action="ppaction://hlinksldjump"/>
          </p:cNvPr>
          <p:cNvSpPr/>
          <p:nvPr/>
        </p:nvSpPr>
        <p:spPr>
          <a:xfrm>
            <a:off x="8286776" y="6143644"/>
            <a:ext cx="57147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6" grpId="0"/>
      <p:bldP spid="57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7" grpId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8" grpId="0"/>
      <p:bldP spid="89" grpId="0"/>
      <p:bldP spid="90" grpId="0"/>
      <p:bldP spid="91" grpId="0"/>
      <p:bldP spid="92" grpId="0"/>
      <p:bldP spid="93" grpId="0"/>
      <p:bldP spid="95" grpId="0"/>
      <p:bldP spid="96" grpId="0"/>
      <p:bldP spid="101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436</Words>
  <PresentationFormat>Экран (4:3)</PresentationFormat>
  <Paragraphs>133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Ломаная</vt:lpstr>
      <vt:lpstr>Найти длину отрезка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Ломаная</dc:title>
  <cp:lastModifiedBy>Елена</cp:lastModifiedBy>
  <cp:revision>68</cp:revision>
  <dcterms:modified xsi:type="dcterms:W3CDTF">2009-09-25T03:23:38Z</dcterms:modified>
</cp:coreProperties>
</file>