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5" r:id="rId3"/>
    <p:sldId id="272" r:id="rId4"/>
    <p:sldId id="276" r:id="rId5"/>
    <p:sldId id="277" r:id="rId6"/>
    <p:sldId id="273" r:id="rId7"/>
    <p:sldId id="27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2E05"/>
    <a:srgbClr val="F9CFE5"/>
    <a:srgbClr val="D91D7F"/>
    <a:srgbClr val="EC6EB0"/>
    <a:srgbClr val="E53B94"/>
    <a:srgbClr val="0000FF"/>
    <a:srgbClr val="0033CC"/>
    <a:srgbClr val="3333CC"/>
    <a:srgbClr val="9933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4660"/>
  </p:normalViewPr>
  <p:slideViewPr>
    <p:cSldViewPr>
      <p:cViewPr varScale="1">
        <p:scale>
          <a:sx n="74" d="100"/>
          <a:sy n="74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7E22E7-179C-48A8-B760-22BE84794687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E8A54-D4F9-478E-842F-2134EF7D61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252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ловина рамки 3"/>
          <p:cNvSpPr/>
          <p:nvPr/>
        </p:nvSpPr>
        <p:spPr>
          <a:xfrm>
            <a:off x="107504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оловина рамки 11"/>
          <p:cNvSpPr/>
          <p:nvPr/>
        </p:nvSpPr>
        <p:spPr>
          <a:xfrm rot="5400000">
            <a:off x="8100392" y="116632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Половина рамки 12"/>
          <p:cNvSpPr/>
          <p:nvPr/>
        </p:nvSpPr>
        <p:spPr>
          <a:xfrm rot="16200000">
            <a:off x="107505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540" y="1484784"/>
            <a:ext cx="9144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Segoe Script" pitchFamily="34" charset="0"/>
              </a:rPr>
              <a:t>Признаки равенства прямоугольных треугольников.</a:t>
            </a:r>
            <a:endParaRPr lang="ru-RU" sz="6000" b="1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Segoe Script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80" t="60481" r="51416" b="27881"/>
          <a:stretch/>
        </p:blipFill>
        <p:spPr bwMode="auto">
          <a:xfrm>
            <a:off x="251520" y="5746030"/>
            <a:ext cx="2173357" cy="851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853" t="78653" r="21988" b="11118"/>
          <a:stretch/>
        </p:blipFill>
        <p:spPr bwMode="auto">
          <a:xfrm>
            <a:off x="2699792" y="5851735"/>
            <a:ext cx="5544616" cy="961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оловина рамки 13"/>
          <p:cNvSpPr/>
          <p:nvPr/>
        </p:nvSpPr>
        <p:spPr>
          <a:xfrm rot="10800000">
            <a:off x="8100392" y="5805264"/>
            <a:ext cx="936104" cy="936104"/>
          </a:xfrm>
          <a:prstGeom prst="halfFrame">
            <a:avLst>
              <a:gd name="adj1" fmla="val 11836"/>
              <a:gd name="adj2" fmla="val 11578"/>
            </a:avLst>
          </a:prstGeom>
          <a:solidFill>
            <a:srgbClr val="0000FF"/>
          </a:solidFill>
          <a:ln>
            <a:solidFill>
              <a:srgbClr val="0000FF"/>
            </a:solidFill>
          </a:ln>
          <a:scene3d>
            <a:camera prst="orthographicFront"/>
            <a:lightRig rig="twoPt" dir="t">
              <a:rot lat="0" lon="0" rev="600000"/>
            </a:lightRig>
          </a:scene3d>
          <a:sp3d prstMaterial="dkEdge">
            <a:bevelT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08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301683" y="140439"/>
            <a:ext cx="856917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atin typeface="Comic Sans MS" pitchFamily="66" charset="0"/>
              </a:rPr>
              <a:t>По двум сторонам и углу между ними.</a:t>
            </a:r>
            <a:endParaRPr lang="ru-RU" sz="3600" b="1" dirty="0">
              <a:latin typeface="Comic Sans MS" pitchFamily="66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2" name="Группа 1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sp>
            <p:nvSpPr>
              <p:cNvPr id="4" name="Половина рамки 3"/>
              <p:cNvSpPr/>
              <p:nvPr/>
            </p:nvSpPr>
            <p:spPr>
              <a:xfrm>
                <a:off x="107504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5" name="Половина рамки 4"/>
              <p:cNvSpPr/>
              <p:nvPr/>
            </p:nvSpPr>
            <p:spPr>
              <a:xfrm rot="5400000">
                <a:off x="8100392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Половина рамки 5"/>
              <p:cNvSpPr/>
              <p:nvPr/>
            </p:nvSpPr>
            <p:spPr>
              <a:xfrm rot="16200000">
                <a:off x="107505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оловина рамки 6"/>
              <p:cNvSpPr/>
              <p:nvPr/>
            </p:nvSpPr>
            <p:spPr>
              <a:xfrm rot="10800000">
                <a:off x="8100392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28" name="Прямоугольник 27"/>
            <p:cNvSpPr/>
            <p:nvPr/>
          </p:nvSpPr>
          <p:spPr>
            <a:xfrm>
              <a:off x="6800049" y="6269250"/>
              <a:ext cx="216443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rgbClr val="E5E5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©Ишутченко Н.Ф.</a:t>
              </a:r>
              <a:endParaRPr lang="ru-RU" sz="2000" b="1" cap="none" spc="0" dirty="0">
                <a:ln w="11430"/>
                <a:solidFill>
                  <a:srgbClr val="E5E5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395536" y="1381336"/>
            <a:ext cx="3636404" cy="1847537"/>
            <a:chOff x="1079612" y="3717032"/>
            <a:chExt cx="3636404" cy="1847537"/>
          </a:xfrm>
        </p:grpSpPr>
        <p:sp>
          <p:nvSpPr>
            <p:cNvPr id="13" name="Дуга 12"/>
            <p:cNvSpPr/>
            <p:nvPr/>
          </p:nvSpPr>
          <p:spPr>
            <a:xfrm>
              <a:off x="1079612" y="4588013"/>
              <a:ext cx="936104" cy="976556"/>
            </a:xfrm>
            <a:prstGeom prst="arc">
              <a:avLst>
                <a:gd name="adj1" fmla="val 17418057"/>
                <a:gd name="adj2" fmla="val 0"/>
              </a:avLst>
            </a:prstGeom>
            <a:solidFill>
              <a:srgbClr val="9933FF"/>
            </a:solidFill>
            <a:ln>
              <a:solidFill>
                <a:srgbClr val="9933FF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Равнобедренный треугольник 7"/>
            <p:cNvSpPr/>
            <p:nvPr/>
          </p:nvSpPr>
          <p:spPr>
            <a:xfrm>
              <a:off x="1547664" y="3717032"/>
              <a:ext cx="3168352" cy="1359259"/>
            </a:xfrm>
            <a:prstGeom prst="triangle">
              <a:avLst>
                <a:gd name="adj" fmla="val 14866"/>
              </a:avLst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655676" y="4252528"/>
              <a:ext cx="36004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2861810" y="4901834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8" name="Прямая соединительная линия 37"/>
            <p:cNvCxnSpPr/>
            <p:nvPr/>
          </p:nvCxnSpPr>
          <p:spPr>
            <a:xfrm>
              <a:off x="2987824" y="4869160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Группа 48"/>
          <p:cNvGrpSpPr/>
          <p:nvPr/>
        </p:nvGrpSpPr>
        <p:grpSpPr>
          <a:xfrm>
            <a:off x="672749" y="1381336"/>
            <a:ext cx="3348372" cy="1533716"/>
            <a:chOff x="5220072" y="4005063"/>
            <a:chExt cx="3348372" cy="1533716"/>
          </a:xfrm>
        </p:grpSpPr>
        <p:sp>
          <p:nvSpPr>
            <p:cNvPr id="32" name="Прямоугольник 31"/>
            <p:cNvSpPr/>
            <p:nvPr/>
          </p:nvSpPr>
          <p:spPr>
            <a:xfrm rot="16200000" flipH="1">
              <a:off x="5425884" y="5112327"/>
              <a:ext cx="216000" cy="288000"/>
            </a:xfrm>
            <a:prstGeom prst="rect">
              <a:avLst/>
            </a:prstGeom>
            <a:solidFill>
              <a:srgbClr val="D91D7F"/>
            </a:solidFill>
            <a:ln>
              <a:solidFill>
                <a:srgbClr val="D91D7F"/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1" name="Равнобедренный треугольник 7"/>
            <p:cNvSpPr/>
            <p:nvPr/>
          </p:nvSpPr>
          <p:spPr>
            <a:xfrm>
              <a:off x="5389882" y="4005063"/>
              <a:ext cx="3178562" cy="1359259"/>
            </a:xfrm>
            <a:prstGeom prst="rtTriangl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>
              <a:off x="5220072" y="4668157"/>
              <a:ext cx="36004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>
              <a:off x="6217993" y="5189865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Прямая соединительная линия 47"/>
            <p:cNvCxnSpPr/>
            <p:nvPr/>
          </p:nvCxnSpPr>
          <p:spPr>
            <a:xfrm>
              <a:off x="6344007" y="5157191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0" name="Группа 39"/>
          <p:cNvGrpSpPr/>
          <p:nvPr/>
        </p:nvGrpSpPr>
        <p:grpSpPr>
          <a:xfrm rot="8619096">
            <a:off x="4774303" y="1230554"/>
            <a:ext cx="3636404" cy="1847537"/>
            <a:chOff x="1079612" y="3717032"/>
            <a:chExt cx="3636404" cy="1847537"/>
          </a:xfrm>
        </p:grpSpPr>
        <p:sp>
          <p:nvSpPr>
            <p:cNvPr id="41" name="Дуга 40"/>
            <p:cNvSpPr/>
            <p:nvPr/>
          </p:nvSpPr>
          <p:spPr>
            <a:xfrm>
              <a:off x="1079612" y="4588013"/>
              <a:ext cx="936104" cy="976556"/>
            </a:xfrm>
            <a:prstGeom prst="arc">
              <a:avLst>
                <a:gd name="adj1" fmla="val 17418057"/>
                <a:gd name="adj2" fmla="val 0"/>
              </a:avLst>
            </a:prstGeom>
            <a:solidFill>
              <a:srgbClr val="9933FF"/>
            </a:solidFill>
            <a:ln>
              <a:solidFill>
                <a:srgbClr val="9933FF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Равнобедренный треугольник 7"/>
            <p:cNvSpPr/>
            <p:nvPr/>
          </p:nvSpPr>
          <p:spPr>
            <a:xfrm>
              <a:off x="1547664" y="3717032"/>
              <a:ext cx="3168352" cy="1359259"/>
            </a:xfrm>
            <a:prstGeom prst="triangle">
              <a:avLst>
                <a:gd name="adj" fmla="val 14866"/>
              </a:avLst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1648073" y="4280955"/>
              <a:ext cx="36004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>
              <a:off x="2861810" y="4901834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/>
            <p:nvPr/>
          </p:nvCxnSpPr>
          <p:spPr>
            <a:xfrm>
              <a:off x="2987824" y="4869160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6" name="Группа 55"/>
          <p:cNvGrpSpPr/>
          <p:nvPr/>
        </p:nvGrpSpPr>
        <p:grpSpPr>
          <a:xfrm rot="8619096">
            <a:off x="4874528" y="1607296"/>
            <a:ext cx="3348372" cy="1533716"/>
            <a:chOff x="5220072" y="4005063"/>
            <a:chExt cx="3348372" cy="1533716"/>
          </a:xfrm>
        </p:grpSpPr>
        <p:sp>
          <p:nvSpPr>
            <p:cNvPr id="57" name="Прямоугольник 56"/>
            <p:cNvSpPr/>
            <p:nvPr/>
          </p:nvSpPr>
          <p:spPr>
            <a:xfrm rot="16200000" flipH="1">
              <a:off x="5425884" y="5112327"/>
              <a:ext cx="216000" cy="288000"/>
            </a:xfrm>
            <a:prstGeom prst="rect">
              <a:avLst/>
            </a:prstGeom>
            <a:solidFill>
              <a:srgbClr val="D91D7F"/>
            </a:solidFill>
            <a:ln>
              <a:solidFill>
                <a:srgbClr val="D91D7F"/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8" name="Равнобедренный треугольник 7"/>
            <p:cNvSpPr/>
            <p:nvPr/>
          </p:nvSpPr>
          <p:spPr>
            <a:xfrm>
              <a:off x="5389882" y="4005063"/>
              <a:ext cx="3178562" cy="1359259"/>
            </a:xfrm>
            <a:prstGeom prst="rtTriangl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59" name="Прямая соединительная линия 58"/>
            <p:cNvCxnSpPr/>
            <p:nvPr/>
          </p:nvCxnSpPr>
          <p:spPr>
            <a:xfrm>
              <a:off x="5220072" y="4668157"/>
              <a:ext cx="360040" cy="0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>
            <a:xfrm>
              <a:off x="6217993" y="5189865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6344007" y="5157191"/>
              <a:ext cx="180020" cy="3489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3" name="Прямоугольник 62"/>
          <p:cNvSpPr/>
          <p:nvPr/>
        </p:nvSpPr>
        <p:spPr>
          <a:xfrm>
            <a:off x="107505" y="3501008"/>
            <a:ext cx="8928991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atin typeface="Comic Sans MS" pitchFamily="66" charset="0"/>
              </a:rPr>
              <a:t>Если катеты одного прямоугольного </a:t>
            </a:r>
            <a:r>
              <a:rPr lang="ru-RU" sz="2800" b="1" dirty="0" err="1" smtClean="0">
                <a:latin typeface="Comic Sans MS" pitchFamily="66" charset="0"/>
              </a:rPr>
              <a:t>треуголь</a:t>
            </a:r>
            <a:r>
              <a:rPr lang="ru-RU" sz="2800" b="1" dirty="0" smtClean="0">
                <a:latin typeface="Comic Sans MS" pitchFamily="66" charset="0"/>
              </a:rPr>
              <a:t>-</a:t>
            </a:r>
          </a:p>
          <a:p>
            <a:pPr algn="just"/>
            <a:r>
              <a:rPr lang="ru-RU" sz="2800" b="1" dirty="0" err="1" smtClean="0">
                <a:latin typeface="Comic Sans MS" pitchFamily="66" charset="0"/>
              </a:rPr>
              <a:t>ника</a:t>
            </a:r>
            <a:r>
              <a:rPr lang="ru-RU" sz="2800" b="1" dirty="0" smtClean="0">
                <a:latin typeface="Comic Sans MS" pitchFamily="66" charset="0"/>
              </a:rPr>
              <a:t> соответственно равны катетам другого, то 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такие треугольники равны.</a:t>
            </a:r>
            <a:endParaRPr lang="ru-RU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937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687326" y="2829120"/>
            <a:ext cx="1316009" cy="1265448"/>
            <a:chOff x="2687326" y="2829120"/>
            <a:chExt cx="1316009" cy="1265448"/>
          </a:xfrm>
        </p:grpSpPr>
        <p:sp>
          <p:nvSpPr>
            <p:cNvPr id="32" name="Дуга 31"/>
            <p:cNvSpPr/>
            <p:nvPr/>
          </p:nvSpPr>
          <p:spPr>
            <a:xfrm rot="15328705">
              <a:off x="2651609" y="2864837"/>
              <a:ext cx="1238361" cy="1166927"/>
            </a:xfrm>
            <a:prstGeom prst="arc">
              <a:avLst>
                <a:gd name="adj1" fmla="val 18771759"/>
                <a:gd name="adj2" fmla="val 20700862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Дуга 30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20068184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/>
          <p:cNvGrpSpPr/>
          <p:nvPr/>
        </p:nvGrpSpPr>
        <p:grpSpPr>
          <a:xfrm rot="7217996">
            <a:off x="4489944" y="2253387"/>
            <a:ext cx="1261564" cy="1297263"/>
            <a:chOff x="2741771" y="2797305"/>
            <a:chExt cx="1261564" cy="1297263"/>
          </a:xfrm>
        </p:grpSpPr>
        <p:sp>
          <p:nvSpPr>
            <p:cNvPr id="35" name="Дуга 34"/>
            <p:cNvSpPr/>
            <p:nvPr/>
          </p:nvSpPr>
          <p:spPr>
            <a:xfrm rot="15084642">
              <a:off x="2706054" y="2833022"/>
              <a:ext cx="1238361" cy="1166927"/>
            </a:xfrm>
            <a:prstGeom prst="arc">
              <a:avLst>
                <a:gd name="adj1" fmla="val 18771759"/>
                <a:gd name="adj2" fmla="val 20367611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Дуга 35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19853233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699791" y="2868284"/>
            <a:ext cx="1316009" cy="1265448"/>
            <a:chOff x="2687326" y="2829120"/>
            <a:chExt cx="1316009" cy="1265448"/>
          </a:xfrm>
        </p:grpSpPr>
        <p:sp>
          <p:nvSpPr>
            <p:cNvPr id="43" name="Дуга 42"/>
            <p:cNvSpPr/>
            <p:nvPr/>
          </p:nvSpPr>
          <p:spPr>
            <a:xfrm rot="15328705">
              <a:off x="2651609" y="2864837"/>
              <a:ext cx="1238361" cy="1166927"/>
            </a:xfrm>
            <a:prstGeom prst="arc">
              <a:avLst>
                <a:gd name="adj1" fmla="val 18771759"/>
                <a:gd name="adj2" fmla="val 20481113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Дуга 49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19870928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 rot="7217996">
            <a:off x="4598392" y="2227597"/>
            <a:ext cx="1261564" cy="1297263"/>
            <a:chOff x="2741771" y="2797305"/>
            <a:chExt cx="1261564" cy="1297263"/>
          </a:xfrm>
        </p:grpSpPr>
        <p:sp>
          <p:nvSpPr>
            <p:cNvPr id="52" name="Дуга 51"/>
            <p:cNvSpPr/>
            <p:nvPr/>
          </p:nvSpPr>
          <p:spPr>
            <a:xfrm rot="15084642">
              <a:off x="2706054" y="2833022"/>
              <a:ext cx="1238361" cy="1166927"/>
            </a:xfrm>
            <a:prstGeom prst="arc">
              <a:avLst>
                <a:gd name="adj1" fmla="val 18552951"/>
                <a:gd name="adj2" fmla="val 20367611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Дуга 52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19853233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sp>
            <p:nvSpPr>
              <p:cNvPr id="5" name="Половина рамки 4"/>
              <p:cNvSpPr/>
              <p:nvPr/>
            </p:nvSpPr>
            <p:spPr>
              <a:xfrm>
                <a:off x="107504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Половина рамки 5"/>
              <p:cNvSpPr/>
              <p:nvPr/>
            </p:nvSpPr>
            <p:spPr>
              <a:xfrm rot="5400000">
                <a:off x="8100392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оловина рамки 6"/>
              <p:cNvSpPr/>
              <p:nvPr/>
            </p:nvSpPr>
            <p:spPr>
              <a:xfrm rot="16200000">
                <a:off x="107505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Половина рамки 7"/>
              <p:cNvSpPr/>
              <p:nvPr/>
            </p:nvSpPr>
            <p:spPr>
              <a:xfrm rot="10800000">
                <a:off x="8100392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6800049" y="6269250"/>
              <a:ext cx="216443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rgbClr val="E5E5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©Ишутченко Н.Ф.</a:t>
              </a:r>
              <a:endParaRPr lang="ru-RU" sz="2000" b="1" cap="none" spc="0" dirty="0">
                <a:ln w="11430"/>
                <a:solidFill>
                  <a:srgbClr val="E5E5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107505" y="212447"/>
            <a:ext cx="885698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atin typeface="Comic Sans MS" pitchFamily="66" charset="0"/>
              </a:rPr>
              <a:t>По стороне и двум прилежащим к ней углам.</a:t>
            </a:r>
            <a:endParaRPr lang="ru-RU" sz="3600" b="1" dirty="0">
              <a:latin typeface="Comic Sans MS" pitchFamily="66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 rot="1453390">
            <a:off x="107504" y="1410548"/>
            <a:ext cx="3636404" cy="1847537"/>
            <a:chOff x="1079612" y="3717032"/>
            <a:chExt cx="3636404" cy="1847537"/>
          </a:xfrm>
        </p:grpSpPr>
        <p:sp>
          <p:nvSpPr>
            <p:cNvPr id="39" name="Дуга 38"/>
            <p:cNvSpPr/>
            <p:nvPr/>
          </p:nvSpPr>
          <p:spPr>
            <a:xfrm>
              <a:off x="1079612" y="4588013"/>
              <a:ext cx="936104" cy="976556"/>
            </a:xfrm>
            <a:prstGeom prst="arc">
              <a:avLst>
                <a:gd name="adj1" fmla="val 17418057"/>
                <a:gd name="adj2" fmla="val 0"/>
              </a:avLst>
            </a:prstGeom>
            <a:solidFill>
              <a:srgbClr val="9933FF"/>
            </a:solidFill>
            <a:ln>
              <a:solidFill>
                <a:srgbClr val="9933FF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Равнобедренный треугольник 7"/>
            <p:cNvSpPr/>
            <p:nvPr/>
          </p:nvSpPr>
          <p:spPr>
            <a:xfrm>
              <a:off x="1547664" y="3717032"/>
              <a:ext cx="3168352" cy="1359259"/>
            </a:xfrm>
            <a:prstGeom prst="triangle">
              <a:avLst>
                <a:gd name="adj" fmla="val 14866"/>
              </a:avLst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>
              <a:off x="3001653" y="4932275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 rot="1453390">
            <a:off x="630077" y="1542938"/>
            <a:ext cx="3178562" cy="1508728"/>
            <a:chOff x="1075299" y="3789040"/>
            <a:chExt cx="3178562" cy="1508728"/>
          </a:xfrm>
        </p:grpSpPr>
        <p:sp>
          <p:nvSpPr>
            <p:cNvPr id="45" name="Прямоугольник 44"/>
            <p:cNvSpPr/>
            <p:nvPr/>
          </p:nvSpPr>
          <p:spPr>
            <a:xfrm rot="16200000" flipH="1">
              <a:off x="1111301" y="4896304"/>
              <a:ext cx="216000" cy="288000"/>
            </a:xfrm>
            <a:prstGeom prst="rect">
              <a:avLst/>
            </a:prstGeom>
            <a:solidFill>
              <a:srgbClr val="D91D7F"/>
            </a:solidFill>
            <a:ln>
              <a:solidFill>
                <a:srgbClr val="D91D7F"/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6" name="Равнобедренный треугольник 7"/>
            <p:cNvSpPr/>
            <p:nvPr/>
          </p:nvSpPr>
          <p:spPr>
            <a:xfrm>
              <a:off x="1075299" y="3789040"/>
              <a:ext cx="3178562" cy="1359259"/>
            </a:xfrm>
            <a:prstGeom prst="rtTriangl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056577" y="4998840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Группа 21"/>
          <p:cNvGrpSpPr/>
          <p:nvPr/>
        </p:nvGrpSpPr>
        <p:grpSpPr>
          <a:xfrm rot="8706009">
            <a:off x="5087497" y="1273120"/>
            <a:ext cx="3636404" cy="1847537"/>
            <a:chOff x="1079612" y="3717032"/>
            <a:chExt cx="3636404" cy="1847537"/>
          </a:xfrm>
        </p:grpSpPr>
        <p:sp>
          <p:nvSpPr>
            <p:cNvPr id="23" name="Дуга 22"/>
            <p:cNvSpPr/>
            <p:nvPr/>
          </p:nvSpPr>
          <p:spPr>
            <a:xfrm>
              <a:off x="1079612" y="4588013"/>
              <a:ext cx="936104" cy="976556"/>
            </a:xfrm>
            <a:prstGeom prst="arc">
              <a:avLst>
                <a:gd name="adj1" fmla="val 17418057"/>
                <a:gd name="adj2" fmla="val 0"/>
              </a:avLst>
            </a:prstGeom>
            <a:solidFill>
              <a:srgbClr val="9933FF"/>
            </a:solidFill>
            <a:ln>
              <a:solidFill>
                <a:srgbClr val="9933FF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Равнобедренный треугольник 7"/>
            <p:cNvSpPr/>
            <p:nvPr/>
          </p:nvSpPr>
          <p:spPr>
            <a:xfrm>
              <a:off x="1547664" y="3717032"/>
              <a:ext cx="3168352" cy="1359259"/>
            </a:xfrm>
            <a:prstGeom prst="triangle">
              <a:avLst>
                <a:gd name="adj" fmla="val 14866"/>
              </a:avLst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3001653" y="4932275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 rot="8706009">
            <a:off x="5173688" y="1724934"/>
            <a:ext cx="3178562" cy="1508728"/>
            <a:chOff x="1075299" y="3789040"/>
            <a:chExt cx="3178562" cy="1508728"/>
          </a:xfrm>
        </p:grpSpPr>
        <p:sp>
          <p:nvSpPr>
            <p:cNvPr id="27" name="Прямоугольник 26"/>
            <p:cNvSpPr/>
            <p:nvPr/>
          </p:nvSpPr>
          <p:spPr>
            <a:xfrm rot="16200000" flipH="1">
              <a:off x="1111301" y="4896304"/>
              <a:ext cx="216000" cy="288000"/>
            </a:xfrm>
            <a:prstGeom prst="rect">
              <a:avLst/>
            </a:prstGeom>
            <a:solidFill>
              <a:srgbClr val="D91D7F"/>
            </a:solidFill>
            <a:ln>
              <a:solidFill>
                <a:srgbClr val="D91D7F"/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8" name="Равнобедренный треугольник 7"/>
            <p:cNvSpPr/>
            <p:nvPr/>
          </p:nvSpPr>
          <p:spPr>
            <a:xfrm>
              <a:off x="1075299" y="3789040"/>
              <a:ext cx="3178562" cy="1359259"/>
            </a:xfrm>
            <a:prstGeom prst="rtTriangl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056577" y="4998840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107505" y="3501008"/>
            <a:ext cx="8928991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atin typeface="Comic Sans MS" pitchFamily="66" charset="0"/>
              </a:rPr>
              <a:t>Если катет и прилежащий к нему острый угол 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одного прямоугольного треугольника </a:t>
            </a:r>
            <a:r>
              <a:rPr lang="ru-RU" sz="2800" b="1" dirty="0" err="1" smtClean="0">
                <a:latin typeface="Comic Sans MS" pitchFamily="66" charset="0"/>
              </a:rPr>
              <a:t>соответ</a:t>
            </a:r>
            <a:r>
              <a:rPr lang="ru-RU" sz="2800" b="1" dirty="0" smtClean="0">
                <a:latin typeface="Comic Sans MS" pitchFamily="66" charset="0"/>
              </a:rPr>
              <a:t>-</a:t>
            </a:r>
          </a:p>
          <a:p>
            <a:pPr algn="just"/>
            <a:r>
              <a:rPr lang="ru-RU" sz="2800" b="1" dirty="0" err="1" smtClean="0">
                <a:latin typeface="Comic Sans MS" pitchFamily="66" charset="0"/>
              </a:rPr>
              <a:t>ственно</a:t>
            </a:r>
            <a:r>
              <a:rPr lang="ru-RU" sz="2800" b="1" dirty="0" smtClean="0">
                <a:latin typeface="Comic Sans MS" pitchFamily="66" charset="0"/>
              </a:rPr>
              <a:t> равны катету и прилежащему к нему 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острому углу другого, то такие треугольники 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равны.</a:t>
            </a:r>
            <a:endParaRPr lang="ru-RU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2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2687326" y="2829120"/>
            <a:ext cx="1316009" cy="1265448"/>
            <a:chOff x="2687326" y="2829120"/>
            <a:chExt cx="1316009" cy="1265448"/>
          </a:xfrm>
        </p:grpSpPr>
        <p:sp>
          <p:nvSpPr>
            <p:cNvPr id="32" name="Дуга 31"/>
            <p:cNvSpPr/>
            <p:nvPr/>
          </p:nvSpPr>
          <p:spPr>
            <a:xfrm rot="15328705">
              <a:off x="2651609" y="2864837"/>
              <a:ext cx="1238361" cy="1166927"/>
            </a:xfrm>
            <a:prstGeom prst="arc">
              <a:avLst>
                <a:gd name="adj1" fmla="val 18771759"/>
                <a:gd name="adj2" fmla="val 20700862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Дуга 30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20068184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4" name="Группа 33"/>
          <p:cNvGrpSpPr/>
          <p:nvPr/>
        </p:nvGrpSpPr>
        <p:grpSpPr>
          <a:xfrm rot="7217996">
            <a:off x="4489944" y="2253387"/>
            <a:ext cx="1261564" cy="1297263"/>
            <a:chOff x="2741771" y="2797305"/>
            <a:chExt cx="1261564" cy="1297263"/>
          </a:xfrm>
        </p:grpSpPr>
        <p:sp>
          <p:nvSpPr>
            <p:cNvPr id="35" name="Дуга 34"/>
            <p:cNvSpPr/>
            <p:nvPr/>
          </p:nvSpPr>
          <p:spPr>
            <a:xfrm rot="15084642">
              <a:off x="2706054" y="2833022"/>
              <a:ext cx="1238361" cy="1166927"/>
            </a:xfrm>
            <a:prstGeom prst="arc">
              <a:avLst>
                <a:gd name="adj1" fmla="val 18771759"/>
                <a:gd name="adj2" fmla="val 20367611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Дуга 35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19853233"/>
              </a:avLst>
            </a:prstGeom>
            <a:solidFill>
              <a:srgbClr val="0000FF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2699791" y="2868284"/>
            <a:ext cx="1316009" cy="1265448"/>
            <a:chOff x="2687326" y="2829120"/>
            <a:chExt cx="1316009" cy="1265448"/>
          </a:xfrm>
        </p:grpSpPr>
        <p:sp>
          <p:nvSpPr>
            <p:cNvPr id="43" name="Дуга 42"/>
            <p:cNvSpPr/>
            <p:nvPr/>
          </p:nvSpPr>
          <p:spPr>
            <a:xfrm rot="15328705">
              <a:off x="2651609" y="2864837"/>
              <a:ext cx="1238361" cy="1166927"/>
            </a:xfrm>
            <a:prstGeom prst="arc">
              <a:avLst>
                <a:gd name="adj1" fmla="val 18771759"/>
                <a:gd name="adj2" fmla="val 20481113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Дуга 49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19870928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1" name="Группа 50"/>
          <p:cNvGrpSpPr/>
          <p:nvPr/>
        </p:nvGrpSpPr>
        <p:grpSpPr>
          <a:xfrm rot="7217996">
            <a:off x="4598392" y="2227597"/>
            <a:ext cx="1261564" cy="1297263"/>
            <a:chOff x="2741771" y="2797305"/>
            <a:chExt cx="1261564" cy="1297263"/>
          </a:xfrm>
        </p:grpSpPr>
        <p:sp>
          <p:nvSpPr>
            <p:cNvPr id="52" name="Дуга 51"/>
            <p:cNvSpPr/>
            <p:nvPr/>
          </p:nvSpPr>
          <p:spPr>
            <a:xfrm rot="15084642">
              <a:off x="2706054" y="2833022"/>
              <a:ext cx="1238361" cy="1166927"/>
            </a:xfrm>
            <a:prstGeom prst="arc">
              <a:avLst>
                <a:gd name="adj1" fmla="val 18552951"/>
                <a:gd name="adj2" fmla="val 20367611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Дуга 52"/>
            <p:cNvSpPr/>
            <p:nvPr/>
          </p:nvSpPr>
          <p:spPr>
            <a:xfrm rot="15328705">
              <a:off x="2800691" y="2891924"/>
              <a:ext cx="1238361" cy="1166927"/>
            </a:xfrm>
            <a:prstGeom prst="arc">
              <a:avLst>
                <a:gd name="adj1" fmla="val 18539262"/>
                <a:gd name="adj2" fmla="val 19853233"/>
              </a:avLst>
            </a:prstGeom>
            <a:solidFill>
              <a:srgbClr val="FFFF00"/>
            </a:solidFill>
            <a:ln w="38100">
              <a:solidFill>
                <a:schemeClr val="tx1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sp>
            <p:nvSpPr>
              <p:cNvPr id="5" name="Половина рамки 4"/>
              <p:cNvSpPr/>
              <p:nvPr/>
            </p:nvSpPr>
            <p:spPr>
              <a:xfrm>
                <a:off x="107504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Половина рамки 5"/>
              <p:cNvSpPr/>
              <p:nvPr/>
            </p:nvSpPr>
            <p:spPr>
              <a:xfrm rot="5400000">
                <a:off x="8100392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оловина рамки 6"/>
              <p:cNvSpPr/>
              <p:nvPr/>
            </p:nvSpPr>
            <p:spPr>
              <a:xfrm rot="16200000">
                <a:off x="107505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Половина рамки 7"/>
              <p:cNvSpPr/>
              <p:nvPr/>
            </p:nvSpPr>
            <p:spPr>
              <a:xfrm rot="10800000">
                <a:off x="8100392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6800049" y="6269250"/>
              <a:ext cx="216443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rgbClr val="E5E5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©Ишутченко Н.Ф.</a:t>
              </a:r>
              <a:endParaRPr lang="ru-RU" sz="2000" b="1" cap="none" spc="0" dirty="0">
                <a:ln w="11430"/>
                <a:solidFill>
                  <a:srgbClr val="E5E5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7" name="Прямоугольник 36"/>
          <p:cNvSpPr/>
          <p:nvPr/>
        </p:nvSpPr>
        <p:spPr>
          <a:xfrm>
            <a:off x="107505" y="212447"/>
            <a:ext cx="885698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atin typeface="Comic Sans MS" pitchFamily="66" charset="0"/>
              </a:rPr>
              <a:t>По стороне и двум прилежащим к ней углам.</a:t>
            </a:r>
            <a:endParaRPr lang="ru-RU" sz="3600" b="1" dirty="0">
              <a:latin typeface="Comic Sans MS" pitchFamily="66" charset="0"/>
            </a:endParaRPr>
          </a:p>
        </p:txBody>
      </p:sp>
      <p:grpSp>
        <p:nvGrpSpPr>
          <p:cNvPr id="38" name="Группа 37"/>
          <p:cNvGrpSpPr/>
          <p:nvPr/>
        </p:nvGrpSpPr>
        <p:grpSpPr>
          <a:xfrm rot="1453390">
            <a:off x="748861" y="1091226"/>
            <a:ext cx="3168352" cy="1816211"/>
            <a:chOff x="1547664" y="3260080"/>
            <a:chExt cx="3168352" cy="1816211"/>
          </a:xfrm>
        </p:grpSpPr>
        <p:sp>
          <p:nvSpPr>
            <p:cNvPr id="39" name="Дуга 38"/>
            <p:cNvSpPr/>
            <p:nvPr/>
          </p:nvSpPr>
          <p:spPr>
            <a:xfrm rot="6446524">
              <a:off x="1574077" y="3239854"/>
              <a:ext cx="936104" cy="976556"/>
            </a:xfrm>
            <a:prstGeom prst="arc">
              <a:avLst>
                <a:gd name="adj1" fmla="val 16746567"/>
                <a:gd name="adj2" fmla="val 304064"/>
              </a:avLst>
            </a:prstGeom>
            <a:solidFill>
              <a:srgbClr val="9933FF"/>
            </a:solidFill>
            <a:ln>
              <a:solidFill>
                <a:srgbClr val="9933FF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Равнобедренный треугольник 7"/>
            <p:cNvSpPr/>
            <p:nvPr/>
          </p:nvSpPr>
          <p:spPr>
            <a:xfrm>
              <a:off x="1547664" y="3717032"/>
              <a:ext cx="3168352" cy="1359259"/>
            </a:xfrm>
            <a:prstGeom prst="triangle">
              <a:avLst>
                <a:gd name="adj" fmla="val 14866"/>
              </a:avLst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>
              <a:off x="2963098" y="4047561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 rot="1453390">
            <a:off x="660739" y="1549518"/>
            <a:ext cx="3178562" cy="1359264"/>
            <a:chOff x="1075299" y="3789040"/>
            <a:chExt cx="3178562" cy="1359264"/>
          </a:xfrm>
        </p:grpSpPr>
        <p:sp>
          <p:nvSpPr>
            <p:cNvPr id="45" name="Прямоугольник 44"/>
            <p:cNvSpPr/>
            <p:nvPr/>
          </p:nvSpPr>
          <p:spPr>
            <a:xfrm rot="16200000" flipH="1">
              <a:off x="1111301" y="4896304"/>
              <a:ext cx="216000" cy="288000"/>
            </a:xfrm>
            <a:prstGeom prst="rect">
              <a:avLst/>
            </a:prstGeom>
            <a:solidFill>
              <a:srgbClr val="D91D7F"/>
            </a:solidFill>
            <a:ln>
              <a:solidFill>
                <a:srgbClr val="D91D7F"/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6" name="Равнобедренный треугольник 7"/>
            <p:cNvSpPr/>
            <p:nvPr/>
          </p:nvSpPr>
          <p:spPr>
            <a:xfrm>
              <a:off x="1075299" y="3789040"/>
              <a:ext cx="3178562" cy="1359259"/>
            </a:xfrm>
            <a:prstGeom prst="rtTriangl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0" name="Прямая соединительная линия 19"/>
            <p:cNvCxnSpPr/>
            <p:nvPr/>
          </p:nvCxnSpPr>
          <p:spPr>
            <a:xfrm>
              <a:off x="2240204" y="4184066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2" name="Группа 21"/>
          <p:cNvGrpSpPr/>
          <p:nvPr/>
        </p:nvGrpSpPr>
        <p:grpSpPr>
          <a:xfrm rot="8706009">
            <a:off x="5397058" y="1805407"/>
            <a:ext cx="3186840" cy="1811771"/>
            <a:chOff x="1529176" y="3264520"/>
            <a:chExt cx="3186840" cy="1811771"/>
          </a:xfrm>
        </p:grpSpPr>
        <p:sp>
          <p:nvSpPr>
            <p:cNvPr id="23" name="Дуга 22"/>
            <p:cNvSpPr/>
            <p:nvPr/>
          </p:nvSpPr>
          <p:spPr>
            <a:xfrm rot="5989456">
              <a:off x="1549402" y="3244294"/>
              <a:ext cx="936104" cy="976556"/>
            </a:xfrm>
            <a:prstGeom prst="arc">
              <a:avLst>
                <a:gd name="adj1" fmla="val 17041985"/>
                <a:gd name="adj2" fmla="val 805806"/>
              </a:avLst>
            </a:prstGeom>
            <a:solidFill>
              <a:srgbClr val="9933FF"/>
            </a:solidFill>
            <a:ln>
              <a:solidFill>
                <a:srgbClr val="9933FF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Равнобедренный треугольник 7"/>
            <p:cNvSpPr/>
            <p:nvPr/>
          </p:nvSpPr>
          <p:spPr>
            <a:xfrm>
              <a:off x="1547664" y="3717032"/>
              <a:ext cx="3168352" cy="1359259"/>
            </a:xfrm>
            <a:prstGeom prst="triangle">
              <a:avLst>
                <a:gd name="adj" fmla="val 14866"/>
              </a:avLst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3076116" y="4163190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6" name="Группа 25"/>
          <p:cNvGrpSpPr/>
          <p:nvPr/>
        </p:nvGrpSpPr>
        <p:grpSpPr>
          <a:xfrm rot="8706009">
            <a:off x="5216445" y="1860958"/>
            <a:ext cx="3178562" cy="1359264"/>
            <a:chOff x="1075299" y="3789040"/>
            <a:chExt cx="3178562" cy="1359264"/>
          </a:xfrm>
        </p:grpSpPr>
        <p:sp>
          <p:nvSpPr>
            <p:cNvPr id="27" name="Прямоугольник 26"/>
            <p:cNvSpPr/>
            <p:nvPr/>
          </p:nvSpPr>
          <p:spPr>
            <a:xfrm rot="16200000" flipH="1">
              <a:off x="1111301" y="4896304"/>
              <a:ext cx="216000" cy="288000"/>
            </a:xfrm>
            <a:prstGeom prst="rect">
              <a:avLst/>
            </a:prstGeom>
            <a:solidFill>
              <a:srgbClr val="D91D7F"/>
            </a:solidFill>
            <a:ln>
              <a:solidFill>
                <a:srgbClr val="D91D7F"/>
              </a:solidFill>
            </a:ln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28" name="Равнобедренный треугольник 7"/>
            <p:cNvSpPr/>
            <p:nvPr/>
          </p:nvSpPr>
          <p:spPr>
            <a:xfrm>
              <a:off x="1075299" y="3789040"/>
              <a:ext cx="3178562" cy="1359259"/>
            </a:xfrm>
            <a:prstGeom prst="rtTriangle">
              <a:avLst/>
            </a:prstGeom>
            <a:ln w="38100"/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2231560" y="4189213"/>
              <a:ext cx="157845" cy="298928"/>
            </a:xfrm>
            <a:prstGeom prst="line">
              <a:avLst/>
            </a:prstGeom>
            <a:ln w="38100">
              <a:solidFill>
                <a:srgbClr val="0000FF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107505" y="3501008"/>
            <a:ext cx="8928991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atin typeface="Comic Sans MS" pitchFamily="66" charset="0"/>
              </a:rPr>
              <a:t>Если гипотенуза и острый угол одного прямо-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угольного треугольника соответственно равны 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гипотенузе и острому углу другого, то такие </a:t>
            </a:r>
          </a:p>
          <a:p>
            <a:pPr algn="just"/>
            <a:r>
              <a:rPr lang="ru-RU" sz="2800" b="1" dirty="0" smtClean="0">
                <a:latin typeface="Comic Sans MS" pitchFamily="66" charset="0"/>
              </a:rPr>
              <a:t>треугольники равны.</a:t>
            </a:r>
            <a:endParaRPr lang="ru-RU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521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0" dur="indefinite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16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Равнобедренный треугольник 7"/>
          <p:cNvSpPr/>
          <p:nvPr/>
        </p:nvSpPr>
        <p:spPr>
          <a:xfrm rot="218085">
            <a:off x="639413" y="2685295"/>
            <a:ext cx="4546386" cy="1838554"/>
          </a:xfrm>
          <a:custGeom>
            <a:avLst/>
            <a:gdLst>
              <a:gd name="connsiteX0" fmla="*/ 0 w 1248677"/>
              <a:gd name="connsiteY0" fmla="*/ 1931892 h 1931892"/>
              <a:gd name="connsiteX1" fmla="*/ 0 w 1248677"/>
              <a:gd name="connsiteY1" fmla="*/ 0 h 1931892"/>
              <a:gd name="connsiteX2" fmla="*/ 1248677 w 1248677"/>
              <a:gd name="connsiteY2" fmla="*/ 1931892 h 1931892"/>
              <a:gd name="connsiteX3" fmla="*/ 0 w 1248677"/>
              <a:gd name="connsiteY3" fmla="*/ 1931892 h 1931892"/>
              <a:gd name="connsiteX0" fmla="*/ 3297709 w 4546386"/>
              <a:gd name="connsiteY0" fmla="*/ 1838554 h 1838554"/>
              <a:gd name="connsiteX1" fmla="*/ 0 w 4546386"/>
              <a:gd name="connsiteY1" fmla="*/ 0 h 1838554"/>
              <a:gd name="connsiteX2" fmla="*/ 4546386 w 4546386"/>
              <a:gd name="connsiteY2" fmla="*/ 1838554 h 1838554"/>
              <a:gd name="connsiteX3" fmla="*/ 3297709 w 4546386"/>
              <a:gd name="connsiteY3" fmla="*/ 1838554 h 18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46386" h="1838554">
                <a:moveTo>
                  <a:pt x="3297709" y="1838554"/>
                </a:moveTo>
                <a:lnTo>
                  <a:pt x="0" y="0"/>
                </a:lnTo>
                <a:lnTo>
                  <a:pt x="4546386" y="1838554"/>
                </a:lnTo>
                <a:lnTo>
                  <a:pt x="3297709" y="1838554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29000"/>
                </a:schemeClr>
              </a:gs>
              <a:gs pos="100000">
                <a:schemeClr val="accent1">
                  <a:shade val="75000"/>
                  <a:satMod val="120000"/>
                  <a:lumMod val="90000"/>
                  <a:alpha val="23000"/>
                </a:schemeClr>
              </a:gs>
            </a:gsLst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9" name="Прямая соединительная линия 58"/>
          <p:cNvCxnSpPr/>
          <p:nvPr/>
        </p:nvCxnSpPr>
        <p:spPr>
          <a:xfrm>
            <a:off x="563814" y="4445896"/>
            <a:ext cx="4584250" cy="254377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sp>
            <p:nvSpPr>
              <p:cNvPr id="5" name="Половина рамки 4"/>
              <p:cNvSpPr/>
              <p:nvPr/>
            </p:nvSpPr>
            <p:spPr>
              <a:xfrm>
                <a:off x="107504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Половина рамки 5"/>
              <p:cNvSpPr/>
              <p:nvPr/>
            </p:nvSpPr>
            <p:spPr>
              <a:xfrm rot="5400000">
                <a:off x="8100392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оловина рамки 6"/>
              <p:cNvSpPr/>
              <p:nvPr/>
            </p:nvSpPr>
            <p:spPr>
              <a:xfrm rot="16200000">
                <a:off x="107505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Половина рамки 7"/>
              <p:cNvSpPr/>
              <p:nvPr/>
            </p:nvSpPr>
            <p:spPr>
              <a:xfrm rot="10800000">
                <a:off x="8100392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6800049" y="6269250"/>
              <a:ext cx="216443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rgbClr val="E5E5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©Ишутченко Н.Ф.</a:t>
              </a:r>
              <a:endParaRPr lang="ru-RU" sz="2000" b="1" cap="none" spc="0" dirty="0">
                <a:ln w="11430"/>
                <a:solidFill>
                  <a:srgbClr val="E5E5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238499" y="264526"/>
            <a:ext cx="8725990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atin typeface="Comic Sans MS" pitchFamily="66" charset="0"/>
              </a:rPr>
              <a:t>Если гипотенуза и катет одного </a:t>
            </a:r>
            <a:r>
              <a:rPr lang="ru-RU" sz="2800" b="1" dirty="0" err="1" smtClean="0">
                <a:latin typeface="Comic Sans MS" pitchFamily="66" charset="0"/>
              </a:rPr>
              <a:t>прямоуголь</a:t>
            </a:r>
            <a:r>
              <a:rPr lang="ru-RU" sz="2800" b="1" dirty="0" smtClean="0">
                <a:latin typeface="Comic Sans MS" pitchFamily="66" charset="0"/>
              </a:rPr>
              <a:t>-</a:t>
            </a:r>
          </a:p>
          <a:p>
            <a:pPr algn="just"/>
            <a:r>
              <a:rPr lang="ru-RU" sz="2800" b="1" dirty="0" err="1" smtClean="0">
                <a:latin typeface="Comic Sans MS" pitchFamily="66" charset="0"/>
              </a:rPr>
              <a:t>ного</a:t>
            </a:r>
            <a:r>
              <a:rPr lang="ru-RU" sz="2800" b="1" dirty="0" smtClean="0">
                <a:latin typeface="Comic Sans MS" pitchFamily="66" charset="0"/>
              </a:rPr>
              <a:t> треугольника соответственно равны </a:t>
            </a:r>
            <a:r>
              <a:rPr lang="ru-RU" sz="2800" b="1" dirty="0" err="1" smtClean="0">
                <a:latin typeface="Comic Sans MS" pitchFamily="66" charset="0"/>
              </a:rPr>
              <a:t>гипо</a:t>
            </a:r>
            <a:r>
              <a:rPr lang="ru-RU" sz="2800" b="1" dirty="0" smtClean="0">
                <a:latin typeface="Comic Sans MS" pitchFamily="66" charset="0"/>
              </a:rPr>
              <a:t>-</a:t>
            </a:r>
          </a:p>
          <a:p>
            <a:pPr algn="just"/>
            <a:r>
              <a:rPr lang="ru-RU" sz="2800" b="1" dirty="0" err="1" smtClean="0">
                <a:latin typeface="Comic Sans MS" pitchFamily="66" charset="0"/>
              </a:rPr>
              <a:t>тенузе</a:t>
            </a:r>
            <a:r>
              <a:rPr lang="ru-RU" sz="2800" b="1" dirty="0" smtClean="0">
                <a:latin typeface="Comic Sans MS" pitchFamily="66" charset="0"/>
              </a:rPr>
              <a:t> и катету другого, то такие </a:t>
            </a:r>
            <a:r>
              <a:rPr lang="ru-RU" sz="2800" b="1" dirty="0" err="1" smtClean="0">
                <a:latin typeface="Comic Sans MS" pitchFamily="66" charset="0"/>
              </a:rPr>
              <a:t>треуголь</a:t>
            </a:r>
            <a:r>
              <a:rPr lang="ru-RU" sz="2800" b="1" dirty="0" smtClean="0">
                <a:latin typeface="Comic Sans MS" pitchFamily="66" charset="0"/>
              </a:rPr>
              <a:t>-</a:t>
            </a:r>
          </a:p>
          <a:p>
            <a:pPr algn="just"/>
            <a:r>
              <a:rPr lang="ru-RU" sz="2800" b="1" dirty="0" err="1" smtClean="0">
                <a:latin typeface="Comic Sans MS" pitchFamily="66" charset="0"/>
              </a:rPr>
              <a:t>ники</a:t>
            </a:r>
            <a:r>
              <a:rPr lang="ru-RU" sz="2800" b="1" dirty="0" smtClean="0">
                <a:latin typeface="Comic Sans MS" pitchFamily="66" charset="0"/>
              </a:rPr>
              <a:t> равны.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 rot="16418085" flipH="1">
            <a:off x="569960" y="4132969"/>
            <a:ext cx="306997" cy="300427"/>
          </a:xfrm>
          <a:prstGeom prst="rect">
            <a:avLst/>
          </a:prstGeom>
          <a:noFill/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46" name="Равнобедренный треугольник 7"/>
          <p:cNvSpPr/>
          <p:nvPr/>
        </p:nvSpPr>
        <p:spPr>
          <a:xfrm rot="218085">
            <a:off x="621717" y="2601998"/>
            <a:ext cx="3315717" cy="1931892"/>
          </a:xfrm>
          <a:prstGeom prst="rtTriangl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20" name="Прямая соединительная линия 19"/>
          <p:cNvCxnSpPr>
            <a:stCxn id="46" idx="0"/>
          </p:cNvCxnSpPr>
          <p:nvPr/>
        </p:nvCxnSpPr>
        <p:spPr>
          <a:xfrm flipH="1">
            <a:off x="563814" y="2498840"/>
            <a:ext cx="122475" cy="1947056"/>
          </a:xfrm>
          <a:prstGeom prst="line">
            <a:avLst/>
          </a:prstGeom>
          <a:ln w="57150">
            <a:solidFill>
              <a:srgbClr val="FB2E05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>
            <a:stCxn id="46" idx="0"/>
            <a:endCxn id="46" idx="4"/>
          </p:cNvCxnSpPr>
          <p:nvPr/>
        </p:nvCxnSpPr>
        <p:spPr>
          <a:xfrm>
            <a:off x="686289" y="2498840"/>
            <a:ext cx="3186573" cy="213820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 rot="18793964" flipH="1">
            <a:off x="5413196" y="3243275"/>
            <a:ext cx="306997" cy="300427"/>
          </a:xfrm>
          <a:prstGeom prst="rect">
            <a:avLst/>
          </a:prstGeom>
          <a:noFill/>
          <a:ln w="381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56" name="Равнобедренный треугольник 7"/>
          <p:cNvSpPr/>
          <p:nvPr/>
        </p:nvSpPr>
        <p:spPr>
          <a:xfrm rot="2593964">
            <a:off x="5563771" y="2868290"/>
            <a:ext cx="3315717" cy="1931892"/>
          </a:xfrm>
          <a:prstGeom prst="rtTriangl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57" name="Прямая соединительная линия 56"/>
          <p:cNvCxnSpPr>
            <a:stCxn id="56" idx="0"/>
          </p:cNvCxnSpPr>
          <p:nvPr/>
        </p:nvCxnSpPr>
        <p:spPr>
          <a:xfrm rot="2375879" flipH="1">
            <a:off x="5946442" y="1732474"/>
            <a:ext cx="122475" cy="1947056"/>
          </a:xfrm>
          <a:prstGeom prst="line">
            <a:avLst/>
          </a:prstGeom>
          <a:ln w="57150">
            <a:solidFill>
              <a:srgbClr val="FB2E05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>
            <a:stCxn id="56" idx="0"/>
            <a:endCxn id="56" idx="4"/>
          </p:cNvCxnSpPr>
          <p:nvPr/>
        </p:nvCxnSpPr>
        <p:spPr>
          <a:xfrm rot="2375879">
            <a:off x="5628343" y="2765132"/>
            <a:ext cx="3186573" cy="2138208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>
            <a:stCxn id="46" idx="0"/>
          </p:cNvCxnSpPr>
          <p:nvPr/>
        </p:nvCxnSpPr>
        <p:spPr>
          <a:xfrm>
            <a:off x="686289" y="2498840"/>
            <a:ext cx="4461775" cy="2201433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69" name="Дуга 68"/>
          <p:cNvSpPr/>
          <p:nvPr/>
        </p:nvSpPr>
        <p:spPr>
          <a:xfrm flipH="1">
            <a:off x="4498676" y="4412241"/>
            <a:ext cx="647473" cy="576064"/>
          </a:xfrm>
          <a:prstGeom prst="arc">
            <a:avLst>
              <a:gd name="adj1" fmla="val 18351927"/>
              <a:gd name="adj2" fmla="val 21191647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Дуга 69"/>
          <p:cNvSpPr/>
          <p:nvPr/>
        </p:nvSpPr>
        <p:spPr>
          <a:xfrm rot="20799369">
            <a:off x="3405601" y="4442179"/>
            <a:ext cx="647473" cy="576064"/>
          </a:xfrm>
          <a:prstGeom prst="arc">
            <a:avLst>
              <a:gd name="adj1" fmla="val 15498771"/>
              <a:gd name="adj2" fmla="val 21256353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Дуга 70"/>
          <p:cNvSpPr/>
          <p:nvPr/>
        </p:nvSpPr>
        <p:spPr>
          <a:xfrm rot="20799369">
            <a:off x="3231537" y="4326033"/>
            <a:ext cx="991281" cy="924892"/>
          </a:xfrm>
          <a:prstGeom prst="arc">
            <a:avLst>
              <a:gd name="adj1" fmla="val 15498771"/>
              <a:gd name="adj2" fmla="val 21256353"/>
            </a:avLst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279290" y="4356393"/>
            <a:ext cx="4042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</a:t>
            </a:r>
            <a:endParaRPr lang="ru-RU" sz="3200" b="1" dirty="0"/>
          </a:p>
        </p:txBody>
      </p:sp>
      <p:sp>
        <p:nvSpPr>
          <p:cNvPr id="73" name="TextBox 72"/>
          <p:cNvSpPr txBox="1"/>
          <p:nvPr/>
        </p:nvSpPr>
        <p:spPr>
          <a:xfrm>
            <a:off x="248114" y="2052137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В</a:t>
            </a:r>
            <a:endParaRPr lang="ru-RU" sz="3200" b="1" dirty="0"/>
          </a:p>
        </p:txBody>
      </p:sp>
      <p:sp>
        <p:nvSpPr>
          <p:cNvPr id="74" name="TextBox 73"/>
          <p:cNvSpPr txBox="1"/>
          <p:nvPr/>
        </p:nvSpPr>
        <p:spPr>
          <a:xfrm>
            <a:off x="3635896" y="4692167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75" name="TextBox 74"/>
          <p:cNvSpPr txBox="1"/>
          <p:nvPr/>
        </p:nvSpPr>
        <p:spPr>
          <a:xfrm>
            <a:off x="6844389" y="1624443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M</a:t>
            </a:r>
            <a:endParaRPr lang="ru-RU" sz="3200" b="1" dirty="0"/>
          </a:p>
        </p:txBody>
      </p:sp>
      <p:sp>
        <p:nvSpPr>
          <p:cNvPr id="76" name="TextBox 75"/>
          <p:cNvSpPr txBox="1"/>
          <p:nvPr/>
        </p:nvSpPr>
        <p:spPr>
          <a:xfrm>
            <a:off x="7882268" y="5512876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K</a:t>
            </a:r>
            <a:endParaRPr lang="ru-RU" sz="3200" b="1" dirty="0"/>
          </a:p>
        </p:txBody>
      </p:sp>
      <p:sp>
        <p:nvSpPr>
          <p:cNvPr id="77" name="TextBox 76"/>
          <p:cNvSpPr txBox="1"/>
          <p:nvPr/>
        </p:nvSpPr>
        <p:spPr>
          <a:xfrm>
            <a:off x="4848303" y="3178762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N</a:t>
            </a:r>
            <a:endParaRPr lang="ru-RU" sz="3200" b="1" dirty="0"/>
          </a:p>
        </p:txBody>
      </p:sp>
      <p:sp>
        <p:nvSpPr>
          <p:cNvPr id="78" name="TextBox 77"/>
          <p:cNvSpPr txBox="1"/>
          <p:nvPr/>
        </p:nvSpPr>
        <p:spPr>
          <a:xfrm>
            <a:off x="467544" y="1971179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M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157608" y="4692167"/>
            <a:ext cx="4090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K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67544" y="4437112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N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932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5.3654E-7 L -0.12587 0.00416 " pathEditMode="relative" rAng="0" ptsTypes="AA">
                                      <p:cBhvr>
                                        <p:cTn id="7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2" y="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2" grpId="1" animBg="1"/>
      <p:bldP spid="30" grpId="0" uiExpand="1" build="p"/>
      <p:bldP spid="69" grpId="0" animBg="1"/>
      <p:bldP spid="69" grpId="1" animBg="1"/>
      <p:bldP spid="70" grpId="0" animBg="1"/>
      <p:bldP spid="70" grpId="1" animBg="1"/>
      <p:bldP spid="71" grpId="0" animBg="1"/>
      <p:bldP spid="71" grpId="1" animBg="1"/>
      <p:bldP spid="78" grpId="0"/>
      <p:bldP spid="79" grpId="0"/>
      <p:bldP spid="79" grpId="1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sp>
            <p:nvSpPr>
              <p:cNvPr id="5" name="Половина рамки 4"/>
              <p:cNvSpPr/>
              <p:nvPr/>
            </p:nvSpPr>
            <p:spPr>
              <a:xfrm>
                <a:off x="107504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Половина рамки 5"/>
              <p:cNvSpPr/>
              <p:nvPr/>
            </p:nvSpPr>
            <p:spPr>
              <a:xfrm rot="5400000">
                <a:off x="8100392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оловина рамки 6"/>
              <p:cNvSpPr/>
              <p:nvPr/>
            </p:nvSpPr>
            <p:spPr>
              <a:xfrm rot="16200000">
                <a:off x="107505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Половина рамки 7"/>
              <p:cNvSpPr/>
              <p:nvPr/>
            </p:nvSpPr>
            <p:spPr>
              <a:xfrm rot="10800000">
                <a:off x="8100392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6800049" y="6269250"/>
              <a:ext cx="216443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rgbClr val="E5E5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©Ишутченко Н.Ф.</a:t>
              </a:r>
              <a:endParaRPr lang="ru-RU" sz="2000" b="1" cap="none" spc="0" dirty="0">
                <a:ln w="11430"/>
                <a:solidFill>
                  <a:srgbClr val="E5E5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238499" y="264526"/>
            <a:ext cx="872599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atin typeface="Comic Sans MS" pitchFamily="66" charset="0"/>
              </a:rPr>
              <a:t>Являются ли треугольники прямоугольными? Почему?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9" name="Прямоугольный треугольник 8"/>
          <p:cNvSpPr/>
          <p:nvPr/>
        </p:nvSpPr>
        <p:spPr>
          <a:xfrm rot="8966137">
            <a:off x="675133" y="2703599"/>
            <a:ext cx="2973042" cy="1628807"/>
          </a:xfrm>
          <a:prstGeom prst="rtTriangl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Дуга 10"/>
          <p:cNvSpPr/>
          <p:nvPr/>
        </p:nvSpPr>
        <p:spPr>
          <a:xfrm>
            <a:off x="608050" y="3284984"/>
            <a:ext cx="576000" cy="576064"/>
          </a:xfrm>
          <a:prstGeom prst="arc">
            <a:avLst>
              <a:gd name="adj1" fmla="val 16605429"/>
              <a:gd name="adj2" fmla="val 2130399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уга 12"/>
          <p:cNvSpPr/>
          <p:nvPr/>
        </p:nvSpPr>
        <p:spPr>
          <a:xfrm flipH="1">
            <a:off x="3419872" y="3212976"/>
            <a:ext cx="576000" cy="576064"/>
          </a:xfrm>
          <a:prstGeom prst="arc">
            <a:avLst>
              <a:gd name="adj1" fmla="val 16185087"/>
              <a:gd name="adj2" fmla="val 21303999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Дуга 13"/>
          <p:cNvSpPr/>
          <p:nvPr/>
        </p:nvSpPr>
        <p:spPr>
          <a:xfrm flipH="1">
            <a:off x="3491880" y="3285040"/>
            <a:ext cx="504000" cy="504000"/>
          </a:xfrm>
          <a:prstGeom prst="arc">
            <a:avLst>
              <a:gd name="adj1" fmla="val 16124210"/>
              <a:gd name="adj2" fmla="val 2085970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1043608" y="3040050"/>
                <a:ext cx="867994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𝟑𝟕</m:t>
                          </m:r>
                        </m:e>
                        <m:sup>
                          <m: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800" b="1" cap="none" spc="0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040050"/>
                <a:ext cx="867994" cy="53296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2839909" y="2946493"/>
                <a:ext cx="867995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𝟓𝟑</m:t>
                          </m:r>
                        </m:e>
                        <m:sup>
                          <m: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800" b="1" cap="none" spc="0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39909" y="2946493"/>
                <a:ext cx="867995" cy="5329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ый треугольник 16"/>
          <p:cNvSpPr/>
          <p:nvPr/>
        </p:nvSpPr>
        <p:spPr>
          <a:xfrm rot="17832186">
            <a:off x="4788881" y="2337874"/>
            <a:ext cx="2973042" cy="1628807"/>
          </a:xfrm>
          <a:prstGeom prst="rtTriangl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Дуга 17"/>
          <p:cNvSpPr/>
          <p:nvPr/>
        </p:nvSpPr>
        <p:spPr>
          <a:xfrm rot="7628915">
            <a:off x="4583521" y="3772056"/>
            <a:ext cx="576000" cy="576064"/>
          </a:xfrm>
          <a:prstGeom prst="arc">
            <a:avLst>
              <a:gd name="adj1" fmla="val 12461077"/>
              <a:gd name="adj2" fmla="val 474164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 rot="7992601" flipH="1">
            <a:off x="4616961" y="3739873"/>
            <a:ext cx="648000" cy="648000"/>
          </a:xfrm>
          <a:prstGeom prst="arc">
            <a:avLst>
              <a:gd name="adj1" fmla="val 16185087"/>
              <a:gd name="adj2" fmla="val 20791551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Прямоугольник 20"/>
              <p:cNvSpPr/>
              <p:nvPr/>
            </p:nvSpPr>
            <p:spPr>
              <a:xfrm>
                <a:off x="4468020" y="4471847"/>
                <a:ext cx="1082797" cy="532966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𝟏𝟒𝟎</m:t>
                          </m:r>
                        </m:e>
                        <m:sup>
                          <m:r>
                            <a:rPr lang="ru-RU" sz="2800" b="1" i="1" cap="none" spc="0" smtClean="0">
                              <a:ln w="11430">
                                <a:solidFill>
                                  <a:srgbClr val="0000FF"/>
                                </a:solidFill>
                              </a:ln>
                              <a:solidFill>
                                <a:srgbClr val="0000FF"/>
                              </a:solidFill>
                              <a:effectLst>
                                <a:outerShdw blurRad="50800" dist="39000" dir="5460000" algn="tl">
                                  <a:srgbClr val="000000">
                                    <a:alpha val="38000"/>
                                  </a:srgbClr>
                                </a:outerShdw>
                              </a:effectLst>
                              <a:latin typeface="Cambria Math"/>
                            </a:rPr>
                            <m:t>𝟎</m:t>
                          </m:r>
                        </m:sup>
                      </m:sSup>
                    </m:oMath>
                  </m:oMathPara>
                </a14:m>
                <a:endParaRPr lang="ru-RU" sz="2800" b="1" cap="none" spc="0" dirty="0">
                  <a:ln w="11430">
                    <a:solidFill>
                      <a:srgbClr val="0000FF"/>
                    </a:solidFill>
                  </a:ln>
                  <a:solidFill>
                    <a:srgbClr val="0000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Прямоугольник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8020" y="4471847"/>
                <a:ext cx="1082797" cy="5329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Прямая соединительная линия 22"/>
          <p:cNvCxnSpPr/>
          <p:nvPr/>
        </p:nvCxnSpPr>
        <p:spPr>
          <a:xfrm flipH="1">
            <a:off x="3635896" y="3041571"/>
            <a:ext cx="2807762" cy="1899597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11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 rot="2033510">
            <a:off x="2860016" y="2604767"/>
            <a:ext cx="288000" cy="288000"/>
          </a:xfrm>
          <a:prstGeom prst="rect">
            <a:avLst/>
          </a:prstGeom>
          <a:gradFill>
            <a:gsLst>
              <a:gs pos="0">
                <a:srgbClr val="E53B94"/>
              </a:gs>
              <a:gs pos="50000">
                <a:srgbClr val="EC6EB0"/>
              </a:gs>
              <a:gs pos="100000">
                <a:srgbClr val="F9CFE5"/>
              </a:gs>
            </a:gsLst>
            <a:lin ang="5400000" scaled="0"/>
          </a:gradFill>
          <a:ln>
            <a:solidFill>
              <a:srgbClr val="D91D7F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9566490" flipV="1">
            <a:off x="2899640" y="5069008"/>
            <a:ext cx="288000" cy="288000"/>
          </a:xfrm>
          <a:prstGeom prst="rect">
            <a:avLst/>
          </a:prstGeom>
          <a:gradFill>
            <a:gsLst>
              <a:gs pos="0">
                <a:srgbClr val="E53B94"/>
              </a:gs>
              <a:gs pos="50000">
                <a:srgbClr val="EC6EB0"/>
              </a:gs>
              <a:gs pos="100000">
                <a:srgbClr val="F9CFE5"/>
              </a:gs>
            </a:gsLst>
            <a:lin ang="5400000" scaled="0"/>
          </a:gradFill>
          <a:ln>
            <a:solidFill>
              <a:srgbClr val="D91D7F"/>
            </a:solidFill>
          </a:ln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grpSp>
        <p:nvGrpSpPr>
          <p:cNvPr id="24" name="Группа 23"/>
          <p:cNvGrpSpPr/>
          <p:nvPr/>
        </p:nvGrpSpPr>
        <p:grpSpPr>
          <a:xfrm>
            <a:off x="1660016" y="3516815"/>
            <a:ext cx="1025127" cy="1010404"/>
            <a:chOff x="1660016" y="3172744"/>
            <a:chExt cx="1025127" cy="1010404"/>
          </a:xfrm>
        </p:grpSpPr>
        <p:sp>
          <p:nvSpPr>
            <p:cNvPr id="22" name="Дуга 21"/>
            <p:cNvSpPr/>
            <p:nvPr/>
          </p:nvSpPr>
          <p:spPr>
            <a:xfrm rot="2208346">
              <a:off x="1677143" y="3175148"/>
              <a:ext cx="1008000" cy="1008000"/>
            </a:xfrm>
            <a:prstGeom prst="arc">
              <a:avLst>
                <a:gd name="adj1" fmla="val 15787418"/>
                <a:gd name="adj2" fmla="val 1092141"/>
              </a:avLst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solidFill>
                <a:srgbClr val="00B0F0"/>
              </a:solidFill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Дуга 22"/>
            <p:cNvSpPr/>
            <p:nvPr/>
          </p:nvSpPr>
          <p:spPr>
            <a:xfrm rot="2462810">
              <a:off x="1660016" y="3172744"/>
              <a:ext cx="1008000" cy="1008000"/>
            </a:xfrm>
            <a:prstGeom prst="arc">
              <a:avLst>
                <a:gd name="adj1" fmla="val 15394877"/>
                <a:gd name="adj2" fmla="val 884232"/>
              </a:avLst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07504" y="116632"/>
            <a:ext cx="8928992" cy="6624736"/>
            <a:chOff x="107504" y="116632"/>
            <a:chExt cx="8928992" cy="6624736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107504" y="116632"/>
              <a:ext cx="8928992" cy="6624736"/>
              <a:chOff x="107504" y="116632"/>
              <a:chExt cx="8928992" cy="6624736"/>
            </a:xfrm>
          </p:grpSpPr>
          <p:sp>
            <p:nvSpPr>
              <p:cNvPr id="5" name="Половина рамки 4"/>
              <p:cNvSpPr/>
              <p:nvPr/>
            </p:nvSpPr>
            <p:spPr>
              <a:xfrm>
                <a:off x="107504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6" name="Половина рамки 5"/>
              <p:cNvSpPr/>
              <p:nvPr/>
            </p:nvSpPr>
            <p:spPr>
              <a:xfrm rot="5400000">
                <a:off x="8100392" y="116632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Половина рамки 6"/>
              <p:cNvSpPr/>
              <p:nvPr/>
            </p:nvSpPr>
            <p:spPr>
              <a:xfrm rot="16200000">
                <a:off x="107505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Половина рамки 7"/>
              <p:cNvSpPr/>
              <p:nvPr/>
            </p:nvSpPr>
            <p:spPr>
              <a:xfrm rot="10800000">
                <a:off x="8100392" y="5805264"/>
                <a:ext cx="936104" cy="936104"/>
              </a:xfrm>
              <a:prstGeom prst="halfFrame">
                <a:avLst>
                  <a:gd name="adj1" fmla="val 11836"/>
                  <a:gd name="adj2" fmla="val 11578"/>
                </a:avLst>
              </a:prstGeom>
              <a:solidFill>
                <a:srgbClr val="0000FF"/>
              </a:solidFill>
              <a:ln>
                <a:solidFill>
                  <a:srgbClr val="0000FF"/>
                </a:solidFill>
              </a:ln>
              <a:scene3d>
                <a:camera prst="orthographicFront"/>
                <a:lightRig rig="twoPt" dir="t">
                  <a:rot lat="0" lon="0" rev="600000"/>
                </a:lightRig>
              </a:scene3d>
              <a:sp3d prstMaterial="dkEdge">
                <a:bevelT/>
                <a:bevelB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" name="Прямоугольник 3"/>
            <p:cNvSpPr/>
            <p:nvPr/>
          </p:nvSpPr>
          <p:spPr>
            <a:xfrm>
              <a:off x="6800049" y="6269250"/>
              <a:ext cx="2164439" cy="4001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000" b="1" cap="none" spc="0" dirty="0" smtClean="0">
                  <a:ln w="11430"/>
                  <a:solidFill>
                    <a:srgbClr val="E5E5FF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©Ишутченко Н.Ф.</a:t>
              </a:r>
              <a:endParaRPr lang="ru-RU" sz="2000" b="1" cap="none" spc="0" dirty="0">
                <a:ln w="11430"/>
                <a:solidFill>
                  <a:srgbClr val="E5E5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238499" y="188640"/>
                <a:ext cx="8725990" cy="157799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ru-RU" sz="2400" b="1" dirty="0" smtClean="0">
                    <a:latin typeface="Comic Sans MS" pitchFamily="66" charset="0"/>
                  </a:rPr>
                  <a:t>Из точки М, лежащей на биссектрисе </a:t>
                </a:r>
                <a:r>
                  <a:rPr lang="en-US" sz="2400" b="1" dirty="0" smtClean="0">
                    <a:latin typeface="Comic Sans MS" pitchFamily="66" charset="0"/>
                  </a:rPr>
                  <a:t>BD</a:t>
                </a:r>
                <a:r>
                  <a:rPr lang="ru-RU" sz="2400" b="1" dirty="0" smtClean="0">
                    <a:latin typeface="Comic Sans MS" pitchFamily="66" charset="0"/>
                  </a:rPr>
                  <a:t> угла АВС, опущены перпендикуляры МК и </a:t>
                </a:r>
                <a:r>
                  <a:rPr lang="en-US" sz="2400" b="1" dirty="0" smtClean="0">
                    <a:latin typeface="Comic Sans MS" pitchFamily="66" charset="0"/>
                  </a:rPr>
                  <a:t>MN</a:t>
                </a:r>
                <a:r>
                  <a:rPr lang="ru-RU" sz="2400" b="1" dirty="0" smtClean="0">
                    <a:latin typeface="Comic Sans MS" pitchFamily="66" charset="0"/>
                  </a:rPr>
                  <a:t> на стороны угла. Докажите, что ВК=</a:t>
                </a:r>
                <a:r>
                  <a:rPr lang="en-US" sz="2400" b="1" dirty="0" smtClean="0">
                    <a:latin typeface="Comic Sans MS" pitchFamily="66" charset="0"/>
                  </a:rPr>
                  <a:t>BN/</a:t>
                </a:r>
                <a:r>
                  <a:rPr lang="ru-RU" sz="2400" b="1" dirty="0" smtClean="0">
                    <a:latin typeface="Comic Sans MS" pitchFamily="66" charset="0"/>
                  </a:rPr>
                  <a:t> Найдите ВК, если </a:t>
                </a:r>
                <a14:m>
                  <m:oMath xmlns:m="http://schemas.openxmlformats.org/officeDocument/2006/math">
                    <m:r>
                      <a:rPr lang="ru-RU" sz="2400" b="1" i="1" smtClean="0">
                        <a:latin typeface="Cambria Math"/>
                        <a:ea typeface="Cambria Math"/>
                      </a:rPr>
                      <m:t>∠АВС=</m:t>
                    </m:r>
                    <m:sSup>
                      <m:sSupPr>
                        <m:ctrlPr>
                          <a:rPr lang="ru-RU" sz="2400" b="1" i="1" smtClean="0"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b="1" i="1" smtClean="0">
                            <a:latin typeface="Cambria Math"/>
                            <a:ea typeface="Cambria Math"/>
                          </a:rPr>
                          <m:t>𝟏𝟐𝟎</m:t>
                        </m:r>
                      </m:e>
                      <m:sup>
                        <m:r>
                          <a:rPr lang="ru-RU" sz="2400" b="1" i="1" smtClean="0">
                            <a:latin typeface="Cambria Math"/>
                            <a:ea typeface="Cambria Math"/>
                          </a:rPr>
                          <m:t>𝟎</m:t>
                        </m:r>
                      </m:sup>
                    </m:sSup>
                  </m:oMath>
                </a14:m>
                <a:r>
                  <a:rPr lang="ru-RU" sz="2400" b="1" dirty="0" smtClean="0">
                    <a:latin typeface="Comic Sans MS" pitchFamily="66" charset="0"/>
                  </a:rPr>
                  <a:t>, ВМ = 12 см.</a:t>
                </a:r>
                <a:endParaRPr lang="ru-RU" sz="2400" b="1" dirty="0">
                  <a:latin typeface="Comic Sans MS" pitchFamily="66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8499" y="188640"/>
                <a:ext cx="8725990" cy="157799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Прямоугольный треугольник 10"/>
          <p:cNvSpPr/>
          <p:nvPr/>
        </p:nvSpPr>
        <p:spPr>
          <a:xfrm rot="8982290" flipH="1" flipV="1">
            <a:off x="2403326" y="3115594"/>
            <a:ext cx="2973042" cy="1628807"/>
          </a:xfrm>
          <a:prstGeom prst="rtTriangl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ый треугольник 11"/>
          <p:cNvSpPr/>
          <p:nvPr/>
        </p:nvSpPr>
        <p:spPr>
          <a:xfrm rot="12414147" flipH="1">
            <a:off x="2403326" y="3115594"/>
            <a:ext cx="2973042" cy="1628807"/>
          </a:xfrm>
          <a:prstGeom prst="rtTriangl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2195736" y="1700808"/>
            <a:ext cx="1152128" cy="2304256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 flipV="1">
            <a:off x="2164799" y="3967726"/>
            <a:ext cx="1644667" cy="2701634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2164798" y="3773071"/>
            <a:ext cx="5717470" cy="216024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Скругленная соединительная линия 28"/>
          <p:cNvCxnSpPr/>
          <p:nvPr/>
        </p:nvCxnSpPr>
        <p:spPr>
          <a:xfrm>
            <a:off x="3563888" y="3805440"/>
            <a:ext cx="491157" cy="250148"/>
          </a:xfrm>
          <a:prstGeom prst="curvedConnector3">
            <a:avLst>
              <a:gd name="adj1" fmla="val 50000"/>
            </a:avLst>
          </a:prstGeom>
          <a:ln w="57150">
            <a:solidFill>
              <a:srgbClr val="FB2E05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2670064" y="1476073"/>
            <a:ext cx="4331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А</a:t>
            </a:r>
            <a:endParaRPr lang="ru-RU" sz="32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2356302" y="2106384"/>
            <a:ext cx="415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b="1" dirty="0" smtClean="0"/>
              <a:t>К</a:t>
            </a:r>
            <a:endParaRPr lang="ru-RU" sz="32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1617165" y="3696707"/>
            <a:ext cx="4074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В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489245" y="3259433"/>
            <a:ext cx="5437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M</a:t>
            </a:r>
            <a:endParaRPr lang="ru-RU" sz="3200" b="1" dirty="0"/>
          </a:p>
        </p:txBody>
      </p:sp>
      <p:sp>
        <p:nvSpPr>
          <p:cNvPr id="50" name="TextBox 49"/>
          <p:cNvSpPr txBox="1"/>
          <p:nvPr/>
        </p:nvSpPr>
        <p:spPr>
          <a:xfrm>
            <a:off x="7398290" y="3220665"/>
            <a:ext cx="4427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</a:t>
            </a:r>
            <a:endParaRPr lang="ru-RU" sz="3200" b="1" dirty="0"/>
          </a:p>
        </p:txBody>
      </p:sp>
      <p:sp>
        <p:nvSpPr>
          <p:cNvPr id="51" name="TextBox 50"/>
          <p:cNvSpPr txBox="1"/>
          <p:nvPr/>
        </p:nvSpPr>
        <p:spPr>
          <a:xfrm>
            <a:off x="3103196" y="6228601"/>
            <a:ext cx="4026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C</a:t>
            </a:r>
            <a:endParaRPr lang="ru-RU" sz="32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356302" y="5229423"/>
            <a:ext cx="45557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/>
              <a:t>N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377289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1099</TotalTime>
  <Words>223</Words>
  <Application>Microsoft Office PowerPoint</Application>
  <PresentationFormat>Экран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137</cp:revision>
  <dcterms:created xsi:type="dcterms:W3CDTF">2012-01-22T11:04:59Z</dcterms:created>
  <dcterms:modified xsi:type="dcterms:W3CDTF">2012-04-17T23:09:25Z</dcterms:modified>
</cp:coreProperties>
</file>