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5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8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C921DB-FDB5-4DF2-9688-C4D711467EC6}" type="datetimeFigureOut">
              <a:rPr lang="ru-RU" smtClean="0"/>
              <a:t>11.09.2013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0E8933-9EF6-4B0A-9AB7-FB58E6DCF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926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thvaz.ru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Вопросы:</a:t>
            </a:r>
          </a:p>
          <a:p>
            <a:pPr marL="228600" indent="-228600">
              <a:buAutoNum type="arabicPeriod"/>
            </a:pPr>
            <a:r>
              <a:rPr lang="ru-RU" dirty="0" smtClean="0"/>
              <a:t>Какие геометрические фигуры Вы изобразили?</a:t>
            </a:r>
          </a:p>
          <a:p>
            <a:pPr marL="228600" indent="-228600">
              <a:buAutoNum type="arabicPeriod"/>
            </a:pPr>
            <a:r>
              <a:rPr lang="ru-RU" dirty="0" smtClean="0"/>
              <a:t>Каким образом Вы показали перемещение самолета из одного пункта в другой?</a:t>
            </a:r>
          </a:p>
          <a:p>
            <a:pPr marL="0" indent="0">
              <a:buNone/>
            </a:pPr>
            <a:r>
              <a:rPr lang="ru-RU" dirty="0" smtClean="0"/>
              <a:t>После</a:t>
            </a:r>
            <a:r>
              <a:rPr lang="ru-RU" baseline="0" dirty="0" smtClean="0"/>
              <a:t> этого показать рисунок. </a:t>
            </a:r>
          </a:p>
          <a:p>
            <a:pPr marL="0" indent="0">
              <a:buNone/>
            </a:pPr>
            <a:r>
              <a:rPr lang="ru-RU" baseline="0" dirty="0" smtClean="0"/>
              <a:t>- Являются ли АВ, ВС, АС отрезками? (Вспомните определение отрезка.) Какое более точное название им можно дать на Ваш взгляд?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E8933-9EF6-4B0A-9AB7-FB58E6DCF68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8793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 взят из демонстрационного</a:t>
            </a:r>
            <a:r>
              <a:rPr lang="ru-RU" baseline="0" dirty="0" smtClean="0"/>
              <a:t> материала </a:t>
            </a:r>
            <a:r>
              <a:rPr lang="en-US" sz="1200" dirty="0" smtClean="0">
                <a:latin typeface="Tahoma" pitchFamily="34" charset="0"/>
                <a:hlinkClick r:id="rId3"/>
              </a:rPr>
              <a:t>http://www.mathvaz.ru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E8933-9EF6-4B0A-9AB7-FB58E6DCF68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9416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Задать вопрос </a:t>
            </a:r>
            <a:r>
              <a:rPr lang="ru-RU" baseline="0" dirty="0" smtClean="0"/>
              <a:t> будет ли нулевой вектор </a:t>
            </a:r>
            <a:r>
              <a:rPr lang="ru-RU" baseline="0" dirty="0" err="1" smtClean="0"/>
              <a:t>коллинеарен</a:t>
            </a:r>
            <a:r>
              <a:rPr lang="ru-RU" baseline="0" dirty="0" smtClean="0"/>
              <a:t> какому-нибудь из представленных векторов?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E8933-9EF6-4B0A-9AB7-FB58E6DCF68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941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E8933-9EF6-4B0A-9AB7-FB58E6DCF68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941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E8933-9EF6-4B0A-9AB7-FB58E6DCF68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941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80512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 Math"/>
              </a:rPr>
              <a:t>Выбрав подходящий масштаб, начертите рисунок, </a:t>
            </a:r>
            <a:r>
              <a:rPr lang="ru-RU" sz="2800" b="1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 Math"/>
              </a:rPr>
              <a:t>и</a:t>
            </a:r>
            <a:r>
              <a:rPr lang="ru-RU" sz="2800" b="1" dirty="0" smtClean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 Math"/>
              </a:rPr>
              <a:t>зображающий полет самолета сначала на 300 км на  юг от города А до В, а потом на 500 км на восток от города В до С.  Так же изобразите перемещение самолета из начальной точки в конечную.</a:t>
            </a:r>
            <a:endParaRPr lang="ru-RU" sz="2800" b="1" dirty="0">
              <a:ln w="11430"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 Math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3036851" y="2636912"/>
            <a:ext cx="0" cy="2160000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3036851" y="4797152"/>
            <a:ext cx="3600000" cy="0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036851" y="2636912"/>
            <a:ext cx="3600000" cy="2160240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2964843" y="2564904"/>
            <a:ext cx="144016" cy="144016"/>
          </a:xfrm>
          <a:prstGeom prst="ellipse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0000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492835" y="4697514"/>
            <a:ext cx="144016" cy="144016"/>
          </a:xfrm>
          <a:prstGeom prst="ellipse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0000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002855" y="4725144"/>
            <a:ext cx="144016" cy="144016"/>
          </a:xfrm>
          <a:prstGeom prst="ellipse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0000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555776" y="2348880"/>
            <a:ext cx="370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556382" y="4840049"/>
            <a:ext cx="370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В</a:t>
            </a:r>
            <a:endParaRPr lang="ru-RU" sz="2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636851" y="4797152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С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990328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/>
      <p:bldP spid="16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388546" y="2708919"/>
            <a:ext cx="5876926" cy="3549650"/>
            <a:chOff x="986" y="982"/>
            <a:chExt cx="3702" cy="2236"/>
          </a:xfrm>
        </p:grpSpPr>
        <p:sp>
          <p:nvSpPr>
            <p:cNvPr id="3" name="AutoShape 5"/>
            <p:cNvSpPr>
              <a:spLocks noChangeArrowheads="1"/>
            </p:cNvSpPr>
            <p:nvPr/>
          </p:nvSpPr>
          <p:spPr bwMode="auto">
            <a:xfrm>
              <a:off x="1215" y="1224"/>
              <a:ext cx="3222" cy="1869"/>
            </a:xfrm>
            <a:prstGeom prst="trapezoid">
              <a:avLst>
                <a:gd name="adj" fmla="val 42895"/>
              </a:avLst>
            </a:prstGeom>
            <a:noFill/>
            <a:ln>
              <a:solidFill>
                <a:schemeClr val="tx1"/>
              </a:solidFill>
              <a:headEnd/>
              <a:tailEnd/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4" name="Text Box 6"/>
            <p:cNvSpPr txBox="1">
              <a:spLocks noChangeArrowheads="1"/>
            </p:cNvSpPr>
            <p:nvPr/>
          </p:nvSpPr>
          <p:spPr bwMode="auto">
            <a:xfrm>
              <a:off x="986" y="2968"/>
              <a:ext cx="22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000" dirty="0"/>
                <a:t>A</a:t>
              </a:r>
              <a:endParaRPr lang="ru-RU" sz="2000" dirty="0"/>
            </a:p>
          </p:txBody>
        </p:sp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856" y="982"/>
              <a:ext cx="22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000"/>
                <a:t>B</a:t>
              </a:r>
              <a:endParaRPr lang="ru-RU" sz="2000"/>
            </a:p>
          </p:txBody>
        </p:sp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3672" y="1050"/>
              <a:ext cx="23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000" dirty="0"/>
                <a:t>C</a:t>
              </a:r>
              <a:endParaRPr lang="ru-RU" sz="2000" dirty="0"/>
            </a:p>
          </p:txBody>
        </p:sp>
        <p:sp>
          <p:nvSpPr>
            <p:cNvPr id="7" name="Text Box 9"/>
            <p:cNvSpPr txBox="1">
              <a:spLocks noChangeArrowheads="1"/>
            </p:cNvSpPr>
            <p:nvPr/>
          </p:nvSpPr>
          <p:spPr bwMode="auto">
            <a:xfrm>
              <a:off x="4456" y="2968"/>
              <a:ext cx="23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000"/>
                <a:t>D</a:t>
              </a:r>
              <a:endParaRPr lang="ru-RU" sz="2000"/>
            </a:p>
          </p:txBody>
        </p:sp>
        <p:sp>
          <p:nvSpPr>
            <p:cNvPr id="12" name="Line 14"/>
            <p:cNvSpPr>
              <a:spLocks noChangeShapeType="1"/>
            </p:cNvSpPr>
            <p:nvPr/>
          </p:nvSpPr>
          <p:spPr bwMode="auto">
            <a:xfrm flipV="1">
              <a:off x="1224" y="1235"/>
              <a:ext cx="2375" cy="1858"/>
            </a:xfrm>
            <a:prstGeom prst="line">
              <a:avLst/>
            </a:prstGeom>
            <a:ln>
              <a:headEnd/>
              <a:tailEnd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3" name="Line 15"/>
            <p:cNvSpPr>
              <a:spLocks noChangeShapeType="1"/>
            </p:cNvSpPr>
            <p:nvPr/>
          </p:nvSpPr>
          <p:spPr bwMode="auto">
            <a:xfrm>
              <a:off x="2016" y="1224"/>
              <a:ext cx="2421" cy="1869"/>
            </a:xfrm>
            <a:prstGeom prst="line">
              <a:avLst/>
            </a:prstGeom>
            <a:ln>
              <a:headEnd/>
              <a:tailEnd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ru-RU"/>
            </a:p>
          </p:txBody>
        </p:sp>
      </p:grpSp>
      <p:sp>
        <p:nvSpPr>
          <p:cNvPr id="16" name="Rectangle 4"/>
          <p:cNvSpPr txBox="1">
            <a:spLocks noChangeArrowheads="1"/>
          </p:cNvSpPr>
          <p:nvPr/>
        </p:nvSpPr>
        <p:spPr>
          <a:xfrm>
            <a:off x="251520" y="32425"/>
            <a:ext cx="8676456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>
              <a:defRPr sz="2400" b="1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 Math"/>
              </a:defRPr>
            </a:lvl1pPr>
          </a:lstStyle>
          <a:p>
            <a:r>
              <a:rPr lang="ru-RU" sz="2800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АВС</a:t>
            </a:r>
            <a:r>
              <a:rPr lang="en-US" sz="2800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D – </a:t>
            </a:r>
            <a:r>
              <a:rPr lang="ru-RU" sz="2800" dirty="0" smtClean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равнобедренная трапеция</a:t>
            </a:r>
            <a:endParaRPr lang="en-US" sz="2800" dirty="0">
              <a:ln w="11430"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  <a:p>
            <a:r>
              <a:rPr lang="ru-RU" sz="2800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Назовите векторы, изображенные на рисунке.</a:t>
            </a:r>
          </a:p>
          <a:p>
            <a:r>
              <a:rPr lang="ru-RU" sz="2800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Назовите коллинеарные векторы.</a:t>
            </a:r>
          </a:p>
          <a:p>
            <a:r>
              <a:rPr lang="ru-RU" sz="2800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Назовите </a:t>
            </a:r>
            <a:r>
              <a:rPr lang="ru-RU" sz="2800" dirty="0" err="1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сонаправленные</a:t>
            </a:r>
            <a:r>
              <a:rPr lang="ru-RU" sz="2800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векторы.</a:t>
            </a:r>
          </a:p>
          <a:p>
            <a:r>
              <a:rPr lang="ru-RU" sz="2800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Назовите противоположно направленные векторы.</a:t>
            </a:r>
          </a:p>
          <a:p>
            <a:r>
              <a:rPr lang="ru-RU" sz="2800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Назовите равные </a:t>
            </a:r>
            <a:r>
              <a:rPr lang="ru-RU" sz="2800" dirty="0" smtClean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векторы.</a:t>
            </a:r>
            <a:endParaRPr lang="ru-RU" sz="2800" dirty="0">
              <a:ln w="11430"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cxnSp>
        <p:nvCxnSpPr>
          <p:cNvPr id="18" name="Прямая со стрелкой 17"/>
          <p:cNvCxnSpPr>
            <a:endCxn id="3" idx="0"/>
          </p:cNvCxnSpPr>
          <p:nvPr/>
        </p:nvCxnSpPr>
        <p:spPr>
          <a:xfrm flipH="1">
            <a:off x="4309547" y="3093094"/>
            <a:ext cx="1227137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3023671" y="3093094"/>
            <a:ext cx="1227137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12" idx="0"/>
            <a:endCxn id="13" idx="1"/>
          </p:cNvCxnSpPr>
          <p:nvPr/>
        </p:nvCxnSpPr>
        <p:spPr>
          <a:xfrm>
            <a:off x="1766371" y="6060132"/>
            <a:ext cx="510063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12" idx="0"/>
            <a:endCxn id="13" idx="0"/>
          </p:cNvCxnSpPr>
          <p:nvPr/>
        </p:nvCxnSpPr>
        <p:spPr>
          <a:xfrm flipV="1">
            <a:off x="1766371" y="3093094"/>
            <a:ext cx="1257300" cy="29670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6155641" y="4365104"/>
            <a:ext cx="711368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12" idx="0"/>
          </p:cNvCxnSpPr>
          <p:nvPr/>
        </p:nvCxnSpPr>
        <p:spPr>
          <a:xfrm flipV="1">
            <a:off x="1766371" y="4077072"/>
            <a:ext cx="2550319" cy="19830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endCxn id="12" idx="1"/>
          </p:cNvCxnSpPr>
          <p:nvPr/>
        </p:nvCxnSpPr>
        <p:spPr>
          <a:xfrm flipV="1">
            <a:off x="4316690" y="3110557"/>
            <a:ext cx="1219994" cy="96651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3130827" y="3213744"/>
            <a:ext cx="1185863" cy="8633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H="1" flipV="1">
            <a:off x="4250808" y="4077072"/>
            <a:ext cx="2121392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4155688" y="2668850"/>
            <a:ext cx="397866" cy="400110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ru-RU"/>
            </a:defPPr>
            <a:lvl1pPr>
              <a:defRPr sz="2000">
                <a:latin typeface="Arial" charset="0"/>
              </a:defRPr>
            </a:lvl1pPr>
            <a:lvl2pPr marL="742950" indent="-285750" eaLnBrk="0" hangingPunct="0">
              <a:defRPr>
                <a:latin typeface="Arial" charset="0"/>
              </a:defRPr>
            </a:lvl2pPr>
            <a:lvl3pPr marL="1143000" indent="-228600" eaLnBrk="0" hangingPunct="0">
              <a:defRPr>
                <a:latin typeface="Arial" charset="0"/>
              </a:defRPr>
            </a:lvl3pPr>
            <a:lvl4pPr marL="1600200" indent="-228600" eaLnBrk="0" hangingPunct="0">
              <a:defRPr>
                <a:latin typeface="Arial" charset="0"/>
              </a:defRPr>
            </a:lvl4pPr>
            <a:lvl5pPr marL="2057400" indent="-228600" eaLnBrk="0" hangingPunct="0">
              <a:defRPr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9pPr>
          </a:lstStyle>
          <a:p>
            <a:r>
              <a:rPr lang="ru-RU" dirty="0"/>
              <a:t>М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082658" y="4385289"/>
            <a:ext cx="397866" cy="400110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ru-RU"/>
            </a:defPPr>
            <a:lvl1pPr>
              <a:defRPr sz="2000">
                <a:latin typeface="Arial" charset="0"/>
              </a:defRPr>
            </a:lvl1pPr>
            <a:lvl2pPr marL="742950" indent="-285750" eaLnBrk="0" hangingPunct="0">
              <a:defRPr>
                <a:latin typeface="Arial" charset="0"/>
              </a:defRPr>
            </a:lvl2pPr>
            <a:lvl3pPr marL="1143000" indent="-228600" eaLnBrk="0" hangingPunct="0">
              <a:defRPr>
                <a:latin typeface="Arial" charset="0"/>
              </a:defRPr>
            </a:lvl3pPr>
            <a:lvl4pPr marL="1600200" indent="-228600" eaLnBrk="0" hangingPunct="0">
              <a:defRPr>
                <a:latin typeface="Arial" charset="0"/>
              </a:defRPr>
            </a:lvl4pPr>
            <a:lvl5pPr marL="2057400" indent="-228600" eaLnBrk="0" hangingPunct="0">
              <a:defRPr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9pPr>
          </a:lstStyle>
          <a:p>
            <a:r>
              <a:rPr lang="ru-RU" dirty="0" smtClean="0"/>
              <a:t>О</a:t>
            </a:r>
            <a:endParaRPr lang="ru-RU" dirty="0"/>
          </a:p>
        </p:txBody>
      </p:sp>
      <p:grpSp>
        <p:nvGrpSpPr>
          <p:cNvPr id="55" name="Группа 54"/>
          <p:cNvGrpSpPr/>
          <p:nvPr/>
        </p:nvGrpSpPr>
        <p:grpSpPr>
          <a:xfrm rot="20743737">
            <a:off x="5798443" y="4081869"/>
            <a:ext cx="486473" cy="79609"/>
            <a:chOff x="2185817" y="3163220"/>
            <a:chExt cx="246729" cy="63100"/>
          </a:xfrm>
        </p:grpSpPr>
        <p:cxnSp>
          <p:nvCxnSpPr>
            <p:cNvPr id="56" name="Прямая соединительная линия 55"/>
            <p:cNvCxnSpPr/>
            <p:nvPr/>
          </p:nvCxnSpPr>
          <p:spPr>
            <a:xfrm>
              <a:off x="2185817" y="3163220"/>
              <a:ext cx="220983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7" name="Прямая соединительная линия 56"/>
            <p:cNvCxnSpPr/>
            <p:nvPr/>
          </p:nvCxnSpPr>
          <p:spPr>
            <a:xfrm>
              <a:off x="2211563" y="3226320"/>
              <a:ext cx="220983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58" name="Группа 57"/>
          <p:cNvGrpSpPr/>
          <p:nvPr/>
        </p:nvGrpSpPr>
        <p:grpSpPr>
          <a:xfrm rot="856263" flipH="1">
            <a:off x="2280893" y="4279820"/>
            <a:ext cx="486473" cy="79609"/>
            <a:chOff x="2185817" y="3163220"/>
            <a:chExt cx="246729" cy="63100"/>
          </a:xfrm>
        </p:grpSpPr>
        <p:cxnSp>
          <p:nvCxnSpPr>
            <p:cNvPr id="59" name="Прямая соединительная линия 58"/>
            <p:cNvCxnSpPr/>
            <p:nvPr/>
          </p:nvCxnSpPr>
          <p:spPr>
            <a:xfrm>
              <a:off x="2185817" y="3163220"/>
              <a:ext cx="220983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>
            <a:xfrm>
              <a:off x="2211563" y="3226320"/>
              <a:ext cx="220983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61" name="Группа 60"/>
          <p:cNvGrpSpPr/>
          <p:nvPr/>
        </p:nvGrpSpPr>
        <p:grpSpPr>
          <a:xfrm rot="6256263" flipH="1">
            <a:off x="3480521" y="3029155"/>
            <a:ext cx="486473" cy="79609"/>
            <a:chOff x="2185817" y="3163220"/>
            <a:chExt cx="246729" cy="63100"/>
          </a:xfrm>
        </p:grpSpPr>
        <p:cxnSp>
          <p:nvCxnSpPr>
            <p:cNvPr id="62" name="Прямая соединительная линия 61"/>
            <p:cNvCxnSpPr/>
            <p:nvPr/>
          </p:nvCxnSpPr>
          <p:spPr>
            <a:xfrm>
              <a:off x="2185817" y="3163220"/>
              <a:ext cx="220983" cy="0"/>
            </a:xfrm>
            <a:prstGeom prst="line">
              <a:avLst/>
            </a:prstGeom>
            <a:ln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>
              <a:off x="2211563" y="3226320"/>
              <a:ext cx="220983" cy="0"/>
            </a:xfrm>
            <a:prstGeom prst="line">
              <a:avLst/>
            </a:prstGeom>
            <a:ln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Группа 63"/>
          <p:cNvGrpSpPr/>
          <p:nvPr/>
        </p:nvGrpSpPr>
        <p:grpSpPr>
          <a:xfrm rot="6256263" flipH="1">
            <a:off x="4679878" y="3063566"/>
            <a:ext cx="486473" cy="79609"/>
            <a:chOff x="2185817" y="3163220"/>
            <a:chExt cx="246729" cy="63100"/>
          </a:xfrm>
        </p:grpSpPr>
        <p:cxnSp>
          <p:nvCxnSpPr>
            <p:cNvPr id="65" name="Прямая соединительная линия 64"/>
            <p:cNvCxnSpPr/>
            <p:nvPr/>
          </p:nvCxnSpPr>
          <p:spPr>
            <a:xfrm>
              <a:off x="2185817" y="3163220"/>
              <a:ext cx="220983" cy="0"/>
            </a:xfrm>
            <a:prstGeom prst="line">
              <a:avLst/>
            </a:prstGeom>
            <a:ln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/>
            <p:cNvCxnSpPr/>
            <p:nvPr/>
          </p:nvCxnSpPr>
          <p:spPr>
            <a:xfrm>
              <a:off x="2211563" y="3226320"/>
              <a:ext cx="220983" cy="0"/>
            </a:xfrm>
            <a:prstGeom prst="line">
              <a:avLst/>
            </a:prstGeom>
            <a:ln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5973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/>
          <p:cNvCxnSpPr/>
          <p:nvPr/>
        </p:nvCxnSpPr>
        <p:spPr>
          <a:xfrm flipV="1">
            <a:off x="4535996" y="2792205"/>
            <a:ext cx="2374717" cy="3517115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5603296" y="3625742"/>
            <a:ext cx="738017" cy="10801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65" name="Группа 64"/>
          <p:cNvGrpSpPr/>
          <p:nvPr/>
        </p:nvGrpSpPr>
        <p:grpSpPr>
          <a:xfrm>
            <a:off x="179512" y="0"/>
            <a:ext cx="8964488" cy="6597352"/>
            <a:chOff x="179512" y="0"/>
            <a:chExt cx="8964488" cy="6597352"/>
          </a:xfrm>
        </p:grpSpPr>
        <p:grpSp>
          <p:nvGrpSpPr>
            <p:cNvPr id="66" name="Группа 65"/>
            <p:cNvGrpSpPr/>
            <p:nvPr/>
          </p:nvGrpSpPr>
          <p:grpSpPr>
            <a:xfrm>
              <a:off x="179512" y="0"/>
              <a:ext cx="8964488" cy="6597352"/>
              <a:chOff x="179512" y="0"/>
              <a:chExt cx="8964488" cy="6597352"/>
            </a:xfrm>
          </p:grpSpPr>
          <p:sp>
            <p:nvSpPr>
              <p:cNvPr id="73" name="Скругленный прямоугольник 72"/>
              <p:cNvSpPr/>
              <p:nvPr/>
            </p:nvSpPr>
            <p:spPr>
              <a:xfrm>
                <a:off x="179512" y="188640"/>
                <a:ext cx="8640959" cy="6408712"/>
              </a:xfrm>
              <a:prstGeom prst="roundRect">
                <a:avLst/>
              </a:prstGeom>
              <a:noFill/>
              <a:ln w="76200">
                <a:solidFill>
                  <a:srgbClr val="0000FF"/>
                </a:solidFill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4" name="Прямоугольник 73"/>
              <p:cNvSpPr/>
              <p:nvPr/>
            </p:nvSpPr>
            <p:spPr>
              <a:xfrm>
                <a:off x="7308304" y="0"/>
                <a:ext cx="1835696" cy="177281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75" name="Группа 74"/>
              <p:cNvGrpSpPr/>
              <p:nvPr/>
            </p:nvGrpSpPr>
            <p:grpSpPr>
              <a:xfrm>
                <a:off x="7568096" y="188641"/>
                <a:ext cx="1341392" cy="1107996"/>
                <a:chOff x="6012160" y="3955122"/>
                <a:chExt cx="1341392" cy="1107996"/>
              </a:xfrm>
            </p:grpSpPr>
            <p:sp>
              <p:nvSpPr>
                <p:cNvPr id="79" name="Овал 78"/>
                <p:cNvSpPr/>
                <p:nvPr/>
              </p:nvSpPr>
              <p:spPr>
                <a:xfrm>
                  <a:off x="6012160" y="4005063"/>
                  <a:ext cx="1341392" cy="1032129"/>
                </a:xfrm>
                <a:prstGeom prst="ellipse">
                  <a:avLst/>
                </a:prstGeom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0" name="Овал 79"/>
                <p:cNvSpPr/>
                <p:nvPr/>
              </p:nvSpPr>
              <p:spPr>
                <a:xfrm>
                  <a:off x="6084168" y="4077072"/>
                  <a:ext cx="1152128" cy="864096"/>
                </a:xfrm>
                <a:prstGeom prst="ellipse">
                  <a:avLst/>
                </a:prstGeom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2" name="Прямоугольник 81"/>
                <p:cNvSpPr/>
                <p:nvPr/>
              </p:nvSpPr>
              <p:spPr>
                <a:xfrm>
                  <a:off x="6372200" y="3955122"/>
                  <a:ext cx="460383" cy="110799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ru-RU" sz="6600" b="1" cap="none" spc="0" dirty="0" smtClean="0">
                      <a:ln w="11430">
                        <a:solidFill>
                          <a:schemeClr val="accent6">
                            <a:lumMod val="50000"/>
                          </a:schemeClr>
                        </a:solidFill>
                      </a:ln>
                      <a:solidFill>
                        <a:schemeClr val="accent5">
                          <a:lumMod val="75000"/>
                        </a:schemeClr>
                      </a:solidFill>
                      <a:effectLst>
                        <a:outerShdw blurRad="50800" dist="39000" dir="5460000" algn="tl">
                          <a:srgbClr val="000000">
                            <a:alpha val="38000"/>
                          </a:srgbClr>
                        </a:outerShdw>
                      </a:effectLst>
                    </a:rPr>
                    <a:t>!</a:t>
                  </a:r>
                  <a:endParaRPr lang="ru-RU" sz="6600" b="1" cap="none" spc="0" dirty="0">
                    <a:ln w="11430">
                      <a:solidFill>
                        <a:schemeClr val="accent6">
                          <a:lumMod val="50000"/>
                        </a:schemeClr>
                      </a:solidFill>
                    </a:ln>
                    <a:solidFill>
                      <a:schemeClr val="accent5">
                        <a:lumMod val="75000"/>
                      </a:schemeClr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76" name="Дуга 8"/>
              <p:cNvSpPr/>
              <p:nvPr/>
            </p:nvSpPr>
            <p:spPr>
              <a:xfrm rot="5400000">
                <a:off x="7157293" y="195636"/>
                <a:ext cx="1705406" cy="1691417"/>
              </a:xfrm>
              <a:custGeom>
                <a:avLst/>
                <a:gdLst>
                  <a:gd name="connsiteX0" fmla="*/ 3196322 w 3338419"/>
                  <a:gd name="connsiteY0" fmla="*/ 533972 h 1791085"/>
                  <a:gd name="connsiteX1" fmla="*/ 2626535 w 3338419"/>
                  <a:gd name="connsiteY1" fmla="*/ 1629163 h 1791085"/>
                  <a:gd name="connsiteX2" fmla="*/ 1696597 w 3338419"/>
                  <a:gd name="connsiteY2" fmla="*/ 1790964 h 1791085"/>
                  <a:gd name="connsiteX3" fmla="*/ 1669210 w 3338419"/>
                  <a:gd name="connsiteY3" fmla="*/ 895543 h 1791085"/>
                  <a:gd name="connsiteX4" fmla="*/ 3196322 w 3338419"/>
                  <a:gd name="connsiteY4" fmla="*/ 533972 h 1791085"/>
                  <a:gd name="connsiteX0" fmla="*/ 3196322 w 3338419"/>
                  <a:gd name="connsiteY0" fmla="*/ 533972 h 1791085"/>
                  <a:gd name="connsiteX1" fmla="*/ 2626535 w 3338419"/>
                  <a:gd name="connsiteY1" fmla="*/ 1629163 h 1791085"/>
                  <a:gd name="connsiteX2" fmla="*/ 1696597 w 3338419"/>
                  <a:gd name="connsiteY2" fmla="*/ 1790964 h 1791085"/>
                  <a:gd name="connsiteX0" fmla="*/ 1527112 w 1692380"/>
                  <a:gd name="connsiteY0" fmla="*/ 290286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3" fmla="*/ 0 w 1692380"/>
                  <a:gd name="connsiteY3" fmla="*/ 651857 h 1547278"/>
                  <a:gd name="connsiteX4" fmla="*/ 1527112 w 1692380"/>
                  <a:gd name="connsiteY4" fmla="*/ 290286 h 1547278"/>
                  <a:gd name="connsiteX0" fmla="*/ 1556141 w 1692380"/>
                  <a:gd name="connsiteY0" fmla="*/ 0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0" fmla="*/ 1527112 w 1692380"/>
                  <a:gd name="connsiteY0" fmla="*/ 290286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3" fmla="*/ 0 w 1692380"/>
                  <a:gd name="connsiteY3" fmla="*/ 651857 h 1547278"/>
                  <a:gd name="connsiteX4" fmla="*/ 1527112 w 1692380"/>
                  <a:gd name="connsiteY4" fmla="*/ 290286 h 1547278"/>
                  <a:gd name="connsiteX0" fmla="*/ 1556141 w 1692380"/>
                  <a:gd name="connsiteY0" fmla="*/ 0 h 1547278"/>
                  <a:gd name="connsiteX1" fmla="*/ 957325 w 1692380"/>
                  <a:gd name="connsiteY1" fmla="*/ 1385477 h 1547278"/>
                  <a:gd name="connsiteX2" fmla="*/ 41794 w 1692380"/>
                  <a:gd name="connsiteY2" fmla="*/ 1467614 h 1547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92380" h="1547278" stroke="0" extrusionOk="0">
                    <a:moveTo>
                      <a:pt x="1527112" y="290286"/>
                    </a:moveTo>
                    <a:cubicBezTo>
                      <a:pt x="1848922" y="681513"/>
                      <a:pt x="1610273" y="1140222"/>
                      <a:pt x="957325" y="1385477"/>
                    </a:cubicBezTo>
                    <a:cubicBezTo>
                      <a:pt x="684391" y="1487994"/>
                      <a:pt x="360518" y="1544345"/>
                      <a:pt x="27387" y="1547278"/>
                    </a:cubicBezTo>
                    <a:lnTo>
                      <a:pt x="0" y="651857"/>
                    </a:lnTo>
                    <a:lnTo>
                      <a:pt x="1527112" y="290286"/>
                    </a:lnTo>
                    <a:close/>
                  </a:path>
                  <a:path w="1692380" h="1547278" fill="none">
                    <a:moveTo>
                      <a:pt x="1556141" y="0"/>
                    </a:moveTo>
                    <a:cubicBezTo>
                      <a:pt x="1877951" y="391227"/>
                      <a:pt x="1610273" y="1140222"/>
                      <a:pt x="957325" y="1385477"/>
                    </a:cubicBezTo>
                    <a:cubicBezTo>
                      <a:pt x="684391" y="1487994"/>
                      <a:pt x="374925" y="1464681"/>
                      <a:pt x="41794" y="1467614"/>
                    </a:cubicBezTo>
                  </a:path>
                </a:pathLst>
              </a:custGeom>
              <a:noFill/>
              <a:ln w="76200">
                <a:solidFill>
                  <a:srgbClr val="0000FF"/>
                </a:solidFill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67" name="Скругленный прямоугольник 66"/>
            <p:cNvSpPr/>
            <p:nvPr/>
          </p:nvSpPr>
          <p:spPr>
            <a:xfrm>
              <a:off x="608931" y="465280"/>
              <a:ext cx="6483349" cy="1152128"/>
            </a:xfrm>
            <a:prstGeom prst="roundRect">
              <a:avLst>
                <a:gd name="adj" fmla="val 50000"/>
              </a:avLst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Овал 70"/>
            <p:cNvSpPr/>
            <p:nvPr/>
          </p:nvSpPr>
          <p:spPr>
            <a:xfrm rot="20782755">
              <a:off x="6373396" y="412563"/>
              <a:ext cx="792088" cy="13075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1403648" y="548680"/>
              <a:ext cx="417941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5400" b="1" cap="none" spc="0" dirty="0" smtClean="0">
                  <a:ln w="11430">
                    <a:solidFill>
                      <a:schemeClr val="bg1"/>
                    </a:solidFill>
                  </a:ln>
                  <a:solidFill>
                    <a:srgbClr val="C8F7F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Важно знать!</a:t>
              </a:r>
              <a:endParaRPr lang="ru-RU" sz="5400" b="1" cap="none" spc="0" dirty="0">
                <a:ln w="11430">
                  <a:solidFill>
                    <a:schemeClr val="bg1"/>
                  </a:solidFill>
                </a:ln>
                <a:solidFill>
                  <a:srgbClr val="C8F7F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sp>
        <p:nvSpPr>
          <p:cNvPr id="123" name="Прямоугольник 122"/>
          <p:cNvSpPr/>
          <p:nvPr/>
        </p:nvSpPr>
        <p:spPr>
          <a:xfrm>
            <a:off x="395536" y="1805915"/>
            <a:ext cx="828092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 Math"/>
              </a:rPr>
              <a:t>От любой точки можно отложить вектор, равный данному и при том только один.</a:t>
            </a:r>
            <a:endParaRPr lang="ru-RU" sz="2800" b="1" dirty="0">
              <a:ln w="11430"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 Math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V="1">
            <a:off x="4715449" y="2913595"/>
            <a:ext cx="738017" cy="10801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Прямоугольник 34"/>
              <p:cNvSpPr/>
              <p:nvPr/>
            </p:nvSpPr>
            <p:spPr>
              <a:xfrm>
                <a:off x="4422249" y="3000067"/>
                <a:ext cx="48923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800" b="1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800" b="1" i="1" smtClean="0">
                              <a:latin typeface="Cambria Math"/>
                            </a:rPr>
                            <m:t>𝒂</m:t>
                          </m:r>
                        </m:e>
                      </m:acc>
                    </m:oMath>
                  </m:oMathPara>
                </a14:m>
                <a:endParaRPr lang="ru-RU" sz="2800" b="1" dirty="0"/>
              </a:p>
            </p:txBody>
          </p:sp>
        </mc:Choice>
        <mc:Fallback xmlns="">
          <p:sp>
            <p:nvSpPr>
              <p:cNvPr id="35" name="Прямоугольник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2249" y="3000067"/>
                <a:ext cx="489236" cy="5232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Прямоугольник 24"/>
              <p:cNvSpPr/>
              <p:nvPr/>
            </p:nvSpPr>
            <p:spPr>
              <a:xfrm>
                <a:off x="5276765" y="5268111"/>
                <a:ext cx="48923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800" b="1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800" b="1" i="1" smtClean="0">
                              <a:latin typeface="Cambria Math"/>
                            </a:rPr>
                            <m:t>𝒂</m:t>
                          </m:r>
                        </m:e>
                      </m:acc>
                    </m:oMath>
                  </m:oMathPara>
                </a14:m>
                <a:endParaRPr lang="ru-RU" sz="2800" b="1" dirty="0"/>
              </a:p>
            </p:txBody>
          </p:sp>
        </mc:Choice>
        <mc:Fallback>
          <p:sp>
            <p:nvSpPr>
              <p:cNvPr id="25" name="Прямоугольник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6765" y="5268111"/>
                <a:ext cx="489236" cy="5232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Овал 5"/>
          <p:cNvSpPr/>
          <p:nvPr/>
        </p:nvSpPr>
        <p:spPr>
          <a:xfrm>
            <a:off x="5542561" y="4603407"/>
            <a:ext cx="108000" cy="108000"/>
          </a:xfrm>
          <a:prstGeom prst="ellips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2" name="Прямая со стрелкой 31"/>
          <p:cNvCxnSpPr/>
          <p:nvPr/>
        </p:nvCxnSpPr>
        <p:spPr>
          <a:xfrm flipV="1">
            <a:off x="4715448" y="4990660"/>
            <a:ext cx="738017" cy="10801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5766001" y="4712274"/>
            <a:ext cx="3540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 dirty="0"/>
              <a:t>B</a:t>
            </a:r>
            <a:endParaRPr lang="ru-RU" sz="2000" dirty="0"/>
          </a:p>
        </p:txBody>
      </p:sp>
      <p:sp>
        <p:nvSpPr>
          <p:cNvPr id="22" name="Овал 21"/>
          <p:cNvSpPr/>
          <p:nvPr/>
        </p:nvSpPr>
        <p:spPr>
          <a:xfrm>
            <a:off x="4688899" y="6016780"/>
            <a:ext cx="108000" cy="108000"/>
          </a:xfrm>
          <a:prstGeom prst="ellips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4920577" y="5870725"/>
            <a:ext cx="3561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 dirty="0" smtClean="0"/>
              <a:t>А</a:t>
            </a:r>
            <a:endParaRPr lang="ru-RU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Прямоугольник 25"/>
              <p:cNvSpPr/>
              <p:nvPr/>
            </p:nvSpPr>
            <p:spPr>
              <a:xfrm>
                <a:off x="6096695" y="4180681"/>
                <a:ext cx="48923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800" b="1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800" b="1" i="1" smtClean="0">
                              <a:latin typeface="Cambria Math"/>
                            </a:rPr>
                            <m:t>𝒂</m:t>
                          </m:r>
                        </m:e>
                      </m:acc>
                    </m:oMath>
                  </m:oMathPara>
                </a14:m>
                <a:endParaRPr lang="ru-RU" sz="2800" b="1" dirty="0"/>
              </a:p>
            </p:txBody>
          </p:sp>
        </mc:Choice>
        <mc:Fallback>
          <p:sp>
            <p:nvSpPr>
              <p:cNvPr id="26" name="Прямоугольник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695" y="4180681"/>
                <a:ext cx="489236" cy="52322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61342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6" grpId="0" animBg="1"/>
      <p:bldP spid="40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4"/>
              <p:cNvSpPr txBox="1">
                <a:spLocks noChangeArrowheads="1"/>
              </p:cNvSpPr>
              <p:nvPr/>
            </p:nvSpPr>
            <p:spPr>
              <a:xfrm>
                <a:off x="251520" y="32425"/>
                <a:ext cx="8676456" cy="19260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>
                <a:defPPr>
                  <a:defRPr lang="ru-RU"/>
                </a:defPPr>
                <a:lvl1pPr>
                  <a:defRPr sz="2400" b="1">
                    <a:ln w="11430">
                      <a:solidFill>
                        <a:srgbClr val="0000FF"/>
                      </a:solidFill>
                    </a:ln>
                    <a:solidFill>
                      <a:srgbClr val="0000FF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  <a:latin typeface="Cambria Math"/>
                  </a:defRPr>
                </a:lvl1pPr>
              </a:lstStyle>
              <a:p>
                <a:r>
                  <a:rPr lang="ru-RU" sz="2800" dirty="0" smtClean="0">
                    <a:ln w="11430"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</a:rPr>
                  <a:t>Докажите, что если векторы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2800" i="1" smtClean="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sz="2800" b="1" i="1" smtClean="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АВ</m:t>
                        </m:r>
                      </m:e>
                    </m:acc>
                    <m:r>
                      <a:rPr lang="ru-RU" sz="2800" b="1" i="1" smtClean="0">
                        <a:ln w="11430"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Cambria Math"/>
                      </a:rPr>
                      <m:t> и </m:t>
                    </m:r>
                    <m:acc>
                      <m:accPr>
                        <m:chr m:val="⃗"/>
                        <m:ctrlPr>
                          <a:rPr lang="ru-RU" sz="2800" b="1" i="1" smtClean="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b="1" i="1" smtClean="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𝑪𝑫</m:t>
                        </m:r>
                      </m:e>
                    </m:acc>
                  </m:oMath>
                </a14:m>
                <a:r>
                  <a:rPr lang="ru-RU" sz="2800" dirty="0" smtClean="0">
                    <a:ln w="11430"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</a:rPr>
                  <a:t> равны, то середины отрезков </a:t>
                </a:r>
                <a:r>
                  <a:rPr lang="en-US" sz="2800" dirty="0" smtClean="0">
                    <a:ln w="11430"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</a:rPr>
                  <a:t>AD</a:t>
                </a:r>
                <a:r>
                  <a:rPr lang="ru-RU" sz="2800" dirty="0" smtClean="0">
                    <a:ln w="11430"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</a:rPr>
                  <a:t> и ВС совпадают. Докажите обратное утверждение: если середины отрезков </a:t>
                </a:r>
                <a:r>
                  <a:rPr lang="en-US" sz="2800" dirty="0" smtClean="0">
                    <a:ln w="11430"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</a:rPr>
                  <a:t>AD</a:t>
                </a:r>
                <a:r>
                  <a:rPr lang="ru-RU" sz="2800" dirty="0" smtClean="0">
                    <a:ln w="11430"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</a:rPr>
                  <a:t> и ВС совпадают, то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2800" i="1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</a:rPr>
                        </m:ctrlPr>
                      </m:accPr>
                      <m:e>
                        <m:r>
                          <a:rPr lang="ru-RU" sz="2800" i="1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</a:rPr>
                          <m:t>АВ</m:t>
                        </m:r>
                      </m:e>
                    </m:acc>
                    <m:r>
                      <a:rPr lang="ru-RU" sz="2800" b="1" i="1" smtClean="0">
                        <a:ln w="11430"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Cambria Math"/>
                      </a:rPr>
                      <m:t>=</m:t>
                    </m:r>
                    <m:r>
                      <a:rPr lang="ru-RU" sz="2800" i="1">
                        <a:ln w="11430"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rPr>
                      <m:t> </m:t>
                    </m:r>
                    <m:acc>
                      <m:accPr>
                        <m:chr m:val="⃗"/>
                        <m:ctrlPr>
                          <a:rPr lang="ru-RU" sz="2800" i="1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</a:rPr>
                        </m:ctrlPr>
                      </m:accPr>
                      <m:e>
                        <m:r>
                          <a:rPr lang="en-US" sz="2800" i="1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</a:rPr>
                          <m:t>𝑪𝑫</m:t>
                        </m:r>
                        <m:r>
                          <a:rPr lang="ru-RU" sz="2800" b="1" i="1" smtClean="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.</m:t>
                        </m:r>
                      </m:e>
                    </m:acc>
                  </m:oMath>
                </a14:m>
                <a:endParaRPr lang="ru-RU" sz="2800" dirty="0">
                  <a:ln w="11430"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</mc:Choice>
        <mc:Fallback>
          <p:sp>
            <p:nvSpPr>
              <p:cNvPr id="2" name="Rectang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32425"/>
                <a:ext cx="8676456" cy="1926040"/>
              </a:xfrm>
              <a:prstGeom prst="rect">
                <a:avLst/>
              </a:prstGeom>
              <a:blipFill rotWithShape="1">
                <a:blip r:embed="rId2"/>
                <a:stretch>
                  <a:fillRect l="-1896" t="-1266" b="-113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Группа 14"/>
          <p:cNvGrpSpPr/>
          <p:nvPr/>
        </p:nvGrpSpPr>
        <p:grpSpPr>
          <a:xfrm>
            <a:off x="4490848" y="3068960"/>
            <a:ext cx="4133947" cy="3302430"/>
            <a:chOff x="966339" y="1730381"/>
            <a:chExt cx="5949219" cy="4752572"/>
          </a:xfrm>
        </p:grpSpPr>
        <p:cxnSp>
          <p:nvCxnSpPr>
            <p:cNvPr id="4" name="Прямая со стрелкой 3"/>
            <p:cNvCxnSpPr/>
            <p:nvPr/>
          </p:nvCxnSpPr>
          <p:spPr>
            <a:xfrm flipV="1">
              <a:off x="1475656" y="2132856"/>
              <a:ext cx="2304256" cy="259228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Прямая со стрелкой 4"/>
            <p:cNvCxnSpPr/>
            <p:nvPr/>
          </p:nvCxnSpPr>
          <p:spPr>
            <a:xfrm flipV="1">
              <a:off x="4211960" y="3429000"/>
              <a:ext cx="2304256" cy="259228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3779912" y="2132856"/>
              <a:ext cx="432048" cy="3888432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flipH="1">
              <a:off x="1475656" y="3429000"/>
              <a:ext cx="5040560" cy="129614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966339" y="4494710"/>
              <a:ext cx="3626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/>
                <a:t>А</a:t>
              </a:r>
              <a:endParaRPr lang="ru-RU" sz="24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131839" y="1730381"/>
              <a:ext cx="648072" cy="664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В</a:t>
              </a:r>
              <a:endParaRPr lang="ru-RU" sz="24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227148" y="6021288"/>
              <a:ext cx="3481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/>
                <a:t>С</a:t>
              </a:r>
              <a:endParaRPr lang="ru-RU" sz="2400" dirty="0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588224" y="3059668"/>
              <a:ext cx="3273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D</a:t>
              </a:r>
              <a:endParaRPr lang="ru-RU" dirty="0"/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755576" y="2292568"/>
            <a:ext cx="5690345" cy="1956714"/>
            <a:chOff x="755576" y="2292568"/>
            <a:chExt cx="5690345" cy="1956714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755576" y="2420888"/>
              <a:ext cx="5690345" cy="1828394"/>
            </a:xfrm>
            <a:prstGeom prst="line">
              <a:avLst/>
            </a:prstGeom>
            <a:ln w="57150"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 стрелкой 18"/>
            <p:cNvCxnSpPr/>
            <p:nvPr/>
          </p:nvCxnSpPr>
          <p:spPr>
            <a:xfrm flipV="1">
              <a:off x="1259632" y="3573016"/>
              <a:ext cx="1584176" cy="498355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Прямая со стрелкой 21"/>
            <p:cNvCxnSpPr/>
            <p:nvPr/>
          </p:nvCxnSpPr>
          <p:spPr>
            <a:xfrm flipV="1">
              <a:off x="3707904" y="2780928"/>
              <a:ext cx="1584176" cy="498355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899592" y="3671846"/>
              <a:ext cx="251961" cy="3207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/>
                <a:t>А</a:t>
              </a:r>
              <a:endParaRPr lang="ru-RU" sz="24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553410" y="3030105"/>
              <a:ext cx="251961" cy="3207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/>
                <a:t>В</a:t>
              </a:r>
              <a:endParaRPr lang="ru-RU" sz="24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479780" y="2760904"/>
              <a:ext cx="241935" cy="3207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/>
                <a:t>С</a:t>
              </a:r>
              <a:endParaRPr lang="ru-RU" sz="2400" dirty="0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012640" y="2292568"/>
              <a:ext cx="31634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 smtClean="0"/>
                <a:t>D</a:t>
              </a:r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402873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4"/>
              <p:cNvSpPr txBox="1">
                <a:spLocks noChangeArrowheads="1"/>
              </p:cNvSpPr>
              <p:nvPr/>
            </p:nvSpPr>
            <p:spPr>
              <a:xfrm>
                <a:off x="251520" y="32425"/>
                <a:ext cx="8676456" cy="104374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>
                <a:defPPr>
                  <a:defRPr lang="ru-RU"/>
                </a:defPPr>
                <a:lvl1pPr>
                  <a:defRPr sz="2400" b="1">
                    <a:ln w="11430">
                      <a:solidFill>
                        <a:srgbClr val="0000FF"/>
                      </a:solidFill>
                    </a:ln>
                    <a:solidFill>
                      <a:srgbClr val="0000FF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  <a:latin typeface="Cambria Math"/>
                  </a:defRPr>
                </a:lvl1pPr>
              </a:lstStyle>
              <a:p>
                <a:r>
                  <a:rPr lang="ru-RU" sz="2800" dirty="0" smtClean="0">
                    <a:ln w="11430"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</a:rPr>
                  <a:t>Определите вид четырехугольника АВС</a:t>
                </a:r>
                <a:r>
                  <a:rPr lang="en-US" sz="2800" dirty="0" smtClean="0">
                    <a:ln w="11430"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</a:rPr>
                  <a:t>D</a:t>
                </a:r>
                <a:r>
                  <a:rPr lang="ru-RU" sz="2800" dirty="0" smtClean="0">
                    <a:ln w="11430"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</a:rPr>
                  <a:t>, если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2800" i="1" smtClean="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ru-RU" sz="2800" b="1" i="1" smtClean="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АВ</m:t>
                        </m:r>
                      </m:e>
                    </m:acc>
                    <m:r>
                      <a:rPr lang="ru-RU" sz="2800" b="1" i="1" smtClean="0">
                        <a:ln w="11430"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Cambria Math"/>
                      </a:rPr>
                      <m:t>=</m:t>
                    </m:r>
                    <m:acc>
                      <m:accPr>
                        <m:chr m:val="⃗"/>
                        <m:ctrlPr>
                          <a:rPr lang="ru-RU" sz="2800" b="1" i="1" smtClean="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800" b="1" i="1" smtClean="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𝑫𝑪</m:t>
                        </m:r>
                      </m:e>
                    </m:acc>
                    <m:r>
                      <a:rPr lang="ru-RU" sz="2800" b="1" i="1" smtClean="0">
                        <a:ln w="11430"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Cambria Math"/>
                      </a:rPr>
                      <m:t> и </m:t>
                    </m:r>
                    <m:d>
                      <m:dPr>
                        <m:begChr m:val="|"/>
                        <m:endChr m:val="|"/>
                        <m:ctrlPr>
                          <a:rPr lang="ru-RU" sz="2800" b="1" i="1" smtClean="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ru-RU" sz="2800" b="1" i="1" smtClean="0">
                                <a:ln w="11430">
                                  <a:solidFill>
                                    <a:sysClr val="windowText" lastClr="000000"/>
                                  </a:solidFill>
                                </a:ln>
                                <a:solidFill>
                                  <a:sysClr val="windowText" lastClr="000000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ru-RU" sz="2800" b="1" i="1" smtClean="0">
                                <a:ln w="11430">
                                  <a:solidFill>
                                    <a:sysClr val="windowText" lastClr="000000"/>
                                  </a:solidFill>
                                </a:ln>
                                <a:solidFill>
                                  <a:sysClr val="windowText" lastClr="000000"/>
                                </a:solidFill>
                                <a:latin typeface="Cambria Math"/>
                              </a:rPr>
                              <m:t>АВ</m:t>
                            </m:r>
                          </m:e>
                        </m:acc>
                      </m:e>
                    </m:d>
                    <m:r>
                      <a:rPr lang="ru-RU" sz="2800" b="1" i="1" smtClean="0">
                        <a:ln w="11430"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Cambria Math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ru-RU" sz="2800" b="1" i="1" smtClean="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ru-RU" sz="2800" b="1" i="1" smtClean="0">
                                <a:ln w="11430">
                                  <a:solidFill>
                                    <a:sysClr val="windowText" lastClr="000000"/>
                                  </a:solidFill>
                                </a:ln>
                                <a:solidFill>
                                  <a:sysClr val="windowText" lastClr="000000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ru-RU" sz="2800" b="1" i="1" smtClean="0">
                                <a:ln w="11430">
                                  <a:solidFill>
                                    <a:sysClr val="windowText" lastClr="000000"/>
                                  </a:solidFill>
                                </a:ln>
                                <a:solidFill>
                                  <a:sysClr val="windowText" lastClr="000000"/>
                                </a:solidFill>
                                <a:latin typeface="Cambria Math"/>
                              </a:rPr>
                              <m:t>ВС</m:t>
                            </m:r>
                          </m:e>
                        </m:acc>
                      </m:e>
                    </m:d>
                  </m:oMath>
                </a14:m>
                <a:r>
                  <a:rPr lang="ru-RU" sz="2800" dirty="0" smtClean="0">
                    <a:ln w="11430"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</a:rPr>
                  <a:t>.</a:t>
                </a:r>
                <a:endParaRPr lang="ru-RU" sz="2800" dirty="0">
                  <a:ln w="11430"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</mc:Choice>
        <mc:Fallback>
          <p:sp>
            <p:nvSpPr>
              <p:cNvPr id="2" name="Rectang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32425"/>
                <a:ext cx="8676456" cy="1043747"/>
              </a:xfrm>
              <a:prstGeom prst="rect">
                <a:avLst/>
              </a:prstGeom>
              <a:blipFill rotWithShape="1">
                <a:blip r:embed="rId2"/>
                <a:stretch>
                  <a:fillRect l="-1826" t="-7558" b="-1802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Группа 14"/>
          <p:cNvGrpSpPr/>
          <p:nvPr/>
        </p:nvGrpSpPr>
        <p:grpSpPr>
          <a:xfrm>
            <a:off x="5292080" y="3190370"/>
            <a:ext cx="2808312" cy="2752942"/>
            <a:chOff x="2119403" y="1905104"/>
            <a:chExt cx="4041480" cy="3961796"/>
          </a:xfrm>
        </p:grpSpPr>
        <p:cxnSp>
          <p:nvCxnSpPr>
            <p:cNvPr id="4" name="Прямая со стрелкой 3"/>
            <p:cNvCxnSpPr/>
            <p:nvPr/>
          </p:nvCxnSpPr>
          <p:spPr>
            <a:xfrm flipV="1">
              <a:off x="2767475" y="2685073"/>
              <a:ext cx="2357131" cy="1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Прямая со стрелкой 4"/>
            <p:cNvCxnSpPr/>
            <p:nvPr/>
          </p:nvCxnSpPr>
          <p:spPr>
            <a:xfrm flipH="1" flipV="1">
              <a:off x="5324420" y="2856434"/>
              <a:ext cx="39668" cy="252296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2119403" y="5290518"/>
              <a:ext cx="3626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/>
                <a:t>А</a:t>
              </a:r>
              <a:endParaRPr lang="ru-RU" sz="24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119403" y="1905104"/>
              <a:ext cx="648072" cy="664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В</a:t>
              </a:r>
              <a:endParaRPr lang="ru-RU" sz="24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364089" y="2094337"/>
              <a:ext cx="3481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/>
                <a:t>С</a:t>
              </a:r>
              <a:endParaRPr lang="ru-RU" sz="2400" dirty="0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5548593" y="5335389"/>
              <a:ext cx="612290" cy="5315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 smtClean="0"/>
                <a:t>D</a:t>
              </a:r>
              <a:endParaRPr lang="ru-RU" dirty="0"/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481736" y="1196752"/>
            <a:ext cx="3759426" cy="4875779"/>
            <a:chOff x="481736" y="1196752"/>
            <a:chExt cx="3759426" cy="4875779"/>
          </a:xfrm>
        </p:grpSpPr>
        <p:grpSp>
          <p:nvGrpSpPr>
            <p:cNvPr id="27" name="Группа 26"/>
            <p:cNvGrpSpPr/>
            <p:nvPr/>
          </p:nvGrpSpPr>
          <p:grpSpPr>
            <a:xfrm>
              <a:off x="481736" y="1196752"/>
              <a:ext cx="3759426" cy="4875779"/>
              <a:chOff x="481736" y="1196752"/>
              <a:chExt cx="3759426" cy="4875779"/>
            </a:xfrm>
          </p:grpSpPr>
          <p:sp>
            <p:nvSpPr>
              <p:cNvPr id="23" name="TextBox 22"/>
              <p:cNvSpPr txBox="1"/>
              <p:nvPr/>
            </p:nvSpPr>
            <p:spPr>
              <a:xfrm>
                <a:off x="481736" y="3530625"/>
                <a:ext cx="251961" cy="3207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dirty="0" smtClean="0"/>
                  <a:t>А</a:t>
                </a:r>
                <a:endParaRPr lang="ru-RU" sz="2400" dirty="0"/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1907704" y="1196752"/>
                <a:ext cx="47108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В</a:t>
                </a:r>
                <a:endParaRPr lang="ru-RU" sz="2400" dirty="0"/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3999227" y="3370226"/>
                <a:ext cx="241935" cy="3207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dirty="0" smtClean="0"/>
                  <a:t>С</a:t>
                </a:r>
                <a:endParaRPr lang="ru-RU" sz="2400" dirty="0"/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2325493" y="5703199"/>
                <a:ext cx="31634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 smtClean="0"/>
                  <a:t>D</a:t>
                </a:r>
                <a:endParaRPr lang="ru-RU" dirty="0"/>
              </a:p>
            </p:txBody>
          </p:sp>
        </p:grpSp>
        <p:sp>
          <p:nvSpPr>
            <p:cNvPr id="6" name="Параллелограмм 5"/>
            <p:cNvSpPr/>
            <p:nvPr/>
          </p:nvSpPr>
          <p:spPr>
            <a:xfrm rot="18266180">
              <a:off x="829295" y="2478305"/>
              <a:ext cx="3122123" cy="2347461"/>
            </a:xfrm>
            <a:prstGeom prst="parallelogram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28" name="Прямая со стрелкой 27"/>
          <p:cNvCxnSpPr/>
          <p:nvPr/>
        </p:nvCxnSpPr>
        <p:spPr>
          <a:xfrm flipV="1">
            <a:off x="899592" y="1772816"/>
            <a:ext cx="1337351" cy="199021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V="1">
            <a:off x="5645339" y="3851423"/>
            <a:ext cx="1610" cy="17518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2483667" y="3482262"/>
            <a:ext cx="1481367" cy="21506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2308951" y="1700809"/>
            <a:ext cx="1573770" cy="180019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5646949" y="3732349"/>
            <a:ext cx="1872208" cy="18722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2301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" t="7850" r="4235" b="3419"/>
          <a:stretch/>
        </p:blipFill>
        <p:spPr bwMode="auto">
          <a:xfrm>
            <a:off x="0" y="44625"/>
            <a:ext cx="9144000" cy="63367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36512" y="1817529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Векторы.</a:t>
            </a:r>
          </a:p>
          <a:p>
            <a:pPr algn="ctr"/>
            <a:r>
              <a:rPr lang="ru-RU" sz="4800" b="1" dirty="0" smtClean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Основные понятия.</a:t>
            </a:r>
            <a:endParaRPr lang="ru-RU" sz="4800" b="1" dirty="0">
              <a:ln w="11430"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69" t="31152" r="13145" b="34424"/>
          <a:stretch/>
        </p:blipFill>
        <p:spPr bwMode="auto">
          <a:xfrm>
            <a:off x="7683951" y="332656"/>
            <a:ext cx="1440160" cy="504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496" y="6396335"/>
            <a:ext cx="9071992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© </a:t>
            </a:r>
            <a:r>
              <a:rPr lang="ru-RU" b="1" dirty="0" err="1" smtClean="0">
                <a:ln w="11430"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Ишутченко</a:t>
            </a:r>
            <a:r>
              <a:rPr lang="ru-RU" b="1" dirty="0" smtClean="0">
                <a:ln w="11430"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 Н.Ф., ЛГ МБОУ «СОШ № 5», г. </a:t>
            </a:r>
            <a:r>
              <a:rPr lang="ru-RU" b="1" dirty="0" err="1" smtClean="0">
                <a:ln w="11430"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Лангепас</a:t>
            </a:r>
            <a:r>
              <a:rPr lang="ru-RU" b="1" dirty="0" smtClean="0">
                <a:ln w="11430"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, 2013 год</a:t>
            </a:r>
            <a:endParaRPr lang="ru-RU" b="1" dirty="0">
              <a:ln w="11430">
                <a:solidFill>
                  <a:schemeClr val="tx2">
                    <a:lumMod val="40000"/>
                    <a:lumOff val="60000"/>
                  </a:schemeClr>
                </a:solidFill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77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Группа 64"/>
          <p:cNvGrpSpPr/>
          <p:nvPr/>
        </p:nvGrpSpPr>
        <p:grpSpPr>
          <a:xfrm>
            <a:off x="179512" y="0"/>
            <a:ext cx="8964488" cy="6597352"/>
            <a:chOff x="179512" y="0"/>
            <a:chExt cx="8964488" cy="6597352"/>
          </a:xfrm>
        </p:grpSpPr>
        <p:grpSp>
          <p:nvGrpSpPr>
            <p:cNvPr id="66" name="Группа 65"/>
            <p:cNvGrpSpPr/>
            <p:nvPr/>
          </p:nvGrpSpPr>
          <p:grpSpPr>
            <a:xfrm>
              <a:off x="179512" y="0"/>
              <a:ext cx="8964488" cy="6597352"/>
              <a:chOff x="179512" y="0"/>
              <a:chExt cx="8964488" cy="6597352"/>
            </a:xfrm>
          </p:grpSpPr>
          <p:sp>
            <p:nvSpPr>
              <p:cNvPr id="73" name="Скругленный прямоугольник 72"/>
              <p:cNvSpPr/>
              <p:nvPr/>
            </p:nvSpPr>
            <p:spPr>
              <a:xfrm>
                <a:off x="179512" y="188640"/>
                <a:ext cx="8640959" cy="6408712"/>
              </a:xfrm>
              <a:prstGeom prst="roundRect">
                <a:avLst/>
              </a:prstGeom>
              <a:noFill/>
              <a:ln w="76200">
                <a:solidFill>
                  <a:srgbClr val="0000FF"/>
                </a:solidFill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4" name="Прямоугольник 73"/>
              <p:cNvSpPr/>
              <p:nvPr/>
            </p:nvSpPr>
            <p:spPr>
              <a:xfrm>
                <a:off x="7308304" y="0"/>
                <a:ext cx="1835696" cy="177281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75" name="Группа 74"/>
              <p:cNvGrpSpPr/>
              <p:nvPr/>
            </p:nvGrpSpPr>
            <p:grpSpPr>
              <a:xfrm>
                <a:off x="7568096" y="188641"/>
                <a:ext cx="1341392" cy="1107996"/>
                <a:chOff x="6012160" y="3955122"/>
                <a:chExt cx="1341392" cy="1107996"/>
              </a:xfrm>
            </p:grpSpPr>
            <p:sp>
              <p:nvSpPr>
                <p:cNvPr id="79" name="Овал 78"/>
                <p:cNvSpPr/>
                <p:nvPr/>
              </p:nvSpPr>
              <p:spPr>
                <a:xfrm>
                  <a:off x="6012160" y="4005063"/>
                  <a:ext cx="1341392" cy="1032129"/>
                </a:xfrm>
                <a:prstGeom prst="ellipse">
                  <a:avLst/>
                </a:prstGeom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0" name="Овал 79"/>
                <p:cNvSpPr/>
                <p:nvPr/>
              </p:nvSpPr>
              <p:spPr>
                <a:xfrm>
                  <a:off x="6084168" y="4077072"/>
                  <a:ext cx="1152128" cy="864096"/>
                </a:xfrm>
                <a:prstGeom prst="ellipse">
                  <a:avLst/>
                </a:prstGeom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2" name="Прямоугольник 81"/>
                <p:cNvSpPr/>
                <p:nvPr/>
              </p:nvSpPr>
              <p:spPr>
                <a:xfrm>
                  <a:off x="6372200" y="3955122"/>
                  <a:ext cx="460383" cy="110799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ru-RU" sz="6600" b="1" cap="none" spc="0" dirty="0" smtClean="0">
                      <a:ln w="11430">
                        <a:solidFill>
                          <a:schemeClr val="accent6">
                            <a:lumMod val="50000"/>
                          </a:schemeClr>
                        </a:solidFill>
                      </a:ln>
                      <a:solidFill>
                        <a:schemeClr val="accent5">
                          <a:lumMod val="75000"/>
                        </a:schemeClr>
                      </a:solidFill>
                      <a:effectLst>
                        <a:outerShdw blurRad="50800" dist="39000" dir="5460000" algn="tl">
                          <a:srgbClr val="000000">
                            <a:alpha val="38000"/>
                          </a:srgbClr>
                        </a:outerShdw>
                      </a:effectLst>
                    </a:rPr>
                    <a:t>!</a:t>
                  </a:r>
                  <a:endParaRPr lang="ru-RU" sz="6600" b="1" cap="none" spc="0" dirty="0">
                    <a:ln w="11430">
                      <a:solidFill>
                        <a:schemeClr val="accent6">
                          <a:lumMod val="50000"/>
                        </a:schemeClr>
                      </a:solidFill>
                    </a:ln>
                    <a:solidFill>
                      <a:schemeClr val="accent5">
                        <a:lumMod val="75000"/>
                      </a:schemeClr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76" name="Дуга 8"/>
              <p:cNvSpPr/>
              <p:nvPr/>
            </p:nvSpPr>
            <p:spPr>
              <a:xfrm rot="5400000">
                <a:off x="7157293" y="195636"/>
                <a:ext cx="1705406" cy="1691417"/>
              </a:xfrm>
              <a:custGeom>
                <a:avLst/>
                <a:gdLst>
                  <a:gd name="connsiteX0" fmla="*/ 3196322 w 3338419"/>
                  <a:gd name="connsiteY0" fmla="*/ 533972 h 1791085"/>
                  <a:gd name="connsiteX1" fmla="*/ 2626535 w 3338419"/>
                  <a:gd name="connsiteY1" fmla="*/ 1629163 h 1791085"/>
                  <a:gd name="connsiteX2" fmla="*/ 1696597 w 3338419"/>
                  <a:gd name="connsiteY2" fmla="*/ 1790964 h 1791085"/>
                  <a:gd name="connsiteX3" fmla="*/ 1669210 w 3338419"/>
                  <a:gd name="connsiteY3" fmla="*/ 895543 h 1791085"/>
                  <a:gd name="connsiteX4" fmla="*/ 3196322 w 3338419"/>
                  <a:gd name="connsiteY4" fmla="*/ 533972 h 1791085"/>
                  <a:gd name="connsiteX0" fmla="*/ 3196322 w 3338419"/>
                  <a:gd name="connsiteY0" fmla="*/ 533972 h 1791085"/>
                  <a:gd name="connsiteX1" fmla="*/ 2626535 w 3338419"/>
                  <a:gd name="connsiteY1" fmla="*/ 1629163 h 1791085"/>
                  <a:gd name="connsiteX2" fmla="*/ 1696597 w 3338419"/>
                  <a:gd name="connsiteY2" fmla="*/ 1790964 h 1791085"/>
                  <a:gd name="connsiteX0" fmla="*/ 1527112 w 1692380"/>
                  <a:gd name="connsiteY0" fmla="*/ 290286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3" fmla="*/ 0 w 1692380"/>
                  <a:gd name="connsiteY3" fmla="*/ 651857 h 1547278"/>
                  <a:gd name="connsiteX4" fmla="*/ 1527112 w 1692380"/>
                  <a:gd name="connsiteY4" fmla="*/ 290286 h 1547278"/>
                  <a:gd name="connsiteX0" fmla="*/ 1556141 w 1692380"/>
                  <a:gd name="connsiteY0" fmla="*/ 0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0" fmla="*/ 1527112 w 1692380"/>
                  <a:gd name="connsiteY0" fmla="*/ 290286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3" fmla="*/ 0 w 1692380"/>
                  <a:gd name="connsiteY3" fmla="*/ 651857 h 1547278"/>
                  <a:gd name="connsiteX4" fmla="*/ 1527112 w 1692380"/>
                  <a:gd name="connsiteY4" fmla="*/ 290286 h 1547278"/>
                  <a:gd name="connsiteX0" fmla="*/ 1556141 w 1692380"/>
                  <a:gd name="connsiteY0" fmla="*/ 0 h 1547278"/>
                  <a:gd name="connsiteX1" fmla="*/ 957325 w 1692380"/>
                  <a:gd name="connsiteY1" fmla="*/ 1385477 h 1547278"/>
                  <a:gd name="connsiteX2" fmla="*/ 41794 w 1692380"/>
                  <a:gd name="connsiteY2" fmla="*/ 1467614 h 1547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92380" h="1547278" stroke="0" extrusionOk="0">
                    <a:moveTo>
                      <a:pt x="1527112" y="290286"/>
                    </a:moveTo>
                    <a:cubicBezTo>
                      <a:pt x="1848922" y="681513"/>
                      <a:pt x="1610273" y="1140222"/>
                      <a:pt x="957325" y="1385477"/>
                    </a:cubicBezTo>
                    <a:cubicBezTo>
                      <a:pt x="684391" y="1487994"/>
                      <a:pt x="360518" y="1544345"/>
                      <a:pt x="27387" y="1547278"/>
                    </a:cubicBezTo>
                    <a:lnTo>
                      <a:pt x="0" y="651857"/>
                    </a:lnTo>
                    <a:lnTo>
                      <a:pt x="1527112" y="290286"/>
                    </a:lnTo>
                    <a:close/>
                  </a:path>
                  <a:path w="1692380" h="1547278" fill="none">
                    <a:moveTo>
                      <a:pt x="1556141" y="0"/>
                    </a:moveTo>
                    <a:cubicBezTo>
                      <a:pt x="1877951" y="391227"/>
                      <a:pt x="1610273" y="1140222"/>
                      <a:pt x="957325" y="1385477"/>
                    </a:cubicBezTo>
                    <a:cubicBezTo>
                      <a:pt x="684391" y="1487994"/>
                      <a:pt x="374925" y="1464681"/>
                      <a:pt x="41794" y="1467614"/>
                    </a:cubicBezTo>
                  </a:path>
                </a:pathLst>
              </a:custGeom>
              <a:noFill/>
              <a:ln w="76200">
                <a:solidFill>
                  <a:srgbClr val="0000FF"/>
                </a:solidFill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67" name="Скругленный прямоугольник 66"/>
            <p:cNvSpPr/>
            <p:nvPr/>
          </p:nvSpPr>
          <p:spPr>
            <a:xfrm>
              <a:off x="608931" y="465280"/>
              <a:ext cx="6483349" cy="1152128"/>
            </a:xfrm>
            <a:prstGeom prst="roundRect">
              <a:avLst>
                <a:gd name="adj" fmla="val 50000"/>
              </a:avLst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Овал 70"/>
            <p:cNvSpPr/>
            <p:nvPr/>
          </p:nvSpPr>
          <p:spPr>
            <a:xfrm rot="20782755">
              <a:off x="6373396" y="412563"/>
              <a:ext cx="792088" cy="13075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1403648" y="548680"/>
              <a:ext cx="417941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5400" b="1" cap="none" spc="0" dirty="0" smtClean="0">
                  <a:ln w="11430">
                    <a:solidFill>
                      <a:schemeClr val="bg1"/>
                    </a:solidFill>
                  </a:ln>
                  <a:solidFill>
                    <a:srgbClr val="C8F7F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Важно знать!</a:t>
              </a:r>
              <a:endParaRPr lang="ru-RU" sz="5400" b="1" cap="none" spc="0" dirty="0">
                <a:ln w="11430">
                  <a:solidFill>
                    <a:schemeClr val="bg1"/>
                  </a:solidFill>
                </a:ln>
                <a:solidFill>
                  <a:srgbClr val="C8F7F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sp>
        <p:nvSpPr>
          <p:cNvPr id="42" name="Прямоугольник 41"/>
          <p:cNvSpPr/>
          <p:nvPr/>
        </p:nvSpPr>
        <p:spPr>
          <a:xfrm>
            <a:off x="395536" y="1754326"/>
            <a:ext cx="82809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 Math"/>
              </a:rPr>
              <a:t>Определение: </a:t>
            </a:r>
            <a:r>
              <a:rPr lang="ru-RU" sz="2400" b="1" dirty="0" smtClean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 Math"/>
              </a:rPr>
              <a:t>отрезок, для которого указано, какая из его граничных точек считается началом, а какая – концом, называется направленным отрезком или вектором.</a:t>
            </a:r>
            <a:endParaRPr lang="ru-RU" sz="2400" b="1" dirty="0">
              <a:ln w="11430"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 Math"/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737122" y="3212976"/>
            <a:ext cx="374441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590715" y="3284984"/>
            <a:ext cx="370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4302643" y="3284984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В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474643" y="3702842"/>
                <a:ext cx="4269374" cy="5088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400" b="1" i="1" dirty="0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ru-RU" sz="2400" b="1" i="1" dirty="0">
                              <a:latin typeface="Cambria Math"/>
                            </a:rPr>
                            <m:t>АВ</m:t>
                          </m:r>
                          <m:r>
                            <m:rPr>
                              <m:nor/>
                            </m:rPr>
                            <a:rPr lang="ru-RU" sz="2400" b="1" dirty="0"/>
                            <m:t> </m:t>
                          </m:r>
                        </m:e>
                      </m:acc>
                    </m:oMath>
                  </m:oMathPara>
                </a14:m>
                <a:endParaRPr lang="ru-RU" sz="2400" b="1" dirty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643" y="3702842"/>
                <a:ext cx="4269374" cy="50885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4" name="Прямая со стрелкой 23"/>
          <p:cNvCxnSpPr/>
          <p:nvPr/>
        </p:nvCxnSpPr>
        <p:spPr>
          <a:xfrm flipH="1">
            <a:off x="5789891" y="4054508"/>
            <a:ext cx="2132001" cy="64326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668344" y="3525781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Р</a:t>
            </a:r>
            <a:endParaRPr lang="ru-RU" sz="24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5583062" y="4102919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К</a:t>
            </a:r>
            <a:endParaRPr lang="ru-RU" sz="24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5057391" y="4333752"/>
                <a:ext cx="4069775" cy="5088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400" b="1" i="1" dirty="0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ru-RU" sz="2400" b="1" i="1" dirty="0" smtClean="0">
                              <a:latin typeface="Cambria Math"/>
                            </a:rPr>
                            <m:t>РК</m:t>
                          </m:r>
                          <m:r>
                            <m:rPr>
                              <m:nor/>
                            </m:rPr>
                            <a:rPr lang="ru-RU" sz="2400" b="1" dirty="0"/>
                            <m:t> </m:t>
                          </m:r>
                        </m:e>
                      </m:acc>
                    </m:oMath>
                  </m:oMathPara>
                </a14:m>
                <a:endParaRPr lang="ru-RU" sz="2400" b="1" dirty="0"/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7391" y="4333752"/>
                <a:ext cx="4069775" cy="50885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645511" y="5128592"/>
                <a:ext cx="406977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400" b="1" i="1" dirty="0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400" b="1" i="1" dirty="0" smtClean="0">
                              <a:latin typeface="Cambria Math"/>
                            </a:rPr>
                            <m:t>𝒂</m:t>
                          </m:r>
                          <m:r>
                            <m:rPr>
                              <m:nor/>
                            </m:rPr>
                            <a:rPr lang="ru-RU" sz="2400" b="1" dirty="0"/>
                            <m:t> </m:t>
                          </m:r>
                        </m:e>
                      </m:acc>
                    </m:oMath>
                  </m:oMathPara>
                </a14:m>
                <a:endParaRPr lang="ru-RU" sz="2400" b="1" dirty="0"/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511" y="5128592"/>
                <a:ext cx="4069775" cy="46166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9" name="Прямая со стрелкой 28"/>
          <p:cNvCxnSpPr/>
          <p:nvPr/>
        </p:nvCxnSpPr>
        <p:spPr>
          <a:xfrm flipV="1">
            <a:off x="2123728" y="4653136"/>
            <a:ext cx="792088" cy="9509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004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8051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 Math"/>
              </a:rPr>
              <a:t>Выпишите векторы, изображенные на рисунке.</a:t>
            </a:r>
            <a:endParaRPr lang="ru-RU" sz="2800" b="1" dirty="0">
              <a:ln w="11430"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 Math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1979712" y="1470036"/>
            <a:ext cx="3979057" cy="36151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1979712" y="1484784"/>
            <a:ext cx="811638" cy="3600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1979712" y="5085184"/>
            <a:ext cx="453650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1979712" y="2566219"/>
            <a:ext cx="2813514" cy="25189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4860032" y="1470036"/>
            <a:ext cx="1098737" cy="10228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2791350" y="1484784"/>
            <a:ext cx="3436834" cy="17928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2791350" y="1470036"/>
            <a:ext cx="3167419" cy="147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 flipV="1">
            <a:off x="5958769" y="1470036"/>
            <a:ext cx="269415" cy="180757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6228184" y="3284984"/>
            <a:ext cx="288032" cy="1800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1691680" y="5085184"/>
            <a:ext cx="370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2324057" y="1029491"/>
            <a:ext cx="370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В</a:t>
            </a:r>
            <a:endParaRPr lang="ru-RU" sz="2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958769" y="999994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С</a:t>
            </a:r>
            <a:endParaRPr lang="ru-RU" sz="24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6549141" y="4983559"/>
            <a:ext cx="378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D</a:t>
            </a:r>
            <a:endParaRPr lang="ru-RU" sz="24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4644008" y="2708920"/>
            <a:ext cx="3930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О</a:t>
            </a:r>
            <a:endParaRPr lang="ru-RU" sz="24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6322156" y="2967335"/>
            <a:ext cx="4539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М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2492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Группа 64"/>
          <p:cNvGrpSpPr/>
          <p:nvPr/>
        </p:nvGrpSpPr>
        <p:grpSpPr>
          <a:xfrm>
            <a:off x="179512" y="0"/>
            <a:ext cx="8964488" cy="6597352"/>
            <a:chOff x="179512" y="0"/>
            <a:chExt cx="8964488" cy="6597352"/>
          </a:xfrm>
        </p:grpSpPr>
        <p:grpSp>
          <p:nvGrpSpPr>
            <p:cNvPr id="66" name="Группа 65"/>
            <p:cNvGrpSpPr/>
            <p:nvPr/>
          </p:nvGrpSpPr>
          <p:grpSpPr>
            <a:xfrm>
              <a:off x="179512" y="0"/>
              <a:ext cx="8964488" cy="6597352"/>
              <a:chOff x="179512" y="0"/>
              <a:chExt cx="8964488" cy="6597352"/>
            </a:xfrm>
          </p:grpSpPr>
          <p:sp>
            <p:nvSpPr>
              <p:cNvPr id="73" name="Скругленный прямоугольник 72"/>
              <p:cNvSpPr/>
              <p:nvPr/>
            </p:nvSpPr>
            <p:spPr>
              <a:xfrm>
                <a:off x="179512" y="188640"/>
                <a:ext cx="8640959" cy="6408712"/>
              </a:xfrm>
              <a:prstGeom prst="roundRect">
                <a:avLst/>
              </a:prstGeom>
              <a:noFill/>
              <a:ln w="76200">
                <a:solidFill>
                  <a:srgbClr val="0000FF"/>
                </a:solidFill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4" name="Прямоугольник 73"/>
              <p:cNvSpPr/>
              <p:nvPr/>
            </p:nvSpPr>
            <p:spPr>
              <a:xfrm>
                <a:off x="7308304" y="0"/>
                <a:ext cx="1835696" cy="177281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75" name="Группа 74"/>
              <p:cNvGrpSpPr/>
              <p:nvPr/>
            </p:nvGrpSpPr>
            <p:grpSpPr>
              <a:xfrm>
                <a:off x="7568096" y="188641"/>
                <a:ext cx="1341392" cy="1107996"/>
                <a:chOff x="6012160" y="3955122"/>
                <a:chExt cx="1341392" cy="1107996"/>
              </a:xfrm>
            </p:grpSpPr>
            <p:sp>
              <p:nvSpPr>
                <p:cNvPr id="79" name="Овал 78"/>
                <p:cNvSpPr/>
                <p:nvPr/>
              </p:nvSpPr>
              <p:spPr>
                <a:xfrm>
                  <a:off x="6012160" y="4005063"/>
                  <a:ext cx="1341392" cy="1032129"/>
                </a:xfrm>
                <a:prstGeom prst="ellipse">
                  <a:avLst/>
                </a:prstGeom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0" name="Овал 79"/>
                <p:cNvSpPr/>
                <p:nvPr/>
              </p:nvSpPr>
              <p:spPr>
                <a:xfrm>
                  <a:off x="6084168" y="4077072"/>
                  <a:ext cx="1152128" cy="864096"/>
                </a:xfrm>
                <a:prstGeom prst="ellipse">
                  <a:avLst/>
                </a:prstGeom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2" name="Прямоугольник 81"/>
                <p:cNvSpPr/>
                <p:nvPr/>
              </p:nvSpPr>
              <p:spPr>
                <a:xfrm>
                  <a:off x="6372200" y="3955122"/>
                  <a:ext cx="460383" cy="110799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ru-RU" sz="6600" b="1" cap="none" spc="0" dirty="0" smtClean="0">
                      <a:ln w="11430">
                        <a:solidFill>
                          <a:schemeClr val="accent6">
                            <a:lumMod val="50000"/>
                          </a:schemeClr>
                        </a:solidFill>
                      </a:ln>
                      <a:solidFill>
                        <a:schemeClr val="accent5">
                          <a:lumMod val="75000"/>
                        </a:schemeClr>
                      </a:solidFill>
                      <a:effectLst>
                        <a:outerShdw blurRad="50800" dist="39000" dir="5460000" algn="tl">
                          <a:srgbClr val="000000">
                            <a:alpha val="38000"/>
                          </a:srgbClr>
                        </a:outerShdw>
                      </a:effectLst>
                    </a:rPr>
                    <a:t>!</a:t>
                  </a:r>
                  <a:endParaRPr lang="ru-RU" sz="6600" b="1" cap="none" spc="0" dirty="0">
                    <a:ln w="11430">
                      <a:solidFill>
                        <a:schemeClr val="accent6">
                          <a:lumMod val="50000"/>
                        </a:schemeClr>
                      </a:solidFill>
                    </a:ln>
                    <a:solidFill>
                      <a:schemeClr val="accent5">
                        <a:lumMod val="75000"/>
                      </a:schemeClr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76" name="Дуга 8"/>
              <p:cNvSpPr/>
              <p:nvPr/>
            </p:nvSpPr>
            <p:spPr>
              <a:xfrm rot="5400000">
                <a:off x="7157293" y="195636"/>
                <a:ext cx="1705406" cy="1691417"/>
              </a:xfrm>
              <a:custGeom>
                <a:avLst/>
                <a:gdLst>
                  <a:gd name="connsiteX0" fmla="*/ 3196322 w 3338419"/>
                  <a:gd name="connsiteY0" fmla="*/ 533972 h 1791085"/>
                  <a:gd name="connsiteX1" fmla="*/ 2626535 w 3338419"/>
                  <a:gd name="connsiteY1" fmla="*/ 1629163 h 1791085"/>
                  <a:gd name="connsiteX2" fmla="*/ 1696597 w 3338419"/>
                  <a:gd name="connsiteY2" fmla="*/ 1790964 h 1791085"/>
                  <a:gd name="connsiteX3" fmla="*/ 1669210 w 3338419"/>
                  <a:gd name="connsiteY3" fmla="*/ 895543 h 1791085"/>
                  <a:gd name="connsiteX4" fmla="*/ 3196322 w 3338419"/>
                  <a:gd name="connsiteY4" fmla="*/ 533972 h 1791085"/>
                  <a:gd name="connsiteX0" fmla="*/ 3196322 w 3338419"/>
                  <a:gd name="connsiteY0" fmla="*/ 533972 h 1791085"/>
                  <a:gd name="connsiteX1" fmla="*/ 2626535 w 3338419"/>
                  <a:gd name="connsiteY1" fmla="*/ 1629163 h 1791085"/>
                  <a:gd name="connsiteX2" fmla="*/ 1696597 w 3338419"/>
                  <a:gd name="connsiteY2" fmla="*/ 1790964 h 1791085"/>
                  <a:gd name="connsiteX0" fmla="*/ 1527112 w 1692380"/>
                  <a:gd name="connsiteY0" fmla="*/ 290286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3" fmla="*/ 0 w 1692380"/>
                  <a:gd name="connsiteY3" fmla="*/ 651857 h 1547278"/>
                  <a:gd name="connsiteX4" fmla="*/ 1527112 w 1692380"/>
                  <a:gd name="connsiteY4" fmla="*/ 290286 h 1547278"/>
                  <a:gd name="connsiteX0" fmla="*/ 1556141 w 1692380"/>
                  <a:gd name="connsiteY0" fmla="*/ 0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0" fmla="*/ 1527112 w 1692380"/>
                  <a:gd name="connsiteY0" fmla="*/ 290286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3" fmla="*/ 0 w 1692380"/>
                  <a:gd name="connsiteY3" fmla="*/ 651857 h 1547278"/>
                  <a:gd name="connsiteX4" fmla="*/ 1527112 w 1692380"/>
                  <a:gd name="connsiteY4" fmla="*/ 290286 h 1547278"/>
                  <a:gd name="connsiteX0" fmla="*/ 1556141 w 1692380"/>
                  <a:gd name="connsiteY0" fmla="*/ 0 h 1547278"/>
                  <a:gd name="connsiteX1" fmla="*/ 957325 w 1692380"/>
                  <a:gd name="connsiteY1" fmla="*/ 1385477 h 1547278"/>
                  <a:gd name="connsiteX2" fmla="*/ 41794 w 1692380"/>
                  <a:gd name="connsiteY2" fmla="*/ 1467614 h 1547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92380" h="1547278" stroke="0" extrusionOk="0">
                    <a:moveTo>
                      <a:pt x="1527112" y="290286"/>
                    </a:moveTo>
                    <a:cubicBezTo>
                      <a:pt x="1848922" y="681513"/>
                      <a:pt x="1610273" y="1140222"/>
                      <a:pt x="957325" y="1385477"/>
                    </a:cubicBezTo>
                    <a:cubicBezTo>
                      <a:pt x="684391" y="1487994"/>
                      <a:pt x="360518" y="1544345"/>
                      <a:pt x="27387" y="1547278"/>
                    </a:cubicBezTo>
                    <a:lnTo>
                      <a:pt x="0" y="651857"/>
                    </a:lnTo>
                    <a:lnTo>
                      <a:pt x="1527112" y="290286"/>
                    </a:lnTo>
                    <a:close/>
                  </a:path>
                  <a:path w="1692380" h="1547278" fill="none">
                    <a:moveTo>
                      <a:pt x="1556141" y="0"/>
                    </a:moveTo>
                    <a:cubicBezTo>
                      <a:pt x="1877951" y="391227"/>
                      <a:pt x="1610273" y="1140222"/>
                      <a:pt x="957325" y="1385477"/>
                    </a:cubicBezTo>
                    <a:cubicBezTo>
                      <a:pt x="684391" y="1487994"/>
                      <a:pt x="374925" y="1464681"/>
                      <a:pt x="41794" y="1467614"/>
                    </a:cubicBezTo>
                  </a:path>
                </a:pathLst>
              </a:custGeom>
              <a:noFill/>
              <a:ln w="76200">
                <a:solidFill>
                  <a:srgbClr val="0000FF"/>
                </a:solidFill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67" name="Скругленный прямоугольник 66"/>
            <p:cNvSpPr/>
            <p:nvPr/>
          </p:nvSpPr>
          <p:spPr>
            <a:xfrm>
              <a:off x="608931" y="465280"/>
              <a:ext cx="6483349" cy="1152128"/>
            </a:xfrm>
            <a:prstGeom prst="roundRect">
              <a:avLst>
                <a:gd name="adj" fmla="val 50000"/>
              </a:avLst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Овал 70"/>
            <p:cNvSpPr/>
            <p:nvPr/>
          </p:nvSpPr>
          <p:spPr>
            <a:xfrm rot="20782755">
              <a:off x="6373396" y="412563"/>
              <a:ext cx="792088" cy="13075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1403648" y="548680"/>
              <a:ext cx="417941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5400" b="1" cap="none" spc="0" dirty="0" smtClean="0">
                  <a:ln w="11430">
                    <a:solidFill>
                      <a:schemeClr val="bg1"/>
                    </a:solidFill>
                  </a:ln>
                  <a:solidFill>
                    <a:srgbClr val="C8F7F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Важно знать!</a:t>
              </a:r>
              <a:endParaRPr lang="ru-RU" sz="5400" b="1" cap="none" spc="0" dirty="0">
                <a:ln w="11430">
                  <a:solidFill>
                    <a:schemeClr val="bg1"/>
                  </a:solidFill>
                </a:ln>
                <a:solidFill>
                  <a:srgbClr val="C8F7F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grpSp>
        <p:nvGrpSpPr>
          <p:cNvPr id="30" name="Group 39"/>
          <p:cNvGrpSpPr>
            <a:grpSpLocks/>
          </p:cNvGrpSpPr>
          <p:nvPr/>
        </p:nvGrpSpPr>
        <p:grpSpPr bwMode="auto">
          <a:xfrm>
            <a:off x="320675" y="2554436"/>
            <a:ext cx="7183438" cy="525462"/>
            <a:chOff x="622" y="1055"/>
            <a:chExt cx="4540" cy="331"/>
          </a:xfrm>
        </p:grpSpPr>
        <p:grpSp>
          <p:nvGrpSpPr>
            <p:cNvPr id="31" name="Group 16"/>
            <p:cNvGrpSpPr>
              <a:grpSpLocks/>
            </p:cNvGrpSpPr>
            <p:nvPr/>
          </p:nvGrpSpPr>
          <p:grpSpPr bwMode="auto">
            <a:xfrm>
              <a:off x="711" y="1281"/>
              <a:ext cx="4331" cy="105"/>
              <a:chOff x="711" y="1281"/>
              <a:chExt cx="4331" cy="105"/>
            </a:xfrm>
          </p:grpSpPr>
          <p:sp>
            <p:nvSpPr>
              <p:cNvPr id="44" name="Line 4"/>
              <p:cNvSpPr>
                <a:spLocks noChangeShapeType="1"/>
              </p:cNvSpPr>
              <p:nvPr/>
            </p:nvSpPr>
            <p:spPr bwMode="auto">
              <a:xfrm flipV="1">
                <a:off x="712" y="1288"/>
                <a:ext cx="433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" name="Line 5"/>
              <p:cNvSpPr>
                <a:spLocks noChangeShapeType="1"/>
              </p:cNvSpPr>
              <p:nvPr/>
            </p:nvSpPr>
            <p:spPr bwMode="auto">
              <a:xfrm>
                <a:off x="711" y="1281"/>
                <a:ext cx="0" cy="9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" name="Line 6"/>
              <p:cNvSpPr>
                <a:spLocks noChangeShapeType="1"/>
              </p:cNvSpPr>
              <p:nvPr/>
            </p:nvSpPr>
            <p:spPr bwMode="auto">
              <a:xfrm>
                <a:off x="1149" y="1293"/>
                <a:ext cx="0" cy="9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" name="Line 7"/>
              <p:cNvSpPr>
                <a:spLocks noChangeShapeType="1"/>
              </p:cNvSpPr>
              <p:nvPr/>
            </p:nvSpPr>
            <p:spPr bwMode="auto">
              <a:xfrm>
                <a:off x="1581" y="1290"/>
                <a:ext cx="0" cy="9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8" name="Line 8"/>
              <p:cNvSpPr>
                <a:spLocks noChangeShapeType="1"/>
              </p:cNvSpPr>
              <p:nvPr/>
            </p:nvSpPr>
            <p:spPr bwMode="auto">
              <a:xfrm>
                <a:off x="2010" y="1290"/>
                <a:ext cx="0" cy="9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9" name="Line 9"/>
              <p:cNvSpPr>
                <a:spLocks noChangeShapeType="1"/>
              </p:cNvSpPr>
              <p:nvPr/>
            </p:nvSpPr>
            <p:spPr bwMode="auto">
              <a:xfrm>
                <a:off x="2445" y="1284"/>
                <a:ext cx="0" cy="9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" name="Line 10"/>
              <p:cNvSpPr>
                <a:spLocks noChangeShapeType="1"/>
              </p:cNvSpPr>
              <p:nvPr/>
            </p:nvSpPr>
            <p:spPr bwMode="auto">
              <a:xfrm>
                <a:off x="2877" y="1287"/>
                <a:ext cx="0" cy="9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" name="Line 11"/>
              <p:cNvSpPr>
                <a:spLocks noChangeShapeType="1"/>
              </p:cNvSpPr>
              <p:nvPr/>
            </p:nvSpPr>
            <p:spPr bwMode="auto">
              <a:xfrm>
                <a:off x="3312" y="1287"/>
                <a:ext cx="0" cy="9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" name="Line 12"/>
              <p:cNvSpPr>
                <a:spLocks noChangeShapeType="1"/>
              </p:cNvSpPr>
              <p:nvPr/>
            </p:nvSpPr>
            <p:spPr bwMode="auto">
              <a:xfrm>
                <a:off x="3741" y="1281"/>
                <a:ext cx="0" cy="9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" name="Line 13"/>
              <p:cNvSpPr>
                <a:spLocks noChangeShapeType="1"/>
              </p:cNvSpPr>
              <p:nvPr/>
            </p:nvSpPr>
            <p:spPr bwMode="auto">
              <a:xfrm>
                <a:off x="4176" y="1290"/>
                <a:ext cx="0" cy="9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4" name="Line 14"/>
              <p:cNvSpPr>
                <a:spLocks noChangeShapeType="1"/>
              </p:cNvSpPr>
              <p:nvPr/>
            </p:nvSpPr>
            <p:spPr bwMode="auto">
              <a:xfrm>
                <a:off x="4608" y="1287"/>
                <a:ext cx="0" cy="9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" name="Line 15"/>
              <p:cNvSpPr>
                <a:spLocks noChangeShapeType="1"/>
              </p:cNvSpPr>
              <p:nvPr/>
            </p:nvSpPr>
            <p:spPr bwMode="auto">
              <a:xfrm>
                <a:off x="5040" y="1287"/>
                <a:ext cx="0" cy="9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2" name="Text Box 17"/>
            <p:cNvSpPr txBox="1">
              <a:spLocks noChangeArrowheads="1"/>
            </p:cNvSpPr>
            <p:nvPr/>
          </p:nvSpPr>
          <p:spPr bwMode="auto">
            <a:xfrm>
              <a:off x="622" y="1055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/>
                <a:t>0</a:t>
              </a:r>
            </a:p>
          </p:txBody>
        </p:sp>
        <p:sp>
          <p:nvSpPr>
            <p:cNvPr id="33" name="Text Box 18"/>
            <p:cNvSpPr txBox="1">
              <a:spLocks noChangeArrowheads="1"/>
            </p:cNvSpPr>
            <p:nvPr/>
          </p:nvSpPr>
          <p:spPr bwMode="auto">
            <a:xfrm>
              <a:off x="1054" y="1055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/>
                <a:t>1</a:t>
              </a:r>
            </a:p>
          </p:txBody>
        </p:sp>
        <p:sp>
          <p:nvSpPr>
            <p:cNvPr id="34" name="Text Box 19"/>
            <p:cNvSpPr txBox="1">
              <a:spLocks noChangeArrowheads="1"/>
            </p:cNvSpPr>
            <p:nvPr/>
          </p:nvSpPr>
          <p:spPr bwMode="auto">
            <a:xfrm>
              <a:off x="1918" y="1071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/>
                <a:t>3</a:t>
              </a:r>
            </a:p>
          </p:txBody>
        </p:sp>
        <p:sp>
          <p:nvSpPr>
            <p:cNvPr id="35" name="Text Box 20"/>
            <p:cNvSpPr txBox="1">
              <a:spLocks noChangeArrowheads="1"/>
            </p:cNvSpPr>
            <p:nvPr/>
          </p:nvSpPr>
          <p:spPr bwMode="auto">
            <a:xfrm>
              <a:off x="1478" y="1063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/>
                <a:t>2</a:t>
              </a:r>
            </a:p>
          </p:txBody>
        </p:sp>
        <p:sp>
          <p:nvSpPr>
            <p:cNvPr id="36" name="Text Box 21"/>
            <p:cNvSpPr txBox="1">
              <a:spLocks noChangeArrowheads="1"/>
            </p:cNvSpPr>
            <p:nvPr/>
          </p:nvSpPr>
          <p:spPr bwMode="auto">
            <a:xfrm>
              <a:off x="2334" y="1079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/>
                <a:t>4</a:t>
              </a:r>
            </a:p>
          </p:txBody>
        </p:sp>
        <p:sp>
          <p:nvSpPr>
            <p:cNvPr id="37" name="Text Box 22"/>
            <p:cNvSpPr txBox="1">
              <a:spLocks noChangeArrowheads="1"/>
            </p:cNvSpPr>
            <p:nvPr/>
          </p:nvSpPr>
          <p:spPr bwMode="auto">
            <a:xfrm>
              <a:off x="2774" y="1071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/>
                <a:t>5</a:t>
              </a:r>
            </a:p>
          </p:txBody>
        </p:sp>
        <p:sp>
          <p:nvSpPr>
            <p:cNvPr id="38" name="Text Box 23"/>
            <p:cNvSpPr txBox="1">
              <a:spLocks noChangeArrowheads="1"/>
            </p:cNvSpPr>
            <p:nvPr/>
          </p:nvSpPr>
          <p:spPr bwMode="auto">
            <a:xfrm>
              <a:off x="3222" y="1079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/>
                <a:t>6</a:t>
              </a:r>
            </a:p>
          </p:txBody>
        </p:sp>
        <p:sp>
          <p:nvSpPr>
            <p:cNvPr id="39" name="Text Box 24"/>
            <p:cNvSpPr txBox="1">
              <a:spLocks noChangeArrowheads="1"/>
            </p:cNvSpPr>
            <p:nvPr/>
          </p:nvSpPr>
          <p:spPr bwMode="auto">
            <a:xfrm>
              <a:off x="3638" y="1071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/>
                <a:t>7</a:t>
              </a:r>
            </a:p>
          </p:txBody>
        </p:sp>
        <p:sp>
          <p:nvSpPr>
            <p:cNvPr id="40" name="Text Box 25"/>
            <p:cNvSpPr txBox="1">
              <a:spLocks noChangeArrowheads="1"/>
            </p:cNvSpPr>
            <p:nvPr/>
          </p:nvSpPr>
          <p:spPr bwMode="auto">
            <a:xfrm>
              <a:off x="4070" y="1079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/>
                <a:t>8</a:t>
              </a:r>
            </a:p>
          </p:txBody>
        </p:sp>
        <p:sp>
          <p:nvSpPr>
            <p:cNvPr id="41" name="Text Box 26"/>
            <p:cNvSpPr txBox="1">
              <a:spLocks noChangeArrowheads="1"/>
            </p:cNvSpPr>
            <p:nvPr/>
          </p:nvSpPr>
          <p:spPr bwMode="auto">
            <a:xfrm>
              <a:off x="4502" y="1087"/>
              <a:ext cx="1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/>
                <a:t>9</a:t>
              </a:r>
            </a:p>
          </p:txBody>
        </p:sp>
        <p:sp>
          <p:nvSpPr>
            <p:cNvPr id="43" name="Text Box 27"/>
            <p:cNvSpPr txBox="1">
              <a:spLocks noChangeArrowheads="1"/>
            </p:cNvSpPr>
            <p:nvPr/>
          </p:nvSpPr>
          <p:spPr bwMode="auto">
            <a:xfrm>
              <a:off x="4886" y="1079"/>
              <a:ext cx="27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/>
                <a:t>10</a:t>
              </a:r>
            </a:p>
          </p:txBody>
        </p:sp>
      </p:grpSp>
      <p:grpSp>
        <p:nvGrpSpPr>
          <p:cNvPr id="56" name="Group 28"/>
          <p:cNvGrpSpPr>
            <a:grpSpLocks/>
          </p:cNvGrpSpPr>
          <p:nvPr/>
        </p:nvGrpSpPr>
        <p:grpSpPr bwMode="auto">
          <a:xfrm rot="9051855">
            <a:off x="609600" y="3579961"/>
            <a:ext cx="2644775" cy="665162"/>
            <a:chOff x="1842" y="3264"/>
            <a:chExt cx="1673" cy="423"/>
          </a:xfrm>
        </p:grpSpPr>
        <p:sp>
          <p:nvSpPr>
            <p:cNvPr id="57" name="AutoShape 29"/>
            <p:cNvSpPr>
              <a:spLocks noChangeArrowheads="1"/>
            </p:cNvSpPr>
            <p:nvPr/>
          </p:nvSpPr>
          <p:spPr bwMode="auto">
            <a:xfrm rot="-3655424">
              <a:off x="1945" y="3191"/>
              <a:ext cx="87" cy="233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9525">
              <a:solidFill>
                <a:srgbClr val="FF66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Line 30"/>
            <p:cNvSpPr>
              <a:spLocks noChangeShapeType="1"/>
            </p:cNvSpPr>
            <p:nvPr/>
          </p:nvSpPr>
          <p:spPr bwMode="auto">
            <a:xfrm rot="-9055424">
              <a:off x="1842" y="3687"/>
              <a:ext cx="1673" cy="0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9" name="Text Box 31"/>
          <p:cNvSpPr txBox="1">
            <a:spLocks noChangeArrowheads="1"/>
          </p:cNvSpPr>
          <p:nvPr/>
        </p:nvSpPr>
        <p:spPr bwMode="auto">
          <a:xfrm>
            <a:off x="185738" y="3257698"/>
            <a:ext cx="336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А</a:t>
            </a:r>
          </a:p>
        </p:txBody>
      </p:sp>
      <p:sp>
        <p:nvSpPr>
          <p:cNvPr id="60" name="Text Box 32"/>
          <p:cNvSpPr txBox="1">
            <a:spLocks noChangeArrowheads="1"/>
          </p:cNvSpPr>
          <p:nvPr/>
        </p:nvSpPr>
        <p:spPr bwMode="auto">
          <a:xfrm>
            <a:off x="2903538" y="3206898"/>
            <a:ext cx="336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В</a:t>
            </a:r>
          </a:p>
        </p:txBody>
      </p:sp>
      <p:grpSp>
        <p:nvGrpSpPr>
          <p:cNvPr id="61" name="Group 35"/>
          <p:cNvGrpSpPr>
            <a:grpSpLocks/>
          </p:cNvGrpSpPr>
          <p:nvPr/>
        </p:nvGrpSpPr>
        <p:grpSpPr bwMode="auto">
          <a:xfrm>
            <a:off x="7532688" y="3254523"/>
            <a:ext cx="1085850" cy="396875"/>
            <a:chOff x="2854" y="2463"/>
            <a:chExt cx="684" cy="250"/>
          </a:xfrm>
        </p:grpSpPr>
        <p:sp>
          <p:nvSpPr>
            <p:cNvPr id="62" name="Text Box 33"/>
            <p:cNvSpPr txBox="1">
              <a:spLocks noChangeArrowheads="1"/>
            </p:cNvSpPr>
            <p:nvPr/>
          </p:nvSpPr>
          <p:spPr bwMode="auto">
            <a:xfrm>
              <a:off x="2854" y="2463"/>
              <a:ext cx="68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000"/>
                <a:t>|</a:t>
              </a:r>
              <a:r>
                <a:rPr lang="ru-RU" sz="2000"/>
                <a:t>АВ</a:t>
              </a:r>
              <a:r>
                <a:rPr lang="en-US" sz="2000"/>
                <a:t>| = 4</a:t>
              </a:r>
              <a:endParaRPr lang="ru-RU" sz="2000"/>
            </a:p>
          </p:txBody>
        </p:sp>
        <p:sp>
          <p:nvSpPr>
            <p:cNvPr id="63" name="Line 34"/>
            <p:cNvSpPr>
              <a:spLocks noChangeShapeType="1"/>
            </p:cNvSpPr>
            <p:nvPr/>
          </p:nvSpPr>
          <p:spPr bwMode="auto">
            <a:xfrm>
              <a:off x="2992" y="2464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4" name="Group 48"/>
          <p:cNvGrpSpPr>
            <a:grpSpLocks/>
          </p:cNvGrpSpPr>
          <p:nvPr/>
        </p:nvGrpSpPr>
        <p:grpSpPr bwMode="auto">
          <a:xfrm>
            <a:off x="3875088" y="4232423"/>
            <a:ext cx="3440112" cy="138113"/>
            <a:chOff x="2441" y="2118"/>
            <a:chExt cx="2167" cy="87"/>
          </a:xfrm>
        </p:grpSpPr>
        <p:sp>
          <p:nvSpPr>
            <p:cNvPr id="68" name="AutoShape 37"/>
            <p:cNvSpPr>
              <a:spLocks noChangeArrowheads="1"/>
            </p:cNvSpPr>
            <p:nvPr/>
          </p:nvSpPr>
          <p:spPr bwMode="auto">
            <a:xfrm rot="-5417787">
              <a:off x="2543" y="2016"/>
              <a:ext cx="87" cy="292"/>
            </a:xfrm>
            <a:prstGeom prst="triangle">
              <a:avLst>
                <a:gd name="adj" fmla="val 50000"/>
              </a:avLst>
            </a:prstGeom>
            <a:solidFill>
              <a:srgbClr val="006600"/>
            </a:solidFill>
            <a:ln w="9525">
              <a:solidFill>
                <a:srgbClr val="0066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Line 38"/>
            <p:cNvSpPr>
              <a:spLocks noChangeShapeType="1"/>
            </p:cNvSpPr>
            <p:nvPr/>
          </p:nvSpPr>
          <p:spPr bwMode="auto">
            <a:xfrm rot="10782214" flipV="1">
              <a:off x="2617" y="2151"/>
              <a:ext cx="1991" cy="5"/>
            </a:xfrm>
            <a:prstGeom prst="line">
              <a:avLst/>
            </a:prstGeom>
            <a:noFill/>
            <a:ln w="28575">
              <a:solidFill>
                <a:srgbClr val="00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0" name="Text Box 40"/>
          <p:cNvSpPr txBox="1">
            <a:spLocks noChangeArrowheads="1"/>
          </p:cNvSpPr>
          <p:nvPr/>
        </p:nvSpPr>
        <p:spPr bwMode="auto">
          <a:xfrm>
            <a:off x="3981450" y="3824436"/>
            <a:ext cx="349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N</a:t>
            </a:r>
            <a:endParaRPr lang="ru-RU"/>
          </a:p>
        </p:txBody>
      </p:sp>
      <p:sp>
        <p:nvSpPr>
          <p:cNvPr id="77" name="Text Box 41"/>
          <p:cNvSpPr txBox="1">
            <a:spLocks noChangeArrowheads="1"/>
          </p:cNvSpPr>
          <p:nvPr/>
        </p:nvSpPr>
        <p:spPr bwMode="auto">
          <a:xfrm>
            <a:off x="7070725" y="3845073"/>
            <a:ext cx="374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M</a:t>
            </a:r>
            <a:endParaRPr lang="ru-RU"/>
          </a:p>
        </p:txBody>
      </p:sp>
      <p:grpSp>
        <p:nvGrpSpPr>
          <p:cNvPr id="78" name="Group 45"/>
          <p:cNvGrpSpPr>
            <a:grpSpLocks/>
          </p:cNvGrpSpPr>
          <p:nvPr/>
        </p:nvGrpSpPr>
        <p:grpSpPr bwMode="auto">
          <a:xfrm>
            <a:off x="7527925" y="3935561"/>
            <a:ext cx="1141413" cy="396875"/>
            <a:chOff x="4742" y="1931"/>
            <a:chExt cx="719" cy="250"/>
          </a:xfrm>
        </p:grpSpPr>
        <p:sp>
          <p:nvSpPr>
            <p:cNvPr id="81" name="Text Box 43"/>
            <p:cNvSpPr txBox="1">
              <a:spLocks noChangeArrowheads="1"/>
            </p:cNvSpPr>
            <p:nvPr/>
          </p:nvSpPr>
          <p:spPr bwMode="auto">
            <a:xfrm>
              <a:off x="4742" y="1931"/>
              <a:ext cx="71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000"/>
                <a:t>|MN| = 5</a:t>
              </a:r>
              <a:endParaRPr lang="ru-RU" sz="2000"/>
            </a:p>
          </p:txBody>
        </p:sp>
        <p:sp>
          <p:nvSpPr>
            <p:cNvPr id="83" name="Line 44"/>
            <p:cNvSpPr>
              <a:spLocks noChangeShapeType="1"/>
            </p:cNvSpPr>
            <p:nvPr/>
          </p:nvSpPr>
          <p:spPr bwMode="auto">
            <a:xfrm>
              <a:off x="4880" y="1932"/>
              <a:ext cx="18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4" name="Group 49"/>
          <p:cNvGrpSpPr>
            <a:grpSpLocks/>
          </p:cNvGrpSpPr>
          <p:nvPr/>
        </p:nvGrpSpPr>
        <p:grpSpPr bwMode="auto">
          <a:xfrm>
            <a:off x="1822450" y="4903936"/>
            <a:ext cx="4106863" cy="138112"/>
            <a:chOff x="1148" y="2541"/>
            <a:chExt cx="2587" cy="87"/>
          </a:xfrm>
        </p:grpSpPr>
        <p:sp>
          <p:nvSpPr>
            <p:cNvPr id="85" name="AutoShape 46"/>
            <p:cNvSpPr>
              <a:spLocks noChangeArrowheads="1"/>
            </p:cNvSpPr>
            <p:nvPr/>
          </p:nvSpPr>
          <p:spPr bwMode="auto">
            <a:xfrm rot="5400000">
              <a:off x="3545" y="2439"/>
              <a:ext cx="87" cy="292"/>
            </a:xfrm>
            <a:prstGeom prst="triangle">
              <a:avLst>
                <a:gd name="adj" fmla="val 50000"/>
              </a:avLst>
            </a:prstGeom>
            <a:solidFill>
              <a:srgbClr val="CC6600"/>
            </a:solidFill>
            <a:ln w="9525">
              <a:solidFill>
                <a:srgbClr val="CC66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" name="Line 47"/>
            <p:cNvSpPr>
              <a:spLocks noChangeShapeType="1"/>
            </p:cNvSpPr>
            <p:nvPr/>
          </p:nvSpPr>
          <p:spPr bwMode="auto">
            <a:xfrm rot="10782214" flipV="1">
              <a:off x="1148" y="2588"/>
              <a:ext cx="2420" cy="3"/>
            </a:xfrm>
            <a:prstGeom prst="line">
              <a:avLst/>
            </a:prstGeom>
            <a:noFill/>
            <a:ln w="28575">
              <a:solidFill>
                <a:srgbClr val="CC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7" name="Group 54"/>
          <p:cNvGrpSpPr>
            <a:grpSpLocks/>
          </p:cNvGrpSpPr>
          <p:nvPr/>
        </p:nvGrpSpPr>
        <p:grpSpPr bwMode="auto">
          <a:xfrm>
            <a:off x="3324225" y="4551511"/>
            <a:ext cx="395288" cy="396875"/>
            <a:chOff x="1774" y="3271"/>
            <a:chExt cx="249" cy="250"/>
          </a:xfrm>
        </p:grpSpPr>
        <p:sp>
          <p:nvSpPr>
            <p:cNvPr id="88" name="Text Box 50"/>
            <p:cNvSpPr txBox="1">
              <a:spLocks noChangeArrowheads="1"/>
            </p:cNvSpPr>
            <p:nvPr/>
          </p:nvSpPr>
          <p:spPr bwMode="auto">
            <a:xfrm>
              <a:off x="1774" y="3271"/>
              <a:ext cx="24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000"/>
                <a:t>m</a:t>
              </a:r>
              <a:endParaRPr lang="ru-RU" sz="2000"/>
            </a:p>
          </p:txBody>
        </p:sp>
        <p:sp>
          <p:nvSpPr>
            <p:cNvPr id="89" name="Line 51"/>
            <p:cNvSpPr>
              <a:spLocks noChangeShapeType="1"/>
            </p:cNvSpPr>
            <p:nvPr/>
          </p:nvSpPr>
          <p:spPr bwMode="auto">
            <a:xfrm>
              <a:off x="1848" y="3304"/>
              <a:ext cx="1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0" name="Group 55"/>
          <p:cNvGrpSpPr>
            <a:grpSpLocks/>
          </p:cNvGrpSpPr>
          <p:nvPr/>
        </p:nvGrpSpPr>
        <p:grpSpPr bwMode="auto">
          <a:xfrm>
            <a:off x="7591425" y="4665811"/>
            <a:ext cx="957263" cy="396875"/>
            <a:chOff x="4054" y="3151"/>
            <a:chExt cx="603" cy="250"/>
          </a:xfrm>
        </p:grpSpPr>
        <p:sp>
          <p:nvSpPr>
            <p:cNvPr id="91" name="Text Box 52"/>
            <p:cNvSpPr txBox="1">
              <a:spLocks noChangeArrowheads="1"/>
            </p:cNvSpPr>
            <p:nvPr/>
          </p:nvSpPr>
          <p:spPr bwMode="auto">
            <a:xfrm>
              <a:off x="4054" y="3151"/>
              <a:ext cx="60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000"/>
                <a:t>|m| = 6</a:t>
              </a:r>
              <a:endParaRPr lang="ru-RU" sz="2000"/>
            </a:p>
          </p:txBody>
        </p:sp>
        <p:sp>
          <p:nvSpPr>
            <p:cNvPr id="92" name="Line 53"/>
            <p:cNvSpPr>
              <a:spLocks noChangeShapeType="1"/>
            </p:cNvSpPr>
            <p:nvPr/>
          </p:nvSpPr>
          <p:spPr bwMode="auto">
            <a:xfrm>
              <a:off x="4176" y="3168"/>
              <a:ext cx="1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3" name="Group 81"/>
          <p:cNvGrpSpPr>
            <a:grpSpLocks/>
          </p:cNvGrpSpPr>
          <p:nvPr/>
        </p:nvGrpSpPr>
        <p:grpSpPr bwMode="auto">
          <a:xfrm>
            <a:off x="450850" y="5604023"/>
            <a:ext cx="703263" cy="125413"/>
            <a:chOff x="284" y="2982"/>
            <a:chExt cx="443" cy="79"/>
          </a:xfrm>
        </p:grpSpPr>
        <p:sp>
          <p:nvSpPr>
            <p:cNvPr id="94" name="AutoShape 57"/>
            <p:cNvSpPr>
              <a:spLocks noChangeArrowheads="1"/>
            </p:cNvSpPr>
            <p:nvPr/>
          </p:nvSpPr>
          <p:spPr bwMode="auto">
            <a:xfrm rot="5400000">
              <a:off x="633" y="2968"/>
              <a:ext cx="79" cy="108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accent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Line 58"/>
            <p:cNvSpPr>
              <a:spLocks noChangeShapeType="1"/>
            </p:cNvSpPr>
            <p:nvPr/>
          </p:nvSpPr>
          <p:spPr bwMode="auto">
            <a:xfrm rot="10782214" flipV="1">
              <a:off x="284" y="3020"/>
              <a:ext cx="349" cy="4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6" name="Group 62"/>
          <p:cNvGrpSpPr>
            <a:grpSpLocks/>
          </p:cNvGrpSpPr>
          <p:nvPr/>
        </p:nvGrpSpPr>
        <p:grpSpPr bwMode="auto">
          <a:xfrm>
            <a:off x="547688" y="5303986"/>
            <a:ext cx="325437" cy="396875"/>
            <a:chOff x="345" y="2793"/>
            <a:chExt cx="205" cy="250"/>
          </a:xfrm>
        </p:grpSpPr>
        <p:sp>
          <p:nvSpPr>
            <p:cNvPr id="97" name="Text Box 60"/>
            <p:cNvSpPr txBox="1">
              <a:spLocks noChangeArrowheads="1"/>
            </p:cNvSpPr>
            <p:nvPr/>
          </p:nvSpPr>
          <p:spPr bwMode="auto">
            <a:xfrm>
              <a:off x="345" y="2793"/>
              <a:ext cx="205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000"/>
                <a:t>n</a:t>
              </a:r>
              <a:endParaRPr lang="ru-RU" sz="2000"/>
            </a:p>
          </p:txBody>
        </p:sp>
        <p:sp>
          <p:nvSpPr>
            <p:cNvPr id="98" name="Line 61"/>
            <p:cNvSpPr>
              <a:spLocks noChangeShapeType="1"/>
            </p:cNvSpPr>
            <p:nvPr/>
          </p:nvSpPr>
          <p:spPr bwMode="auto">
            <a:xfrm>
              <a:off x="419" y="2847"/>
              <a:ext cx="80" cy="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9" name="Group 66"/>
          <p:cNvGrpSpPr>
            <a:grpSpLocks/>
          </p:cNvGrpSpPr>
          <p:nvPr/>
        </p:nvGrpSpPr>
        <p:grpSpPr bwMode="auto">
          <a:xfrm>
            <a:off x="7615238" y="5318273"/>
            <a:ext cx="887412" cy="396875"/>
            <a:chOff x="4054" y="3151"/>
            <a:chExt cx="559" cy="250"/>
          </a:xfrm>
        </p:grpSpPr>
        <p:sp>
          <p:nvSpPr>
            <p:cNvPr id="100" name="Text Box 67"/>
            <p:cNvSpPr txBox="1">
              <a:spLocks noChangeArrowheads="1"/>
            </p:cNvSpPr>
            <p:nvPr/>
          </p:nvSpPr>
          <p:spPr bwMode="auto">
            <a:xfrm>
              <a:off x="4054" y="3151"/>
              <a:ext cx="55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000"/>
                <a:t>|n| = 1</a:t>
              </a:r>
              <a:endParaRPr lang="ru-RU" sz="2000"/>
            </a:p>
          </p:txBody>
        </p:sp>
        <p:sp>
          <p:nvSpPr>
            <p:cNvPr id="101" name="Line 68"/>
            <p:cNvSpPr>
              <a:spLocks noChangeShapeType="1"/>
            </p:cNvSpPr>
            <p:nvPr/>
          </p:nvSpPr>
          <p:spPr bwMode="auto">
            <a:xfrm>
              <a:off x="4176" y="3168"/>
              <a:ext cx="1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5" name="Group 71"/>
          <p:cNvGrpSpPr>
            <a:grpSpLocks/>
          </p:cNvGrpSpPr>
          <p:nvPr/>
        </p:nvGrpSpPr>
        <p:grpSpPr bwMode="auto">
          <a:xfrm>
            <a:off x="4645211" y="5868069"/>
            <a:ext cx="2549525" cy="457200"/>
            <a:chOff x="345" y="2764"/>
            <a:chExt cx="1606" cy="288"/>
          </a:xfrm>
        </p:grpSpPr>
        <p:sp>
          <p:nvSpPr>
            <p:cNvPr id="106" name="Text Box 72"/>
            <p:cNvSpPr txBox="1">
              <a:spLocks noChangeArrowheads="1"/>
            </p:cNvSpPr>
            <p:nvPr/>
          </p:nvSpPr>
          <p:spPr bwMode="auto">
            <a:xfrm>
              <a:off x="345" y="2764"/>
              <a:ext cx="160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400" i="1" dirty="0">
                  <a:latin typeface="Times New Roman" pitchFamily="18" charset="0"/>
                </a:rPr>
                <a:t>a </a:t>
              </a:r>
              <a:r>
                <a:rPr lang="en-US" sz="2000" i="1" dirty="0"/>
                <a:t>– </a:t>
              </a:r>
              <a:r>
                <a:rPr lang="ru-RU" sz="2000" i="1" dirty="0"/>
                <a:t>нулевой вектор</a:t>
              </a:r>
            </a:p>
          </p:txBody>
        </p:sp>
        <p:sp>
          <p:nvSpPr>
            <p:cNvPr id="107" name="Line 73"/>
            <p:cNvSpPr>
              <a:spLocks noChangeShapeType="1"/>
            </p:cNvSpPr>
            <p:nvPr/>
          </p:nvSpPr>
          <p:spPr bwMode="auto">
            <a:xfrm>
              <a:off x="419" y="2847"/>
              <a:ext cx="80" cy="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8" name="Group 74"/>
          <p:cNvGrpSpPr>
            <a:grpSpLocks/>
          </p:cNvGrpSpPr>
          <p:nvPr/>
        </p:nvGrpSpPr>
        <p:grpSpPr bwMode="auto">
          <a:xfrm>
            <a:off x="3044092" y="5891361"/>
            <a:ext cx="898525" cy="457200"/>
            <a:chOff x="4054" y="3122"/>
            <a:chExt cx="566" cy="288"/>
          </a:xfrm>
        </p:grpSpPr>
        <p:sp>
          <p:nvSpPr>
            <p:cNvPr id="109" name="Text Box 75"/>
            <p:cNvSpPr txBox="1">
              <a:spLocks noChangeArrowheads="1"/>
            </p:cNvSpPr>
            <p:nvPr/>
          </p:nvSpPr>
          <p:spPr bwMode="auto">
            <a:xfrm>
              <a:off x="4054" y="3122"/>
              <a:ext cx="56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000" dirty="0"/>
                <a:t>|</a:t>
              </a:r>
              <a:r>
                <a:rPr lang="en-US" sz="2400" i="1" dirty="0">
                  <a:latin typeface="Times New Roman" pitchFamily="18" charset="0"/>
                </a:rPr>
                <a:t>a</a:t>
              </a:r>
              <a:r>
                <a:rPr lang="en-US" sz="2000" dirty="0"/>
                <a:t>| = 0</a:t>
              </a:r>
              <a:endParaRPr lang="ru-RU" sz="2000" dirty="0"/>
            </a:p>
          </p:txBody>
        </p:sp>
        <p:sp>
          <p:nvSpPr>
            <p:cNvPr id="110" name="Line 76"/>
            <p:cNvSpPr>
              <a:spLocks noChangeShapeType="1"/>
            </p:cNvSpPr>
            <p:nvPr/>
          </p:nvSpPr>
          <p:spPr bwMode="auto">
            <a:xfrm>
              <a:off x="4176" y="3168"/>
              <a:ext cx="1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11" name="Group 77"/>
          <p:cNvGrpSpPr>
            <a:grpSpLocks/>
          </p:cNvGrpSpPr>
          <p:nvPr/>
        </p:nvGrpSpPr>
        <p:grpSpPr bwMode="auto">
          <a:xfrm>
            <a:off x="2075210" y="5848498"/>
            <a:ext cx="336550" cy="457200"/>
            <a:chOff x="345" y="2764"/>
            <a:chExt cx="212" cy="288"/>
          </a:xfrm>
        </p:grpSpPr>
        <p:sp>
          <p:nvSpPr>
            <p:cNvPr id="112" name="Text Box 78"/>
            <p:cNvSpPr txBox="1">
              <a:spLocks noChangeArrowheads="1"/>
            </p:cNvSpPr>
            <p:nvPr/>
          </p:nvSpPr>
          <p:spPr bwMode="auto">
            <a:xfrm>
              <a:off x="345" y="2764"/>
              <a:ext cx="21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400" i="1" dirty="0">
                  <a:latin typeface="Times New Roman" pitchFamily="18" charset="0"/>
                </a:rPr>
                <a:t>a</a:t>
              </a:r>
              <a:endParaRPr lang="ru-RU" sz="2400" i="1" dirty="0">
                <a:latin typeface="Times New Roman" pitchFamily="18" charset="0"/>
              </a:endParaRPr>
            </a:p>
          </p:txBody>
        </p:sp>
        <p:sp>
          <p:nvSpPr>
            <p:cNvPr id="113" name="Line 79"/>
            <p:cNvSpPr>
              <a:spLocks noChangeShapeType="1"/>
            </p:cNvSpPr>
            <p:nvPr/>
          </p:nvSpPr>
          <p:spPr bwMode="auto">
            <a:xfrm>
              <a:off x="419" y="2847"/>
              <a:ext cx="80" cy="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4" name="Oval 82"/>
          <p:cNvSpPr>
            <a:spLocks noChangeArrowheads="1"/>
          </p:cNvSpPr>
          <p:nvPr/>
        </p:nvSpPr>
        <p:spPr bwMode="auto">
          <a:xfrm>
            <a:off x="2216497" y="6305698"/>
            <a:ext cx="74613" cy="74613"/>
          </a:xfrm>
          <a:prstGeom prst="ellipse">
            <a:avLst/>
          </a:prstGeom>
          <a:ln>
            <a:headEnd/>
            <a:tailEnd/>
          </a:ln>
          <a:extLst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15" name="Line 83"/>
          <p:cNvSpPr>
            <a:spLocks noChangeShapeType="1"/>
          </p:cNvSpPr>
          <p:nvPr/>
        </p:nvSpPr>
        <p:spPr bwMode="auto">
          <a:xfrm>
            <a:off x="461963" y="2927498"/>
            <a:ext cx="0" cy="700088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6" name="Line 84"/>
          <p:cNvSpPr>
            <a:spLocks noChangeShapeType="1"/>
          </p:cNvSpPr>
          <p:nvPr/>
        </p:nvSpPr>
        <p:spPr bwMode="auto">
          <a:xfrm>
            <a:off x="3205163" y="2941786"/>
            <a:ext cx="0" cy="676275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7" name="Line 85"/>
          <p:cNvSpPr>
            <a:spLocks noChangeShapeType="1"/>
          </p:cNvSpPr>
          <p:nvPr/>
        </p:nvSpPr>
        <p:spPr bwMode="auto">
          <a:xfrm flipH="1">
            <a:off x="3878263" y="2952898"/>
            <a:ext cx="12700" cy="1347788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8" name="Line 86"/>
          <p:cNvSpPr>
            <a:spLocks noChangeShapeType="1"/>
          </p:cNvSpPr>
          <p:nvPr/>
        </p:nvSpPr>
        <p:spPr bwMode="auto">
          <a:xfrm flipH="1">
            <a:off x="7307263" y="2941786"/>
            <a:ext cx="12700" cy="1336675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9" name="Line 87"/>
          <p:cNvSpPr>
            <a:spLocks noChangeShapeType="1"/>
          </p:cNvSpPr>
          <p:nvPr/>
        </p:nvSpPr>
        <p:spPr bwMode="auto">
          <a:xfrm>
            <a:off x="1820863" y="2952898"/>
            <a:ext cx="0" cy="2046288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0" name="Line 88"/>
          <p:cNvSpPr>
            <a:spLocks noChangeShapeType="1"/>
          </p:cNvSpPr>
          <p:nvPr/>
        </p:nvSpPr>
        <p:spPr bwMode="auto">
          <a:xfrm>
            <a:off x="5935663" y="2941786"/>
            <a:ext cx="0" cy="2041525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1" name="Line 89"/>
          <p:cNvSpPr>
            <a:spLocks noChangeShapeType="1"/>
          </p:cNvSpPr>
          <p:nvPr/>
        </p:nvSpPr>
        <p:spPr bwMode="auto">
          <a:xfrm flipH="1">
            <a:off x="449263" y="2952898"/>
            <a:ext cx="12700" cy="2714625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2" name="Line 90"/>
          <p:cNvSpPr>
            <a:spLocks noChangeShapeType="1"/>
          </p:cNvSpPr>
          <p:nvPr/>
        </p:nvSpPr>
        <p:spPr bwMode="auto">
          <a:xfrm>
            <a:off x="1147763" y="2967186"/>
            <a:ext cx="0" cy="2695575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3" name="Прямоугольник 122"/>
              <p:cNvSpPr/>
              <p:nvPr/>
            </p:nvSpPr>
            <p:spPr>
              <a:xfrm>
                <a:off x="395536" y="1754326"/>
                <a:ext cx="8280920" cy="8781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r>
                  <a:rPr lang="ru-RU" sz="2400" b="1" dirty="0" smtClean="0">
                    <a:ln w="11430">
                      <a:solidFill>
                        <a:srgbClr val="0000FF"/>
                      </a:solidFill>
                    </a:ln>
                    <a:solidFill>
                      <a:srgbClr val="0000FF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  <a:latin typeface="Cambria Math"/>
                  </a:rPr>
                  <a:t>Определение: </a:t>
                </a:r>
                <a:r>
                  <a:rPr lang="ru-RU" sz="2400" b="1" dirty="0" smtClean="0">
                    <a:ln w="11430"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  <a:latin typeface="Cambria Math"/>
                  </a:rPr>
                  <a:t>длиной ненулевого вектора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2400" b="1" i="1" dirty="0">
                            <a:latin typeface="Cambria Math"/>
                          </a:rPr>
                        </m:ctrlPr>
                      </m:accPr>
                      <m:e>
                        <m:r>
                          <a:rPr lang="ru-RU" sz="2400" b="1" i="1" dirty="0">
                            <a:latin typeface="Cambria Math"/>
                          </a:rPr>
                          <m:t>АВ</m:t>
                        </m:r>
                        <m:r>
                          <m:rPr>
                            <m:nor/>
                          </m:rPr>
                          <a:rPr lang="ru-RU" sz="2400" b="1" dirty="0"/>
                          <m:t> </m:t>
                        </m:r>
                      </m:e>
                    </m:acc>
                  </m:oMath>
                </a14:m>
                <a:r>
                  <a:rPr lang="ru-RU" sz="2400" b="1" dirty="0" smtClean="0">
                    <a:ln w="11430"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  <a:latin typeface="Cambria Math"/>
                  </a:rPr>
                  <a:t> называется длина отрезка АВ.</a:t>
                </a:r>
                <a:endParaRPr lang="ru-RU" sz="2400" b="1" dirty="0">
                  <a:ln w="11430"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mbria Math"/>
                </a:endParaRPr>
              </a:p>
            </p:txBody>
          </p:sp>
        </mc:Choice>
        <mc:Fallback xmlns="">
          <p:sp>
            <p:nvSpPr>
              <p:cNvPr id="123" name="Прямоугольник 1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754326"/>
                <a:ext cx="8280920" cy="878189"/>
              </a:xfrm>
              <a:prstGeom prst="rect">
                <a:avLst/>
              </a:prstGeom>
              <a:blipFill rotWithShape="1">
                <a:blip r:embed="rId3"/>
                <a:stretch>
                  <a:fillRect l="-1620" t="-2778" r="-221" b="-208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0193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70" grpId="0"/>
      <p:bldP spid="77" grpId="0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0" y="0"/>
                <a:ext cx="9180512" cy="153465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r>
                  <a:rPr lang="ru-RU" sz="2800" b="1" dirty="0" smtClean="0">
                    <a:ln w="11430"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  <a:latin typeface="Cambria Math"/>
                  </a:rPr>
                  <a:t>№ 745 В прямоугольнике </a:t>
                </a:r>
                <a:r>
                  <a:rPr lang="en-US" sz="2800" b="1" dirty="0" smtClean="0">
                    <a:ln w="11430"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  <a:latin typeface="Cambria Math"/>
                  </a:rPr>
                  <a:t>ABCD</a:t>
                </a:r>
                <a:r>
                  <a:rPr lang="ru-RU" sz="2800" b="1" dirty="0" smtClean="0">
                    <a:ln w="11430"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  <a:latin typeface="Cambria Math"/>
                  </a:rPr>
                  <a:t>, АВ = 3 см, ВС = 4 см, М – середина стороны АВ. Найдите длины векторов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2800" b="1" i="1" smtClean="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ru-RU" sz="2800" b="1" dirty="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  <m:t>АВ</m:t>
                        </m:r>
                      </m:e>
                    </m:acc>
                  </m:oMath>
                </a14:m>
                <a:r>
                  <a:rPr lang="ru-RU" sz="2800" b="1" dirty="0" smtClean="0">
                    <a:ln w="11430"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  <a:latin typeface="Cambria Math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2800" b="1" i="1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ru-RU" sz="2800" b="1" dirty="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  <m:t>ВС</m:t>
                        </m:r>
                      </m:e>
                    </m:acc>
                  </m:oMath>
                </a14:m>
                <a:r>
                  <a:rPr lang="ru-RU" sz="2800" b="1" dirty="0" smtClean="0">
                    <a:ln w="11430"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  <a:latin typeface="Cambria Math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2800" b="1" i="1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sz="2800" b="1" dirty="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  <m:t>DC</m:t>
                        </m:r>
                      </m:e>
                    </m:acc>
                  </m:oMath>
                </a14:m>
                <a:r>
                  <a:rPr lang="ru-RU" sz="2800" b="1" dirty="0" smtClean="0">
                    <a:ln w="11430"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  <a:latin typeface="Cambria Math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2800" b="1" i="1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ru-RU" sz="2800" b="1" dirty="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  <m:t>МС</m:t>
                        </m:r>
                      </m:e>
                    </m:acc>
                  </m:oMath>
                </a14:m>
                <a:r>
                  <a:rPr lang="ru-RU" sz="2800" b="1" dirty="0" smtClean="0">
                    <a:ln w="11430"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  <a:latin typeface="Cambria Math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2800" b="1" i="1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ru-RU" sz="2800" b="1" dirty="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  <m:t>МА</m:t>
                        </m:r>
                      </m:e>
                    </m:acc>
                  </m:oMath>
                </a14:m>
                <a:r>
                  <a:rPr lang="ru-RU" sz="2800" b="1" dirty="0" smtClean="0">
                    <a:ln w="11430"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  <a:latin typeface="Cambria Math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2800" b="1" i="1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ru-RU" sz="2800" b="1" dirty="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  <m:t>СВ</m:t>
                        </m:r>
                      </m:e>
                    </m:acc>
                  </m:oMath>
                </a14:m>
                <a:r>
                  <a:rPr lang="ru-RU" sz="2800" b="1" dirty="0" smtClean="0">
                    <a:ln w="11430"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  <a:latin typeface="Cambria Math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2800" b="1" i="1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ru-RU" sz="2800" b="1" dirty="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  <m:t>С</m:t>
                        </m:r>
                        <m:r>
                          <m:rPr>
                            <m:nor/>
                          </m:rPr>
                          <a:rPr lang="ru-RU" sz="2800" b="1" i="0" dirty="0" smtClean="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  <m:t>А</m:t>
                        </m:r>
                        <m:r>
                          <m:rPr>
                            <m:nor/>
                          </m:rPr>
                          <a:rPr lang="ru-RU" sz="2800" b="1" dirty="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  <m:t> </m:t>
                        </m:r>
                      </m:e>
                    </m:acc>
                  </m:oMath>
                </a14:m>
                <a:endParaRPr lang="ru-RU" sz="2800" b="1" dirty="0">
                  <a:ln w="11430"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ambria Math"/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0"/>
                <a:ext cx="9180512" cy="1534651"/>
              </a:xfrm>
              <a:prstGeom prst="rect">
                <a:avLst/>
              </a:prstGeom>
              <a:blipFill rotWithShape="1">
                <a:blip r:embed="rId2"/>
                <a:stretch>
                  <a:fillRect l="-1793" t="-5159" r="-1062" b="-1190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Прямая со стрелкой 13"/>
          <p:cNvCxnSpPr>
            <a:stCxn id="3" idx="1"/>
          </p:cNvCxnSpPr>
          <p:nvPr/>
        </p:nvCxnSpPr>
        <p:spPr>
          <a:xfrm flipV="1">
            <a:off x="2267744" y="2397658"/>
            <a:ext cx="0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2267745" y="2397049"/>
            <a:ext cx="3960440" cy="259289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2267744" y="2450505"/>
            <a:ext cx="3960440" cy="124329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267744" y="3890419"/>
            <a:ext cx="1" cy="105074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6300192" y="2420888"/>
            <a:ext cx="0" cy="7870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4572000" y="2397658"/>
            <a:ext cx="172819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 flipV="1">
            <a:off x="2267744" y="2397049"/>
            <a:ext cx="1296143" cy="60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1979712" y="4941168"/>
            <a:ext cx="370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1979712" y="1988840"/>
            <a:ext cx="370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В</a:t>
            </a:r>
            <a:endParaRPr lang="ru-RU" sz="2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6228184" y="1988840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С</a:t>
            </a:r>
            <a:endParaRPr lang="ru-RU" sz="24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6228184" y="4941168"/>
            <a:ext cx="378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D</a:t>
            </a:r>
            <a:endParaRPr lang="ru-RU" sz="24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1639554" y="3371081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3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777897" y="3615407"/>
            <a:ext cx="4539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М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67744" y="2397658"/>
            <a:ext cx="4032448" cy="25922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4113889" y="1813233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4</a:t>
            </a:r>
            <a:endParaRPr lang="ru-RU" sz="2400" b="1" dirty="0">
              <a:solidFill>
                <a:srgbClr val="0000FF"/>
              </a:solidFill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2165019" y="3045730"/>
            <a:ext cx="18530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2185817" y="3163220"/>
            <a:ext cx="18530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33" name="Группа 32"/>
          <p:cNvGrpSpPr/>
          <p:nvPr/>
        </p:nvGrpSpPr>
        <p:grpSpPr>
          <a:xfrm>
            <a:off x="2169218" y="4280788"/>
            <a:ext cx="206105" cy="117490"/>
            <a:chOff x="2317419" y="3198130"/>
            <a:chExt cx="206105" cy="117490"/>
          </a:xfrm>
        </p:grpSpPr>
        <p:cxnSp>
          <p:nvCxnSpPr>
            <p:cNvPr id="42" name="Прямая соединительная линия 41"/>
            <p:cNvCxnSpPr/>
            <p:nvPr/>
          </p:nvCxnSpPr>
          <p:spPr>
            <a:xfrm>
              <a:off x="2317419" y="3198130"/>
              <a:ext cx="185307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>
              <a:off x="2338217" y="3315620"/>
              <a:ext cx="185307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7811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Группа 64"/>
          <p:cNvGrpSpPr/>
          <p:nvPr/>
        </p:nvGrpSpPr>
        <p:grpSpPr>
          <a:xfrm>
            <a:off x="179512" y="0"/>
            <a:ext cx="8964488" cy="6597352"/>
            <a:chOff x="179512" y="0"/>
            <a:chExt cx="8964488" cy="6597352"/>
          </a:xfrm>
        </p:grpSpPr>
        <p:grpSp>
          <p:nvGrpSpPr>
            <p:cNvPr id="66" name="Группа 65"/>
            <p:cNvGrpSpPr/>
            <p:nvPr/>
          </p:nvGrpSpPr>
          <p:grpSpPr>
            <a:xfrm>
              <a:off x="179512" y="0"/>
              <a:ext cx="8964488" cy="6597352"/>
              <a:chOff x="179512" y="0"/>
              <a:chExt cx="8964488" cy="6597352"/>
            </a:xfrm>
          </p:grpSpPr>
          <p:sp>
            <p:nvSpPr>
              <p:cNvPr id="73" name="Скругленный прямоугольник 72"/>
              <p:cNvSpPr/>
              <p:nvPr/>
            </p:nvSpPr>
            <p:spPr>
              <a:xfrm>
                <a:off x="179512" y="188640"/>
                <a:ext cx="8640959" cy="6408712"/>
              </a:xfrm>
              <a:prstGeom prst="roundRect">
                <a:avLst/>
              </a:prstGeom>
              <a:noFill/>
              <a:ln w="76200">
                <a:solidFill>
                  <a:srgbClr val="0000FF"/>
                </a:solidFill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4" name="Прямоугольник 73"/>
              <p:cNvSpPr/>
              <p:nvPr/>
            </p:nvSpPr>
            <p:spPr>
              <a:xfrm>
                <a:off x="7308304" y="0"/>
                <a:ext cx="1835696" cy="177281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75" name="Группа 74"/>
              <p:cNvGrpSpPr/>
              <p:nvPr/>
            </p:nvGrpSpPr>
            <p:grpSpPr>
              <a:xfrm>
                <a:off x="7568096" y="188641"/>
                <a:ext cx="1341392" cy="1107996"/>
                <a:chOff x="6012160" y="3955122"/>
                <a:chExt cx="1341392" cy="1107996"/>
              </a:xfrm>
            </p:grpSpPr>
            <p:sp>
              <p:nvSpPr>
                <p:cNvPr id="79" name="Овал 78"/>
                <p:cNvSpPr/>
                <p:nvPr/>
              </p:nvSpPr>
              <p:spPr>
                <a:xfrm>
                  <a:off x="6012160" y="4005063"/>
                  <a:ext cx="1341392" cy="1032129"/>
                </a:xfrm>
                <a:prstGeom prst="ellipse">
                  <a:avLst/>
                </a:prstGeom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0" name="Овал 79"/>
                <p:cNvSpPr/>
                <p:nvPr/>
              </p:nvSpPr>
              <p:spPr>
                <a:xfrm>
                  <a:off x="6084168" y="4077072"/>
                  <a:ext cx="1152128" cy="864096"/>
                </a:xfrm>
                <a:prstGeom prst="ellipse">
                  <a:avLst/>
                </a:prstGeom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2" name="Прямоугольник 81"/>
                <p:cNvSpPr/>
                <p:nvPr/>
              </p:nvSpPr>
              <p:spPr>
                <a:xfrm>
                  <a:off x="6372200" y="3955122"/>
                  <a:ext cx="460383" cy="110799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ru-RU" sz="6600" b="1" cap="none" spc="0" dirty="0" smtClean="0">
                      <a:ln w="11430">
                        <a:solidFill>
                          <a:schemeClr val="accent6">
                            <a:lumMod val="50000"/>
                          </a:schemeClr>
                        </a:solidFill>
                      </a:ln>
                      <a:solidFill>
                        <a:schemeClr val="accent5">
                          <a:lumMod val="75000"/>
                        </a:schemeClr>
                      </a:solidFill>
                      <a:effectLst>
                        <a:outerShdw blurRad="50800" dist="39000" dir="5460000" algn="tl">
                          <a:srgbClr val="000000">
                            <a:alpha val="38000"/>
                          </a:srgbClr>
                        </a:outerShdw>
                      </a:effectLst>
                    </a:rPr>
                    <a:t>!</a:t>
                  </a:r>
                  <a:endParaRPr lang="ru-RU" sz="6600" b="1" cap="none" spc="0" dirty="0">
                    <a:ln w="11430">
                      <a:solidFill>
                        <a:schemeClr val="accent6">
                          <a:lumMod val="50000"/>
                        </a:schemeClr>
                      </a:solidFill>
                    </a:ln>
                    <a:solidFill>
                      <a:schemeClr val="accent5">
                        <a:lumMod val="75000"/>
                      </a:schemeClr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76" name="Дуга 8"/>
              <p:cNvSpPr/>
              <p:nvPr/>
            </p:nvSpPr>
            <p:spPr>
              <a:xfrm rot="5400000">
                <a:off x="7157293" y="195636"/>
                <a:ext cx="1705406" cy="1691417"/>
              </a:xfrm>
              <a:custGeom>
                <a:avLst/>
                <a:gdLst>
                  <a:gd name="connsiteX0" fmla="*/ 3196322 w 3338419"/>
                  <a:gd name="connsiteY0" fmla="*/ 533972 h 1791085"/>
                  <a:gd name="connsiteX1" fmla="*/ 2626535 w 3338419"/>
                  <a:gd name="connsiteY1" fmla="*/ 1629163 h 1791085"/>
                  <a:gd name="connsiteX2" fmla="*/ 1696597 w 3338419"/>
                  <a:gd name="connsiteY2" fmla="*/ 1790964 h 1791085"/>
                  <a:gd name="connsiteX3" fmla="*/ 1669210 w 3338419"/>
                  <a:gd name="connsiteY3" fmla="*/ 895543 h 1791085"/>
                  <a:gd name="connsiteX4" fmla="*/ 3196322 w 3338419"/>
                  <a:gd name="connsiteY4" fmla="*/ 533972 h 1791085"/>
                  <a:gd name="connsiteX0" fmla="*/ 3196322 w 3338419"/>
                  <a:gd name="connsiteY0" fmla="*/ 533972 h 1791085"/>
                  <a:gd name="connsiteX1" fmla="*/ 2626535 w 3338419"/>
                  <a:gd name="connsiteY1" fmla="*/ 1629163 h 1791085"/>
                  <a:gd name="connsiteX2" fmla="*/ 1696597 w 3338419"/>
                  <a:gd name="connsiteY2" fmla="*/ 1790964 h 1791085"/>
                  <a:gd name="connsiteX0" fmla="*/ 1527112 w 1692380"/>
                  <a:gd name="connsiteY0" fmla="*/ 290286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3" fmla="*/ 0 w 1692380"/>
                  <a:gd name="connsiteY3" fmla="*/ 651857 h 1547278"/>
                  <a:gd name="connsiteX4" fmla="*/ 1527112 w 1692380"/>
                  <a:gd name="connsiteY4" fmla="*/ 290286 h 1547278"/>
                  <a:gd name="connsiteX0" fmla="*/ 1556141 w 1692380"/>
                  <a:gd name="connsiteY0" fmla="*/ 0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0" fmla="*/ 1527112 w 1692380"/>
                  <a:gd name="connsiteY0" fmla="*/ 290286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3" fmla="*/ 0 w 1692380"/>
                  <a:gd name="connsiteY3" fmla="*/ 651857 h 1547278"/>
                  <a:gd name="connsiteX4" fmla="*/ 1527112 w 1692380"/>
                  <a:gd name="connsiteY4" fmla="*/ 290286 h 1547278"/>
                  <a:gd name="connsiteX0" fmla="*/ 1556141 w 1692380"/>
                  <a:gd name="connsiteY0" fmla="*/ 0 h 1547278"/>
                  <a:gd name="connsiteX1" fmla="*/ 957325 w 1692380"/>
                  <a:gd name="connsiteY1" fmla="*/ 1385477 h 1547278"/>
                  <a:gd name="connsiteX2" fmla="*/ 41794 w 1692380"/>
                  <a:gd name="connsiteY2" fmla="*/ 1467614 h 1547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92380" h="1547278" stroke="0" extrusionOk="0">
                    <a:moveTo>
                      <a:pt x="1527112" y="290286"/>
                    </a:moveTo>
                    <a:cubicBezTo>
                      <a:pt x="1848922" y="681513"/>
                      <a:pt x="1610273" y="1140222"/>
                      <a:pt x="957325" y="1385477"/>
                    </a:cubicBezTo>
                    <a:cubicBezTo>
                      <a:pt x="684391" y="1487994"/>
                      <a:pt x="360518" y="1544345"/>
                      <a:pt x="27387" y="1547278"/>
                    </a:cubicBezTo>
                    <a:lnTo>
                      <a:pt x="0" y="651857"/>
                    </a:lnTo>
                    <a:lnTo>
                      <a:pt x="1527112" y="290286"/>
                    </a:lnTo>
                    <a:close/>
                  </a:path>
                  <a:path w="1692380" h="1547278" fill="none">
                    <a:moveTo>
                      <a:pt x="1556141" y="0"/>
                    </a:moveTo>
                    <a:cubicBezTo>
                      <a:pt x="1877951" y="391227"/>
                      <a:pt x="1610273" y="1140222"/>
                      <a:pt x="957325" y="1385477"/>
                    </a:cubicBezTo>
                    <a:cubicBezTo>
                      <a:pt x="684391" y="1487994"/>
                      <a:pt x="374925" y="1464681"/>
                      <a:pt x="41794" y="1467614"/>
                    </a:cubicBezTo>
                  </a:path>
                </a:pathLst>
              </a:custGeom>
              <a:noFill/>
              <a:ln w="76200">
                <a:solidFill>
                  <a:srgbClr val="0000FF"/>
                </a:solidFill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67" name="Скругленный прямоугольник 66"/>
            <p:cNvSpPr/>
            <p:nvPr/>
          </p:nvSpPr>
          <p:spPr>
            <a:xfrm>
              <a:off x="608931" y="465280"/>
              <a:ext cx="6483349" cy="1152128"/>
            </a:xfrm>
            <a:prstGeom prst="roundRect">
              <a:avLst>
                <a:gd name="adj" fmla="val 50000"/>
              </a:avLst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Овал 70"/>
            <p:cNvSpPr/>
            <p:nvPr/>
          </p:nvSpPr>
          <p:spPr>
            <a:xfrm rot="20782755">
              <a:off x="6373396" y="412563"/>
              <a:ext cx="792088" cy="13075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1403648" y="548680"/>
              <a:ext cx="417941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5400" b="1" cap="none" spc="0" dirty="0" smtClean="0">
                  <a:ln w="11430">
                    <a:solidFill>
                      <a:schemeClr val="bg1"/>
                    </a:solidFill>
                  </a:ln>
                  <a:solidFill>
                    <a:srgbClr val="C8F7F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Важно знать!</a:t>
              </a:r>
              <a:endParaRPr lang="ru-RU" sz="5400" b="1" cap="none" spc="0" dirty="0">
                <a:ln w="11430">
                  <a:solidFill>
                    <a:schemeClr val="bg1"/>
                  </a:solidFill>
                </a:ln>
                <a:solidFill>
                  <a:srgbClr val="C8F7F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sp>
        <p:nvSpPr>
          <p:cNvPr id="123" name="Прямоугольник 122"/>
          <p:cNvSpPr/>
          <p:nvPr/>
        </p:nvSpPr>
        <p:spPr>
          <a:xfrm>
            <a:off x="395536" y="1754326"/>
            <a:ext cx="82809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 Math"/>
              </a:rPr>
              <a:t>Определение: </a:t>
            </a:r>
            <a:r>
              <a:rPr lang="ru-RU" sz="2400" b="1" dirty="0" smtClean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 Math"/>
              </a:rPr>
              <a:t>Ненулевые векторы называются коллинеарными, если они лежат на одной прямой или на параллельных прямых.</a:t>
            </a:r>
            <a:endParaRPr lang="ru-RU" sz="2400" b="1" dirty="0">
              <a:ln w="11430"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 Math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flipV="1">
            <a:off x="395536" y="2970804"/>
            <a:ext cx="4539454" cy="230425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2411760" y="3392996"/>
            <a:ext cx="4539454" cy="230425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flipV="1">
            <a:off x="971599" y="4225828"/>
            <a:ext cx="1477639" cy="746228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0800000" flipV="1">
            <a:off x="3833180" y="3140968"/>
            <a:ext cx="738820" cy="37311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>
            <a:off x="3790581" y="4122932"/>
            <a:ext cx="1815859" cy="916493"/>
          </a:xfrm>
          <a:prstGeom prst="straightConnector1">
            <a:avLst/>
          </a:prstGeom>
          <a:ln w="57150">
            <a:solidFill>
              <a:srgbClr val="0000FF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1102759" y="4041162"/>
                <a:ext cx="48923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800" b="1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800" b="1" i="1" smtClean="0">
                              <a:latin typeface="Cambria Math"/>
                            </a:rPr>
                            <m:t>𝒂</m:t>
                          </m:r>
                        </m:e>
                      </m:acc>
                    </m:oMath>
                  </m:oMathPara>
                </a14:m>
                <a:endParaRPr lang="ru-RU" sz="2800" b="1" dirty="0"/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2759" y="4041162"/>
                <a:ext cx="489236" cy="5232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Прямоугольник 28"/>
              <p:cNvSpPr/>
              <p:nvPr/>
            </p:nvSpPr>
            <p:spPr>
              <a:xfrm>
                <a:off x="3820252" y="2780928"/>
                <a:ext cx="535724" cy="5892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800" b="1" i="1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accPr>
                        <m:e>
                          <m:r>
                            <m:rPr>
                              <m:nor/>
                            </m:rPr>
                            <a:rPr lang="en-US" sz="2800" b="1" i="0" smtClean="0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b</m:t>
                          </m:r>
                          <m:r>
                            <m:rPr>
                              <m:nor/>
                            </m:rPr>
                            <a:rPr lang="ru-RU" sz="2800" b="1" dirty="0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 </m:t>
                          </m:r>
                        </m:e>
                      </m:acc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29" name="Прямоугольник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0252" y="2780928"/>
                <a:ext cx="535724" cy="58920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Прямоугольник 29"/>
              <p:cNvSpPr/>
              <p:nvPr/>
            </p:nvSpPr>
            <p:spPr>
              <a:xfrm>
                <a:off x="4348697" y="3926609"/>
                <a:ext cx="49885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800" b="1" i="1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accPr>
                        <m:e>
                          <m:r>
                            <m:rPr>
                              <m:nor/>
                            </m:rPr>
                            <a:rPr lang="en-US" sz="2800" b="1" i="0" smtClean="0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c</m:t>
                          </m:r>
                          <m:r>
                            <m:rPr>
                              <m:nor/>
                            </m:rPr>
                            <a:rPr lang="ru-RU" sz="2800" b="1" dirty="0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 </m:t>
                          </m:r>
                        </m:e>
                      </m:acc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30" name="Прямоугольник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8697" y="3926609"/>
                <a:ext cx="498855" cy="52322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Прямоугольник 30"/>
              <p:cNvSpPr/>
              <p:nvPr/>
            </p:nvSpPr>
            <p:spPr>
              <a:xfrm>
                <a:off x="2760493" y="4041162"/>
                <a:ext cx="538930" cy="5806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800" b="1" i="1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accPr>
                        <m:e>
                          <m:r>
                            <m:rPr>
                              <m:nor/>
                            </m:rPr>
                            <a:rPr lang="en-US" sz="2800" b="1" i="0" smtClean="0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0</m:t>
                          </m:r>
                          <m:r>
                            <m:rPr>
                              <m:nor/>
                            </m:rPr>
                            <a:rPr lang="ru-RU" sz="2800" b="1" dirty="0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 </m:t>
                          </m:r>
                        </m:e>
                      </m:acc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31" name="Прямоугольник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0493" y="4041162"/>
                <a:ext cx="538930" cy="58060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Oval 82"/>
          <p:cNvSpPr>
            <a:spLocks noChangeArrowheads="1"/>
          </p:cNvSpPr>
          <p:nvPr/>
        </p:nvSpPr>
        <p:spPr bwMode="auto">
          <a:xfrm>
            <a:off x="2947257" y="4598942"/>
            <a:ext cx="74613" cy="74613"/>
          </a:xfrm>
          <a:prstGeom prst="ellipse">
            <a:avLst/>
          </a:prstGeom>
          <a:ln>
            <a:headEnd/>
            <a:tailEnd/>
          </a:ln>
          <a:extLst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4934990" y="4532225"/>
                <a:ext cx="3962134" cy="1460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b="1" i="1" smtClean="0">
                            <a:latin typeface="Cambria Math"/>
                          </a:rPr>
                        </m:ctrlPr>
                      </m:accPr>
                      <m:e>
                        <m:r>
                          <a:rPr lang="en-US" sz="2000" b="1" i="1">
                            <a:latin typeface="Cambria Math"/>
                          </a:rPr>
                          <m:t>𝒂</m:t>
                        </m:r>
                      </m:e>
                    </m:acc>
                    <m:r>
                      <a:rPr lang="en-US" sz="2000" b="1" i="1" smtClean="0">
                        <a:latin typeface="Cambria Math"/>
                        <a:ea typeface="Cambria Math"/>
                      </a:rPr>
                      <m:t>∥</m:t>
                    </m:r>
                    <m:acc>
                      <m:accPr>
                        <m:chr m:val="⃗"/>
                        <m:ctrlPr>
                          <a:rPr lang="en-US" sz="2000" b="1" i="1">
                            <a:latin typeface="Cambria Math"/>
                          </a:rPr>
                        </m:ctrlPr>
                      </m:accPr>
                      <m:e>
                        <m:r>
                          <a:rPr lang="en-US" sz="2000" b="1" i="1">
                            <a:latin typeface="Cambria Math"/>
                            <a:ea typeface="Cambria Math"/>
                          </a:rPr>
                          <m:t>𝒃</m:t>
                        </m:r>
                      </m:e>
                    </m:acc>
                    <m:r>
                      <a:rPr lang="en-US" sz="2000" b="1" i="1" smtClean="0">
                        <a:latin typeface="Cambria Math"/>
                        <a:ea typeface="Cambria Math"/>
                      </a:rPr>
                      <m:t>,</m:t>
                    </m:r>
                    <m:acc>
                      <m:accPr>
                        <m:chr m:val="⃗"/>
                        <m:ctrlPr>
                          <a:rPr lang="en-US" sz="2000" b="1" i="1">
                            <a:latin typeface="Cambria Math"/>
                          </a:rPr>
                        </m:ctrlPr>
                      </m:accPr>
                      <m:e>
                        <m:r>
                          <a:rPr lang="en-US" sz="2000" b="1" i="1">
                            <a:latin typeface="Cambria Math"/>
                            <a:ea typeface="Cambria Math"/>
                          </a:rPr>
                          <m:t>𝒃</m:t>
                        </m:r>
                      </m:e>
                    </m:acc>
                    <m:r>
                      <a:rPr lang="en-US" sz="2000" b="1" i="1" smtClean="0">
                        <a:latin typeface="Cambria Math"/>
                        <a:ea typeface="Cambria Math"/>
                      </a:rPr>
                      <m:t>∥</m:t>
                    </m:r>
                    <m:acc>
                      <m:accPr>
                        <m:chr m:val="⃗"/>
                        <m:ctrlPr>
                          <a:rPr lang="en-US" sz="2000" b="1" i="1">
                            <a:latin typeface="Cambria Math"/>
                          </a:rPr>
                        </m:ctrlPr>
                      </m:accPr>
                      <m:e>
                        <m:r>
                          <a:rPr lang="en-US" sz="2000" b="1" i="1">
                            <a:latin typeface="Cambria Math"/>
                            <a:ea typeface="Cambria Math"/>
                          </a:rPr>
                          <m:t>𝒄</m:t>
                        </m:r>
                      </m:e>
                    </m:acc>
                    <m:r>
                      <a:rPr lang="en-US" sz="2000" b="1" i="1" smtClean="0">
                        <a:latin typeface="Cambria Math"/>
                        <a:ea typeface="Cambria Math"/>
                      </a:rPr>
                      <m:t>,</m:t>
                    </m:r>
                    <m:acc>
                      <m:accPr>
                        <m:chr m:val="⃗"/>
                        <m:ctrlPr>
                          <a:rPr lang="en-US" sz="2000" b="1" i="1">
                            <a:latin typeface="Cambria Math"/>
                          </a:rPr>
                        </m:ctrlPr>
                      </m:accPr>
                      <m:e>
                        <m:r>
                          <a:rPr lang="en-US" sz="2000" b="1" i="1">
                            <a:latin typeface="Cambria Math"/>
                          </a:rPr>
                          <m:t>𝒂</m:t>
                        </m:r>
                      </m:e>
                    </m:acc>
                    <m:r>
                      <a:rPr lang="en-US" sz="2000" b="1" i="1" smtClean="0">
                        <a:latin typeface="Cambria Math"/>
                        <a:ea typeface="Cambria Math"/>
                      </a:rPr>
                      <m:t>∥</m:t>
                    </m:r>
                    <m:acc>
                      <m:accPr>
                        <m:chr m:val="⃗"/>
                        <m:ctrlPr>
                          <a:rPr lang="en-US" sz="2000" b="1" i="1">
                            <a:latin typeface="Cambria Math"/>
                          </a:rPr>
                        </m:ctrlPr>
                      </m:accPr>
                      <m:e>
                        <m:r>
                          <a:rPr lang="en-US" sz="2000" b="1" i="1">
                            <a:latin typeface="Cambria Math"/>
                            <a:ea typeface="Cambria Math"/>
                          </a:rPr>
                          <m:t>𝒄</m:t>
                        </m:r>
                      </m:e>
                    </m:acc>
                  </m:oMath>
                </a14:m>
                <a:r>
                  <a:rPr lang="en-US" sz="2000" b="0" dirty="0" smtClean="0">
                    <a:ea typeface="Cambria Math"/>
                  </a:rPr>
                  <a:t>- </a:t>
                </a:r>
                <a:r>
                  <a:rPr lang="ru-RU" sz="2000" b="0" dirty="0" smtClean="0">
                    <a:ea typeface="Cambria Math"/>
                  </a:rPr>
                  <a:t>коллинеарные</a:t>
                </a:r>
                <a:endParaRPr lang="en-US" sz="2000" b="0" dirty="0" smtClean="0">
                  <a:ea typeface="Cambria Math"/>
                </a:endParaRPr>
              </a:p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b="1" i="1">
                            <a:latin typeface="Cambria Math"/>
                          </a:rPr>
                        </m:ctrlPr>
                      </m:accPr>
                      <m:e>
                        <m:r>
                          <a:rPr lang="en-US" sz="2000" b="1" i="1">
                            <a:latin typeface="Cambria Math"/>
                            <a:ea typeface="Cambria Math"/>
                          </a:rPr>
                          <m:t>𝒃</m:t>
                        </m:r>
                      </m:e>
                    </m:acc>
                    <m:r>
                      <a:rPr lang="ru-RU" sz="2000" b="1" i="1" smtClean="0">
                        <a:latin typeface="Cambria Math"/>
                        <a:ea typeface="Cambria Math"/>
                      </a:rPr>
                      <m:t>⇈</m:t>
                    </m:r>
                    <m:acc>
                      <m:accPr>
                        <m:chr m:val="⃗"/>
                        <m:ctrlPr>
                          <a:rPr lang="en-US" sz="2000" b="1" i="1">
                            <a:latin typeface="Cambria Math"/>
                          </a:rPr>
                        </m:ctrlPr>
                      </m:accPr>
                      <m:e>
                        <m:r>
                          <a:rPr lang="en-US" sz="2000" b="1" i="1">
                            <a:latin typeface="Cambria Math"/>
                            <a:ea typeface="Cambria Math"/>
                          </a:rPr>
                          <m:t>𝒄</m:t>
                        </m:r>
                      </m:e>
                    </m:acc>
                  </m:oMath>
                </a14:m>
                <a:r>
                  <a:rPr lang="ru-RU" sz="2000" dirty="0" smtClean="0"/>
                  <a:t>- </a:t>
                </a:r>
                <a:r>
                  <a:rPr lang="ru-RU" sz="2000" dirty="0" err="1" smtClean="0"/>
                  <a:t>сонаправленные</a:t>
                </a:r>
                <a:endParaRPr lang="en-US" sz="2000" dirty="0" smtClean="0"/>
              </a:p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b="1" i="1">
                            <a:latin typeface="Cambria Math"/>
                          </a:rPr>
                        </m:ctrlPr>
                      </m:accPr>
                      <m:e>
                        <m:r>
                          <a:rPr lang="en-US" sz="2000" b="1" i="1">
                            <a:latin typeface="Cambria Math"/>
                          </a:rPr>
                          <m:t>𝒂</m:t>
                        </m:r>
                      </m:e>
                    </m:acc>
                    <m:r>
                      <a:rPr lang="ru-RU" sz="2000" b="1" i="1" smtClean="0">
                        <a:latin typeface="Cambria Math"/>
                        <a:ea typeface="Cambria Math"/>
                      </a:rPr>
                      <m:t>↑↓</m:t>
                    </m:r>
                    <m:acc>
                      <m:accPr>
                        <m:chr m:val="⃗"/>
                        <m:ctrlPr>
                          <a:rPr lang="en-US" sz="2000" b="1" i="1">
                            <a:latin typeface="Cambria Math"/>
                          </a:rPr>
                        </m:ctrlPr>
                      </m:accPr>
                      <m:e>
                        <m:r>
                          <a:rPr lang="en-US" sz="2000" b="1" i="1">
                            <a:latin typeface="Cambria Math"/>
                            <a:ea typeface="Cambria Math"/>
                          </a:rPr>
                          <m:t>𝒃</m:t>
                        </m:r>
                      </m:e>
                    </m:acc>
                    <m:r>
                      <a:rPr lang="en-US" sz="2000" b="1" i="1" smtClean="0">
                        <a:latin typeface="Cambria Math"/>
                        <a:ea typeface="Cambria Math"/>
                      </a:rPr>
                      <m:t>,</m:t>
                    </m:r>
                    <m:acc>
                      <m:accPr>
                        <m:chr m:val="⃗"/>
                        <m:ctrlPr>
                          <a:rPr lang="en-US" sz="2000" b="1" i="1">
                            <a:latin typeface="Cambria Math"/>
                          </a:rPr>
                        </m:ctrlPr>
                      </m:accPr>
                      <m:e>
                        <m:r>
                          <a:rPr lang="en-US" sz="2000" b="1" i="1">
                            <a:latin typeface="Cambria Math"/>
                          </a:rPr>
                          <m:t>𝒂</m:t>
                        </m:r>
                      </m:e>
                    </m:acc>
                    <m:r>
                      <a:rPr lang="en-US" sz="2000" b="1" i="1" smtClean="0">
                        <a:latin typeface="Cambria Math"/>
                        <a:ea typeface="Cambria Math"/>
                      </a:rPr>
                      <m:t>↑↓</m:t>
                    </m:r>
                    <m:acc>
                      <m:accPr>
                        <m:chr m:val="⃗"/>
                        <m:ctrlPr>
                          <a:rPr lang="en-US" sz="2000" b="1" i="1">
                            <a:latin typeface="Cambria Math"/>
                          </a:rPr>
                        </m:ctrlPr>
                      </m:accPr>
                      <m:e>
                        <m:r>
                          <a:rPr lang="en-US" sz="2000" b="1" i="1">
                            <a:latin typeface="Cambria Math"/>
                            <a:ea typeface="Cambria Math"/>
                          </a:rPr>
                          <m:t>𝒄</m:t>
                        </m:r>
                      </m:e>
                    </m:acc>
                  </m:oMath>
                </a14:m>
                <a:r>
                  <a:rPr lang="ru-RU" sz="2000" dirty="0" smtClean="0"/>
                  <a:t>– противоположно направленные</a:t>
                </a:r>
                <a:endParaRPr lang="ru-RU" sz="20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4990" y="4532225"/>
                <a:ext cx="3962134" cy="1460785"/>
              </a:xfrm>
              <a:prstGeom prst="rect">
                <a:avLst/>
              </a:prstGeom>
              <a:blipFill rotWithShape="1">
                <a:blip r:embed="rId7"/>
                <a:stretch>
                  <a:fillRect l="-1692" b="-62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9763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9" grpId="0"/>
      <p:bldP spid="30" grpId="0"/>
      <p:bldP spid="31" grpId="0"/>
      <p:bldP spid="32" grpId="0" animBg="1"/>
      <p:bldP spid="12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Группа 64"/>
          <p:cNvGrpSpPr/>
          <p:nvPr/>
        </p:nvGrpSpPr>
        <p:grpSpPr>
          <a:xfrm>
            <a:off x="179512" y="0"/>
            <a:ext cx="8964488" cy="6597352"/>
            <a:chOff x="179512" y="0"/>
            <a:chExt cx="8964488" cy="6597352"/>
          </a:xfrm>
        </p:grpSpPr>
        <p:grpSp>
          <p:nvGrpSpPr>
            <p:cNvPr id="66" name="Группа 65"/>
            <p:cNvGrpSpPr/>
            <p:nvPr/>
          </p:nvGrpSpPr>
          <p:grpSpPr>
            <a:xfrm>
              <a:off x="179512" y="0"/>
              <a:ext cx="8964488" cy="6597352"/>
              <a:chOff x="179512" y="0"/>
              <a:chExt cx="8964488" cy="6597352"/>
            </a:xfrm>
          </p:grpSpPr>
          <p:sp>
            <p:nvSpPr>
              <p:cNvPr id="73" name="Скругленный прямоугольник 72"/>
              <p:cNvSpPr/>
              <p:nvPr/>
            </p:nvSpPr>
            <p:spPr>
              <a:xfrm>
                <a:off x="179512" y="188640"/>
                <a:ext cx="8640959" cy="6408712"/>
              </a:xfrm>
              <a:prstGeom prst="roundRect">
                <a:avLst/>
              </a:prstGeom>
              <a:noFill/>
              <a:ln w="76200">
                <a:solidFill>
                  <a:srgbClr val="0000FF"/>
                </a:solidFill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4" name="Прямоугольник 73"/>
              <p:cNvSpPr/>
              <p:nvPr/>
            </p:nvSpPr>
            <p:spPr>
              <a:xfrm>
                <a:off x="7308304" y="0"/>
                <a:ext cx="1835696" cy="177281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75" name="Группа 74"/>
              <p:cNvGrpSpPr/>
              <p:nvPr/>
            </p:nvGrpSpPr>
            <p:grpSpPr>
              <a:xfrm>
                <a:off x="7568096" y="188641"/>
                <a:ext cx="1341392" cy="1107996"/>
                <a:chOff x="6012160" y="3955122"/>
                <a:chExt cx="1341392" cy="1107996"/>
              </a:xfrm>
            </p:grpSpPr>
            <p:sp>
              <p:nvSpPr>
                <p:cNvPr id="79" name="Овал 78"/>
                <p:cNvSpPr/>
                <p:nvPr/>
              </p:nvSpPr>
              <p:spPr>
                <a:xfrm>
                  <a:off x="6012160" y="4005063"/>
                  <a:ext cx="1341392" cy="1032129"/>
                </a:xfrm>
                <a:prstGeom prst="ellipse">
                  <a:avLst/>
                </a:prstGeom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0" name="Овал 79"/>
                <p:cNvSpPr/>
                <p:nvPr/>
              </p:nvSpPr>
              <p:spPr>
                <a:xfrm>
                  <a:off x="6084168" y="4077072"/>
                  <a:ext cx="1152128" cy="864096"/>
                </a:xfrm>
                <a:prstGeom prst="ellipse">
                  <a:avLst/>
                </a:prstGeom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2" name="Прямоугольник 81"/>
                <p:cNvSpPr/>
                <p:nvPr/>
              </p:nvSpPr>
              <p:spPr>
                <a:xfrm>
                  <a:off x="6372200" y="3955122"/>
                  <a:ext cx="460383" cy="110799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ru-RU" sz="6600" b="1" cap="none" spc="0" dirty="0" smtClean="0">
                      <a:ln w="11430">
                        <a:solidFill>
                          <a:schemeClr val="accent6">
                            <a:lumMod val="50000"/>
                          </a:schemeClr>
                        </a:solidFill>
                      </a:ln>
                      <a:solidFill>
                        <a:schemeClr val="accent5">
                          <a:lumMod val="75000"/>
                        </a:schemeClr>
                      </a:solidFill>
                      <a:effectLst>
                        <a:outerShdw blurRad="50800" dist="39000" dir="5460000" algn="tl">
                          <a:srgbClr val="000000">
                            <a:alpha val="38000"/>
                          </a:srgbClr>
                        </a:outerShdw>
                      </a:effectLst>
                    </a:rPr>
                    <a:t>!</a:t>
                  </a:r>
                  <a:endParaRPr lang="ru-RU" sz="6600" b="1" cap="none" spc="0" dirty="0">
                    <a:ln w="11430">
                      <a:solidFill>
                        <a:schemeClr val="accent6">
                          <a:lumMod val="50000"/>
                        </a:schemeClr>
                      </a:solidFill>
                    </a:ln>
                    <a:solidFill>
                      <a:schemeClr val="accent5">
                        <a:lumMod val="75000"/>
                      </a:schemeClr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76" name="Дуга 8"/>
              <p:cNvSpPr/>
              <p:nvPr/>
            </p:nvSpPr>
            <p:spPr>
              <a:xfrm rot="5400000">
                <a:off x="7157293" y="195636"/>
                <a:ext cx="1705406" cy="1691417"/>
              </a:xfrm>
              <a:custGeom>
                <a:avLst/>
                <a:gdLst>
                  <a:gd name="connsiteX0" fmla="*/ 3196322 w 3338419"/>
                  <a:gd name="connsiteY0" fmla="*/ 533972 h 1791085"/>
                  <a:gd name="connsiteX1" fmla="*/ 2626535 w 3338419"/>
                  <a:gd name="connsiteY1" fmla="*/ 1629163 h 1791085"/>
                  <a:gd name="connsiteX2" fmla="*/ 1696597 w 3338419"/>
                  <a:gd name="connsiteY2" fmla="*/ 1790964 h 1791085"/>
                  <a:gd name="connsiteX3" fmla="*/ 1669210 w 3338419"/>
                  <a:gd name="connsiteY3" fmla="*/ 895543 h 1791085"/>
                  <a:gd name="connsiteX4" fmla="*/ 3196322 w 3338419"/>
                  <a:gd name="connsiteY4" fmla="*/ 533972 h 1791085"/>
                  <a:gd name="connsiteX0" fmla="*/ 3196322 w 3338419"/>
                  <a:gd name="connsiteY0" fmla="*/ 533972 h 1791085"/>
                  <a:gd name="connsiteX1" fmla="*/ 2626535 w 3338419"/>
                  <a:gd name="connsiteY1" fmla="*/ 1629163 h 1791085"/>
                  <a:gd name="connsiteX2" fmla="*/ 1696597 w 3338419"/>
                  <a:gd name="connsiteY2" fmla="*/ 1790964 h 1791085"/>
                  <a:gd name="connsiteX0" fmla="*/ 1527112 w 1692380"/>
                  <a:gd name="connsiteY0" fmla="*/ 290286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3" fmla="*/ 0 w 1692380"/>
                  <a:gd name="connsiteY3" fmla="*/ 651857 h 1547278"/>
                  <a:gd name="connsiteX4" fmla="*/ 1527112 w 1692380"/>
                  <a:gd name="connsiteY4" fmla="*/ 290286 h 1547278"/>
                  <a:gd name="connsiteX0" fmla="*/ 1556141 w 1692380"/>
                  <a:gd name="connsiteY0" fmla="*/ 0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0" fmla="*/ 1527112 w 1692380"/>
                  <a:gd name="connsiteY0" fmla="*/ 290286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3" fmla="*/ 0 w 1692380"/>
                  <a:gd name="connsiteY3" fmla="*/ 651857 h 1547278"/>
                  <a:gd name="connsiteX4" fmla="*/ 1527112 w 1692380"/>
                  <a:gd name="connsiteY4" fmla="*/ 290286 h 1547278"/>
                  <a:gd name="connsiteX0" fmla="*/ 1556141 w 1692380"/>
                  <a:gd name="connsiteY0" fmla="*/ 0 h 1547278"/>
                  <a:gd name="connsiteX1" fmla="*/ 957325 w 1692380"/>
                  <a:gd name="connsiteY1" fmla="*/ 1385477 h 1547278"/>
                  <a:gd name="connsiteX2" fmla="*/ 41794 w 1692380"/>
                  <a:gd name="connsiteY2" fmla="*/ 1467614 h 1547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92380" h="1547278" stroke="0" extrusionOk="0">
                    <a:moveTo>
                      <a:pt x="1527112" y="290286"/>
                    </a:moveTo>
                    <a:cubicBezTo>
                      <a:pt x="1848922" y="681513"/>
                      <a:pt x="1610273" y="1140222"/>
                      <a:pt x="957325" y="1385477"/>
                    </a:cubicBezTo>
                    <a:cubicBezTo>
                      <a:pt x="684391" y="1487994"/>
                      <a:pt x="360518" y="1544345"/>
                      <a:pt x="27387" y="1547278"/>
                    </a:cubicBezTo>
                    <a:lnTo>
                      <a:pt x="0" y="651857"/>
                    </a:lnTo>
                    <a:lnTo>
                      <a:pt x="1527112" y="290286"/>
                    </a:lnTo>
                    <a:close/>
                  </a:path>
                  <a:path w="1692380" h="1547278" fill="none">
                    <a:moveTo>
                      <a:pt x="1556141" y="0"/>
                    </a:moveTo>
                    <a:cubicBezTo>
                      <a:pt x="1877951" y="391227"/>
                      <a:pt x="1610273" y="1140222"/>
                      <a:pt x="957325" y="1385477"/>
                    </a:cubicBezTo>
                    <a:cubicBezTo>
                      <a:pt x="684391" y="1487994"/>
                      <a:pt x="374925" y="1464681"/>
                      <a:pt x="41794" y="1467614"/>
                    </a:cubicBezTo>
                  </a:path>
                </a:pathLst>
              </a:custGeom>
              <a:noFill/>
              <a:ln w="76200">
                <a:solidFill>
                  <a:srgbClr val="0000FF"/>
                </a:solidFill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67" name="Скругленный прямоугольник 66"/>
            <p:cNvSpPr/>
            <p:nvPr/>
          </p:nvSpPr>
          <p:spPr>
            <a:xfrm>
              <a:off x="608931" y="465280"/>
              <a:ext cx="6483349" cy="1152128"/>
            </a:xfrm>
            <a:prstGeom prst="roundRect">
              <a:avLst>
                <a:gd name="adj" fmla="val 50000"/>
              </a:avLst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Овал 70"/>
            <p:cNvSpPr/>
            <p:nvPr/>
          </p:nvSpPr>
          <p:spPr>
            <a:xfrm rot="20782755">
              <a:off x="6373396" y="412563"/>
              <a:ext cx="792088" cy="13075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1403648" y="548680"/>
              <a:ext cx="417941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5400" b="1" cap="none" spc="0" dirty="0" smtClean="0">
                  <a:ln w="11430">
                    <a:solidFill>
                      <a:schemeClr val="bg1"/>
                    </a:solidFill>
                  </a:ln>
                  <a:solidFill>
                    <a:srgbClr val="C8F7F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Важно знать!</a:t>
              </a:r>
              <a:endParaRPr lang="ru-RU" sz="5400" b="1" cap="none" spc="0" dirty="0">
                <a:ln w="11430">
                  <a:solidFill>
                    <a:schemeClr val="bg1"/>
                  </a:solidFill>
                </a:ln>
                <a:solidFill>
                  <a:srgbClr val="C8F7F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sp>
        <p:nvSpPr>
          <p:cNvPr id="123" name="Прямоугольник 122"/>
          <p:cNvSpPr/>
          <p:nvPr/>
        </p:nvSpPr>
        <p:spPr>
          <a:xfrm>
            <a:off x="395536" y="1754326"/>
            <a:ext cx="828092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 Math"/>
              </a:rPr>
              <a:t>Определение: </a:t>
            </a:r>
            <a:r>
              <a:rPr lang="ru-RU" sz="2400" b="1" dirty="0" smtClean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 Math"/>
              </a:rPr>
              <a:t>Векторы называются равными, если они </a:t>
            </a:r>
            <a:r>
              <a:rPr lang="ru-RU" sz="2400" b="1" dirty="0" err="1" smtClean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 Math"/>
              </a:rPr>
              <a:t>сонаправлены</a:t>
            </a:r>
            <a:r>
              <a:rPr lang="ru-RU" sz="2400" b="1" dirty="0" smtClean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 Math"/>
              </a:rPr>
              <a:t> и их длины равны.</a:t>
            </a:r>
            <a:endParaRPr lang="ru-RU" sz="2400" b="1" dirty="0">
              <a:ln w="11430"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 Math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V="1">
            <a:off x="608931" y="3068960"/>
            <a:ext cx="1224136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1985467" y="2852936"/>
            <a:ext cx="1224136" cy="1728192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10800000" flipV="1">
            <a:off x="2843809" y="5458448"/>
            <a:ext cx="1006796" cy="587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10800000" flipV="1">
            <a:off x="1835697" y="5517232"/>
            <a:ext cx="1006796" cy="5878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Прямоугольник 34"/>
              <p:cNvSpPr/>
              <p:nvPr/>
            </p:nvSpPr>
            <p:spPr>
              <a:xfrm>
                <a:off x="605814" y="3357879"/>
                <a:ext cx="48923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800" b="1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800" b="1" i="1" smtClean="0">
                              <a:latin typeface="Cambria Math"/>
                            </a:rPr>
                            <m:t>𝒂</m:t>
                          </m:r>
                        </m:e>
                      </m:acc>
                    </m:oMath>
                  </m:oMathPara>
                </a14:m>
                <a:endParaRPr lang="ru-RU" sz="2800" b="1" dirty="0"/>
              </a:p>
            </p:txBody>
          </p:sp>
        </mc:Choice>
        <mc:Fallback xmlns="">
          <p:sp>
            <p:nvSpPr>
              <p:cNvPr id="35" name="Прямоугольник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814" y="3357879"/>
                <a:ext cx="489236" cy="5232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Прямоугольник 35"/>
              <p:cNvSpPr/>
              <p:nvPr/>
            </p:nvSpPr>
            <p:spPr>
              <a:xfrm>
                <a:off x="1985467" y="3357879"/>
                <a:ext cx="535724" cy="5892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800" b="1" i="1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accPr>
                        <m:e>
                          <m:r>
                            <m:rPr>
                              <m:nor/>
                            </m:rPr>
                            <a:rPr lang="en-US" sz="2800" b="1" i="0" smtClean="0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b</m:t>
                          </m:r>
                          <m:r>
                            <m:rPr>
                              <m:nor/>
                            </m:rPr>
                            <a:rPr lang="ru-RU" sz="2800" b="1" dirty="0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 </m:t>
                          </m:r>
                        </m:e>
                      </m:acc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36" name="Прямоугольник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5467" y="3357879"/>
                <a:ext cx="535724" cy="58920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Прямоугольник 36"/>
              <p:cNvSpPr/>
              <p:nvPr/>
            </p:nvSpPr>
            <p:spPr>
              <a:xfrm>
                <a:off x="3097778" y="4797152"/>
                <a:ext cx="49885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800" b="1" i="1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accPr>
                        <m:e>
                          <m:r>
                            <m:rPr>
                              <m:nor/>
                            </m:rPr>
                            <a:rPr lang="en-US" sz="2800" b="1" i="0" smtClean="0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c</m:t>
                          </m:r>
                          <m:r>
                            <m:rPr>
                              <m:nor/>
                            </m:rPr>
                            <a:rPr lang="ru-RU" sz="2800" b="1" dirty="0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 </m:t>
                          </m:r>
                        </m:e>
                      </m:acc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37" name="Прямоугольник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7778" y="4797152"/>
                <a:ext cx="498855" cy="52322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Прямоугольник 37"/>
              <p:cNvSpPr/>
              <p:nvPr/>
            </p:nvSpPr>
            <p:spPr>
              <a:xfrm>
                <a:off x="2253329" y="4935228"/>
                <a:ext cx="450764" cy="5900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800" b="1" i="1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accPr>
                        <m:e>
                          <m:r>
                            <m:rPr>
                              <m:nor/>
                            </m:rPr>
                            <a:rPr lang="en-US" sz="2800" b="1" i="0" smtClean="0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f</m:t>
                          </m:r>
                          <m:r>
                            <m:rPr>
                              <m:nor/>
                            </m:rPr>
                            <a:rPr lang="ru-RU" sz="2800" b="1" dirty="0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 </m:t>
                          </m:r>
                        </m:e>
                      </m:acc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38" name="Прямоугольник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3329" y="4935228"/>
                <a:ext cx="450764" cy="590033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3850605" y="3470820"/>
                <a:ext cx="4549830" cy="17391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400" b="1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400" b="1" i="1">
                              <a:latin typeface="Cambria Math"/>
                            </a:rPr>
                            <m:t>𝒂</m:t>
                          </m:r>
                        </m:e>
                      </m:acc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sz="2400" b="1" i="1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400" b="1" i="1">
                              <a:latin typeface="Cambria Math"/>
                              <a:ea typeface="Cambria Math"/>
                            </a:rPr>
                            <m:t>𝒃</m:t>
                          </m:r>
                        </m:e>
                      </m:acc>
                      <m:r>
                        <a:rPr lang="en-US" sz="2400" b="1" i="1"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ru-RU" sz="2400" b="1" i="1">
                          <a:latin typeface="Cambria Math"/>
                          <a:ea typeface="Cambria Math"/>
                        </a:rPr>
                        <m:t> т.к. </m:t>
                      </m:r>
                      <m:acc>
                        <m:accPr>
                          <m:chr m:val="⃗"/>
                          <m:ctrlPr>
                            <a:rPr lang="en-US" sz="2400" b="1" i="1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400" b="1" i="1">
                              <a:latin typeface="Cambria Math"/>
                              <a:ea typeface="Cambria Math"/>
                            </a:rPr>
                            <m:t>𝒂</m:t>
                          </m:r>
                        </m:e>
                      </m:acc>
                      <m:r>
                        <a:rPr lang="ru-RU" sz="2400" b="1" i="1">
                          <a:latin typeface="Cambria Math"/>
                          <a:ea typeface="Cambria Math"/>
                        </a:rPr>
                        <m:t>⇈</m:t>
                      </m:r>
                      <m:acc>
                        <m:accPr>
                          <m:chr m:val="⃗"/>
                          <m:ctrlPr>
                            <a:rPr lang="en-US" sz="2400" b="1" i="1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400" b="1" i="1">
                              <a:latin typeface="Cambria Math"/>
                            </a:rPr>
                            <m:t>𝒃</m:t>
                          </m:r>
                        </m:e>
                      </m:acc>
                      <m:r>
                        <a:rPr lang="en-US" sz="2400" b="1" i="1">
                          <a:latin typeface="Cambria Math"/>
                          <a:ea typeface="Cambria Math"/>
                        </a:rPr>
                        <m:t>, 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400" b="1" i="1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2400" b="1" i="1">
                                  <a:latin typeface="Cambria Math"/>
                                  <a:ea typeface="Cambria Math"/>
                                </a:rPr>
                              </m:ctrlPr>
                            </m:accPr>
                            <m:e>
                              <m:r>
                                <a:rPr lang="en-US" sz="2400" b="1" i="1">
                                  <a:latin typeface="Cambria Math"/>
                                  <a:ea typeface="Cambria Math"/>
                                </a:rPr>
                                <m:t>𝒂</m:t>
                              </m:r>
                            </m:e>
                          </m:acc>
                        </m:e>
                      </m:d>
                      <m:r>
                        <a:rPr lang="en-US" sz="2400" b="1" i="1">
                          <a:latin typeface="Cambria Math"/>
                          <a:ea typeface="Cambria Math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400" b="1" i="1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2400" b="1" i="1">
                                  <a:latin typeface="Cambria Math"/>
                                  <a:ea typeface="Cambria Math"/>
                                </a:rPr>
                              </m:ctrlPr>
                            </m:accPr>
                            <m:e>
                              <m:r>
                                <a:rPr lang="en-US" sz="2400" b="1" i="1">
                                  <a:latin typeface="Cambria Math"/>
                                  <a:ea typeface="Cambria Math"/>
                                </a:rPr>
                                <m:t>𝒃</m:t>
                              </m:r>
                            </m:e>
                          </m:acc>
                        </m:e>
                      </m:d>
                    </m:oMath>
                  </m:oMathPara>
                </a14:m>
                <a:endParaRPr lang="en-US" sz="2400" b="1" i="1" dirty="0" smtClean="0">
                  <a:latin typeface="Cambria Math"/>
                  <a:ea typeface="Cambria Math"/>
                </a:endParaRPr>
              </a:p>
              <a:p>
                <a:endParaRPr lang="en-US" sz="2400" b="1" i="1" dirty="0" smtClean="0">
                  <a:latin typeface="Cambria Math"/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400" b="1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latin typeface="Cambria Math"/>
                            </a:rPr>
                            <m:t>𝒇</m:t>
                          </m:r>
                        </m:e>
                      </m:acc>
                      <m:r>
                        <a:rPr lang="en-US" sz="2400" b="1" i="1" smtClean="0">
                          <a:latin typeface="Cambria Math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sz="2400" b="1" i="1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latin typeface="Cambria Math"/>
                            </a:rPr>
                            <m:t>𝒄</m:t>
                          </m:r>
                        </m:e>
                      </m:acc>
                      <m:r>
                        <a:rPr lang="en-US" sz="2400" b="1" i="1" smtClean="0"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ru-RU" sz="2400" b="1" i="1" smtClean="0">
                          <a:latin typeface="Cambria Math"/>
                          <a:ea typeface="Cambria Math"/>
                        </a:rPr>
                        <m:t> т.к. </m:t>
                      </m:r>
                      <m:acc>
                        <m:accPr>
                          <m:chr m:val="⃗"/>
                          <m:ctrlPr>
                            <a:rPr lang="en-US" sz="2400" b="1" i="1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latin typeface="Cambria Math"/>
                            </a:rPr>
                            <m:t>𝒇</m:t>
                          </m:r>
                        </m:e>
                      </m:acc>
                      <m:r>
                        <a:rPr lang="ru-RU" sz="2400" b="1" i="1">
                          <a:latin typeface="Cambria Math"/>
                          <a:ea typeface="Cambria Math"/>
                        </a:rPr>
                        <m:t>⇈</m:t>
                      </m:r>
                      <m:acc>
                        <m:accPr>
                          <m:chr m:val="⃗"/>
                          <m:ctrlPr>
                            <a:rPr lang="en-US" sz="2400" b="1" i="1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latin typeface="Cambria Math"/>
                            </a:rPr>
                            <m:t>𝒄</m:t>
                          </m:r>
                        </m:e>
                      </m:acc>
                      <m:r>
                        <a:rPr lang="en-US" sz="2400" b="1" i="1" smtClean="0">
                          <a:latin typeface="Cambria Math"/>
                          <a:ea typeface="Cambria Math"/>
                        </a:rPr>
                        <m:t>, 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400" b="1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2400" b="1" i="1" smtClean="0">
                                  <a:latin typeface="Cambria Math"/>
                                  <a:ea typeface="Cambria Math"/>
                                </a:rPr>
                              </m:ctrlPr>
                            </m:accPr>
                            <m:e>
                              <m:r>
                                <a:rPr lang="en-US" sz="2400" b="1" i="1" smtClean="0">
                                  <a:latin typeface="Cambria Math"/>
                                  <a:ea typeface="Cambria Math"/>
                                </a:rPr>
                                <m:t>𝒇</m:t>
                              </m:r>
                            </m:e>
                          </m:acc>
                        </m:e>
                      </m:d>
                      <m:r>
                        <a:rPr lang="en-US" sz="2400" b="1" i="1" smtClean="0">
                          <a:latin typeface="Cambria Math"/>
                          <a:ea typeface="Cambria Math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400" b="1" i="1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2400" b="1" i="1">
                                  <a:latin typeface="Cambria Math"/>
                                  <a:ea typeface="Cambria Math"/>
                                </a:rPr>
                              </m:ctrlPr>
                            </m:accPr>
                            <m:e>
                              <m:r>
                                <a:rPr lang="en-US" sz="2400" b="1" i="1" smtClean="0">
                                  <a:latin typeface="Cambria Math"/>
                                  <a:ea typeface="Cambria Math"/>
                                </a:rPr>
                                <m:t>𝒄</m:t>
                              </m:r>
                            </m:e>
                          </m:acc>
                        </m:e>
                      </m:d>
                    </m:oMath>
                  </m:oMathPara>
                </a14:m>
                <a:endParaRPr lang="en-US" sz="2400" b="0" dirty="0" smtClean="0">
                  <a:ea typeface="Cambria Math"/>
                </a:endParaRPr>
              </a:p>
              <a:p>
                <a:endParaRPr lang="en-US" sz="2400" dirty="0">
                  <a:ea typeface="Cambria Math"/>
                </a:endParaRPr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0605" y="3470820"/>
                <a:ext cx="4549830" cy="1739194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40985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572696" y="2957512"/>
            <a:ext cx="5783263" cy="2716213"/>
            <a:chOff x="986" y="982"/>
            <a:chExt cx="3643" cy="1711"/>
          </a:xfrm>
        </p:grpSpPr>
        <p:sp>
          <p:nvSpPr>
            <p:cNvPr id="3" name="AutoShape 5"/>
            <p:cNvSpPr>
              <a:spLocks noChangeArrowheads="1"/>
            </p:cNvSpPr>
            <p:nvPr/>
          </p:nvSpPr>
          <p:spPr bwMode="auto">
            <a:xfrm>
              <a:off x="1215" y="1224"/>
              <a:ext cx="3222" cy="1278"/>
            </a:xfrm>
            <a:prstGeom prst="parallelogram">
              <a:avLst>
                <a:gd name="adj" fmla="val 63028"/>
              </a:avLst>
            </a:prstGeom>
            <a:noFill/>
            <a:ln>
              <a:solidFill>
                <a:schemeClr val="tx1"/>
              </a:solidFill>
              <a:headEnd/>
              <a:tailEnd/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4" name="Text Box 6"/>
            <p:cNvSpPr txBox="1">
              <a:spLocks noChangeArrowheads="1"/>
            </p:cNvSpPr>
            <p:nvPr/>
          </p:nvSpPr>
          <p:spPr bwMode="auto">
            <a:xfrm>
              <a:off x="986" y="2425"/>
              <a:ext cx="22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000"/>
                <a:t>A</a:t>
              </a:r>
              <a:endParaRPr lang="ru-RU" sz="2000"/>
            </a:p>
          </p:txBody>
        </p:sp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856" y="982"/>
              <a:ext cx="22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000" dirty="0"/>
                <a:t>B</a:t>
              </a:r>
              <a:endParaRPr lang="ru-RU" sz="2000" dirty="0"/>
            </a:p>
          </p:txBody>
        </p:sp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4397" y="985"/>
              <a:ext cx="23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000"/>
                <a:t>C</a:t>
              </a:r>
              <a:endParaRPr lang="ru-RU" sz="2000"/>
            </a:p>
          </p:txBody>
        </p:sp>
        <p:sp>
          <p:nvSpPr>
            <p:cNvPr id="7" name="Text Box 9"/>
            <p:cNvSpPr txBox="1">
              <a:spLocks noChangeArrowheads="1"/>
            </p:cNvSpPr>
            <p:nvPr/>
          </p:nvSpPr>
          <p:spPr bwMode="auto">
            <a:xfrm>
              <a:off x="3659" y="2443"/>
              <a:ext cx="23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000"/>
                <a:t>D</a:t>
              </a:r>
              <a:endParaRPr lang="ru-RU" sz="2000"/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auto">
            <a:xfrm rot="1952950">
              <a:off x="1921" y="1200"/>
              <a:ext cx="75" cy="231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AutoShape 11"/>
            <p:cNvSpPr>
              <a:spLocks noChangeArrowheads="1"/>
            </p:cNvSpPr>
            <p:nvPr/>
          </p:nvSpPr>
          <p:spPr bwMode="auto">
            <a:xfrm rot="-5400000">
              <a:off x="2101" y="1104"/>
              <a:ext cx="75" cy="231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AutoShape 12"/>
            <p:cNvSpPr>
              <a:spLocks noChangeArrowheads="1"/>
            </p:cNvSpPr>
            <p:nvPr/>
          </p:nvSpPr>
          <p:spPr bwMode="auto">
            <a:xfrm rot="-5400000">
              <a:off x="1306" y="2379"/>
              <a:ext cx="75" cy="231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AutoShape 13"/>
            <p:cNvSpPr>
              <a:spLocks noChangeArrowheads="1"/>
            </p:cNvSpPr>
            <p:nvPr/>
          </p:nvSpPr>
          <p:spPr bwMode="auto">
            <a:xfrm rot="-8865520">
              <a:off x="3655" y="2292"/>
              <a:ext cx="75" cy="231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Line 14"/>
            <p:cNvSpPr>
              <a:spLocks noChangeShapeType="1"/>
            </p:cNvSpPr>
            <p:nvPr/>
          </p:nvSpPr>
          <p:spPr bwMode="auto">
            <a:xfrm flipV="1">
              <a:off x="1224" y="1224"/>
              <a:ext cx="3204" cy="1269"/>
            </a:xfrm>
            <a:prstGeom prst="line">
              <a:avLst/>
            </a:prstGeom>
            <a:ln>
              <a:headEnd/>
              <a:tailEnd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3" name="Line 15"/>
            <p:cNvSpPr>
              <a:spLocks noChangeShapeType="1"/>
            </p:cNvSpPr>
            <p:nvPr/>
          </p:nvSpPr>
          <p:spPr bwMode="auto">
            <a:xfrm>
              <a:off x="2016" y="1224"/>
              <a:ext cx="1620" cy="1269"/>
            </a:xfrm>
            <a:prstGeom prst="line">
              <a:avLst/>
            </a:prstGeom>
            <a:ln>
              <a:headEnd/>
              <a:tailEnd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4" name="AutoShape 16"/>
            <p:cNvSpPr>
              <a:spLocks noChangeArrowheads="1"/>
            </p:cNvSpPr>
            <p:nvPr/>
          </p:nvSpPr>
          <p:spPr bwMode="auto">
            <a:xfrm rot="-6865573">
              <a:off x="1291" y="2334"/>
              <a:ext cx="75" cy="231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AutoShape 17"/>
            <p:cNvSpPr>
              <a:spLocks noChangeArrowheads="1"/>
            </p:cNvSpPr>
            <p:nvPr/>
          </p:nvSpPr>
          <p:spPr bwMode="auto">
            <a:xfrm rot="-3110515">
              <a:off x="2074" y="1173"/>
              <a:ext cx="75" cy="231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6" name="Rectangle 4"/>
          <p:cNvSpPr txBox="1">
            <a:spLocks noChangeArrowheads="1"/>
          </p:cNvSpPr>
          <p:nvPr/>
        </p:nvSpPr>
        <p:spPr>
          <a:xfrm>
            <a:off x="251520" y="32425"/>
            <a:ext cx="8676456" cy="31085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>
              <a:defRPr sz="2400" b="1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 Math"/>
              </a:defRPr>
            </a:lvl1pPr>
          </a:lstStyle>
          <a:p>
            <a:r>
              <a:rPr lang="ru-RU" sz="2800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АВС</a:t>
            </a:r>
            <a:r>
              <a:rPr lang="en-US" sz="2800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D – </a:t>
            </a:r>
            <a:r>
              <a:rPr lang="ru-RU" sz="2800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параллелограмм</a:t>
            </a:r>
            <a:endParaRPr lang="en-US" sz="2800" dirty="0">
              <a:ln w="11430"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  <a:p>
            <a:r>
              <a:rPr lang="ru-RU" sz="2800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Назовите векторы, изображенные на рисунке.</a:t>
            </a:r>
          </a:p>
          <a:p>
            <a:r>
              <a:rPr lang="ru-RU" sz="2800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Назовите коллинеарные векторы.</a:t>
            </a:r>
          </a:p>
          <a:p>
            <a:r>
              <a:rPr lang="ru-RU" sz="2800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Назовите </a:t>
            </a:r>
            <a:r>
              <a:rPr lang="ru-RU" sz="2800" dirty="0" err="1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сонаправленные</a:t>
            </a:r>
            <a:r>
              <a:rPr lang="ru-RU" sz="2800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векторы.</a:t>
            </a:r>
          </a:p>
          <a:p>
            <a:r>
              <a:rPr lang="ru-RU" sz="2800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Назовите противоположно направленные векторы.</a:t>
            </a:r>
          </a:p>
          <a:p>
            <a:r>
              <a:rPr lang="ru-RU" sz="2800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Назовите равные векторы.</a:t>
            </a:r>
          </a:p>
          <a:p>
            <a:endParaRPr lang="ru-RU" sz="2800" dirty="0">
              <a:ln w="11430"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34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uiExpand="1" build="p"/>
    </p:bldLst>
  </p:timing>
</p:sld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642</Words>
  <Application>Microsoft Office PowerPoint</Application>
  <PresentationFormat>Экран (4:3)</PresentationFormat>
  <Paragraphs>139</Paragraphs>
  <Slides>13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36</cp:revision>
  <dcterms:created xsi:type="dcterms:W3CDTF">2013-09-10T11:12:55Z</dcterms:created>
  <dcterms:modified xsi:type="dcterms:W3CDTF">2013-09-11T15:51:46Z</dcterms:modified>
</cp:coreProperties>
</file>