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9" r:id="rId2"/>
    <p:sldId id="260" r:id="rId3"/>
    <p:sldId id="261" r:id="rId4"/>
    <p:sldId id="263" r:id="rId5"/>
    <p:sldId id="262" r:id="rId6"/>
    <p:sldId id="270" r:id="rId7"/>
    <p:sldId id="264" r:id="rId8"/>
    <p:sldId id="265" r:id="rId9"/>
    <p:sldId id="266" r:id="rId10"/>
    <p:sldId id="267" r:id="rId11"/>
    <p:sldId id="271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8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271036-4282-4119-9035-A7068C521AB4}" type="datetimeFigureOut">
              <a:rPr lang="ru-RU" smtClean="0"/>
              <a:t>12.09.2013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B23763-9859-4C9F-9935-7B33BD6160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59900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Рассмотрим фигуру </a:t>
            </a:r>
            <a:r>
              <a:rPr lang="en-US" dirty="0" smtClean="0"/>
              <a:t>ABCDE </a:t>
            </a:r>
            <a:r>
              <a:rPr lang="ru-RU" dirty="0" smtClean="0"/>
              <a:t>такую,</a:t>
            </a:r>
            <a:r>
              <a:rPr lang="ru-RU" baseline="0" dirty="0" smtClean="0"/>
              <a:t> что смежные отрезки не лежат на одной прямой. Не смежные отрезки не имеют общих точек. Такая фигура называется многоугольником.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B23763-9859-4C9F-9935-7B33BD616088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348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1 щелчок по слову проверка – 1 вариант, второй щелчок – 2 вариант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B23763-9859-4C9F-9935-7B33BD616088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3906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Ввести понятия внутренней и внешней </a:t>
            </a:r>
            <a:r>
              <a:rPr lang="ru-RU" dirty="0" err="1" smtClean="0"/>
              <a:t>обл</a:t>
            </a:r>
            <a:r>
              <a:rPr lang="ru-RU" dirty="0" smtClean="0"/>
              <a:t> многоугольника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B23763-9859-4C9F-9935-7B33BD616088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3480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B23763-9859-4C9F-9935-7B33BD616088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3480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Многоугольник называется выпуклым, если он лежит по одну сторону от каждой прямой, проходящей </a:t>
            </a:r>
            <a:r>
              <a:rPr lang="ru-RU" dirty="0" err="1" smtClean="0"/>
              <a:t>черех</a:t>
            </a:r>
            <a:r>
              <a:rPr lang="ru-RU" dirty="0" smtClean="0"/>
              <a:t> две соседние его вершины.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B23763-9859-4C9F-9935-7B33BD616088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3480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Многоугольник называется выпуклым, если он лежит по одну сторону от каждой прямой, проходящей </a:t>
            </a:r>
            <a:r>
              <a:rPr lang="ru-RU" dirty="0" err="1" smtClean="0"/>
              <a:t>черех</a:t>
            </a:r>
            <a:r>
              <a:rPr lang="ru-RU" dirty="0" smtClean="0"/>
              <a:t> две соседние его вершины.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B23763-9859-4C9F-9935-7B33BD616088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3480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Назовите многоугольники, перечислите  выпуклые многоугольники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B23763-9859-4C9F-9935-7B33BD616088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3480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B23763-9859-4C9F-9935-7B33BD616088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3480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B23763-9859-4C9F-9935-7B33BD616088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3480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B23763-9859-4C9F-9935-7B33BD616088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348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inf-mat.ucoz.ru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" t="7850" r="4235" b="3419"/>
          <a:stretch/>
        </p:blipFill>
        <p:spPr bwMode="auto">
          <a:xfrm>
            <a:off x="0" y="44625"/>
            <a:ext cx="9144000" cy="63367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69" t="31152" r="13145" b="34424"/>
          <a:stretch/>
        </p:blipFill>
        <p:spPr bwMode="auto">
          <a:xfrm>
            <a:off x="7683951" y="332656"/>
            <a:ext cx="1440160" cy="504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>
            <a:hlinkClick r:id="rId4"/>
          </p:cNvPr>
          <p:cNvSpPr/>
          <p:nvPr/>
        </p:nvSpPr>
        <p:spPr>
          <a:xfrm>
            <a:off x="35496" y="6396335"/>
            <a:ext cx="9071992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>
                  <a:solidFill>
                    <a:schemeClr val="tx2">
                      <a:lumMod val="40000"/>
                      <a:lumOff val="60000"/>
                    </a:schemeClr>
                  </a:solidFill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© </a:t>
            </a:r>
            <a:r>
              <a:rPr lang="ru-RU" b="1" dirty="0" err="1" smtClean="0">
                <a:ln w="11430">
                  <a:solidFill>
                    <a:schemeClr val="tx2">
                      <a:lumMod val="40000"/>
                      <a:lumOff val="60000"/>
                    </a:schemeClr>
                  </a:solidFill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Ишутченко</a:t>
            </a:r>
            <a:r>
              <a:rPr lang="ru-RU" b="1" dirty="0" smtClean="0">
                <a:ln w="11430">
                  <a:solidFill>
                    <a:schemeClr val="tx2">
                      <a:lumMod val="40000"/>
                      <a:lumOff val="60000"/>
                    </a:schemeClr>
                  </a:solidFill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 Н.Ф., ЛГ МБОУ «СОШ № 5», г. </a:t>
            </a:r>
            <a:r>
              <a:rPr lang="ru-RU" b="1" dirty="0" err="1" smtClean="0">
                <a:ln w="11430">
                  <a:solidFill>
                    <a:schemeClr val="tx2">
                      <a:lumMod val="40000"/>
                      <a:lumOff val="60000"/>
                    </a:schemeClr>
                  </a:solidFill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Лангепас</a:t>
            </a:r>
            <a:r>
              <a:rPr lang="ru-RU" b="1" dirty="0" smtClean="0">
                <a:ln w="11430">
                  <a:solidFill>
                    <a:schemeClr val="tx2">
                      <a:lumMod val="40000"/>
                      <a:lumOff val="60000"/>
                    </a:schemeClr>
                  </a:solidFill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, 2013 год</a:t>
            </a:r>
            <a:endParaRPr lang="ru-RU" b="1" dirty="0">
              <a:ln w="11430">
                <a:solidFill>
                  <a:schemeClr val="tx2">
                    <a:lumMod val="40000"/>
                    <a:lumOff val="60000"/>
                  </a:schemeClr>
                </a:solidFill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40" y="2248418"/>
            <a:ext cx="91440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dirty="0" smtClean="0">
                <a:ln w="11430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Многоугольник.</a:t>
            </a:r>
            <a:endParaRPr lang="ru-RU" sz="7200" b="1" dirty="0">
              <a:ln w="11430">
                <a:solidFill>
                  <a:srgbClr val="0000FF"/>
                </a:solidFill>
              </a:ln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6031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5536" y="476672"/>
            <a:ext cx="8640960" cy="224676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 smtClean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№ 367</a:t>
            </a:r>
          </a:p>
          <a:p>
            <a:r>
              <a:rPr lang="ru-RU" sz="2800" b="1" dirty="0" smtClean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Найдите стороны четырехугольника, если его пери-метр равен 66 см, первая сторона больше второй на 8 см и на столько же меньше третьей стороны, а чет-</a:t>
            </a:r>
            <a:r>
              <a:rPr lang="ru-RU" sz="2800" b="1" dirty="0" err="1" smtClean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вертая</a:t>
            </a:r>
            <a:r>
              <a:rPr lang="ru-RU" sz="2800" b="1" dirty="0" smtClean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в три раза больше второй.</a:t>
            </a:r>
            <a:endParaRPr lang="ru-RU" sz="2800" b="1" dirty="0">
              <a:ln w="11430"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20196715" flipH="1">
            <a:off x="1837593" y="2518736"/>
            <a:ext cx="4962594" cy="2850719"/>
          </a:xfrm>
          <a:custGeom>
            <a:avLst/>
            <a:gdLst>
              <a:gd name="connsiteX0" fmla="*/ 0 w 4032448"/>
              <a:gd name="connsiteY0" fmla="*/ 0 h 1872208"/>
              <a:gd name="connsiteX1" fmla="*/ 4032448 w 4032448"/>
              <a:gd name="connsiteY1" fmla="*/ 0 h 1872208"/>
              <a:gd name="connsiteX2" fmla="*/ 4032448 w 4032448"/>
              <a:gd name="connsiteY2" fmla="*/ 1872208 h 1872208"/>
              <a:gd name="connsiteX3" fmla="*/ 0 w 4032448"/>
              <a:gd name="connsiteY3" fmla="*/ 1872208 h 1872208"/>
              <a:gd name="connsiteX4" fmla="*/ 0 w 4032448"/>
              <a:gd name="connsiteY4" fmla="*/ 0 h 1872208"/>
              <a:gd name="connsiteX0" fmla="*/ 3207224 w 4032448"/>
              <a:gd name="connsiteY0" fmla="*/ 1173708 h 1872208"/>
              <a:gd name="connsiteX1" fmla="*/ 4032448 w 4032448"/>
              <a:gd name="connsiteY1" fmla="*/ 0 h 1872208"/>
              <a:gd name="connsiteX2" fmla="*/ 4032448 w 4032448"/>
              <a:gd name="connsiteY2" fmla="*/ 1872208 h 1872208"/>
              <a:gd name="connsiteX3" fmla="*/ 0 w 4032448"/>
              <a:gd name="connsiteY3" fmla="*/ 1872208 h 1872208"/>
              <a:gd name="connsiteX4" fmla="*/ 3207224 w 4032448"/>
              <a:gd name="connsiteY4" fmla="*/ 1173708 h 1872208"/>
              <a:gd name="connsiteX0" fmla="*/ 3207224 w 4531268"/>
              <a:gd name="connsiteY0" fmla="*/ 1552427 h 2250927"/>
              <a:gd name="connsiteX1" fmla="*/ 4531268 w 4531268"/>
              <a:gd name="connsiteY1" fmla="*/ 0 h 2250927"/>
              <a:gd name="connsiteX2" fmla="*/ 4032448 w 4531268"/>
              <a:gd name="connsiteY2" fmla="*/ 2250927 h 2250927"/>
              <a:gd name="connsiteX3" fmla="*/ 0 w 4531268"/>
              <a:gd name="connsiteY3" fmla="*/ 2250927 h 2250927"/>
              <a:gd name="connsiteX4" fmla="*/ 3207224 w 4531268"/>
              <a:gd name="connsiteY4" fmla="*/ 1552427 h 2250927"/>
              <a:gd name="connsiteX0" fmla="*/ 3164544 w 4531268"/>
              <a:gd name="connsiteY0" fmla="*/ 225739 h 2250927"/>
              <a:gd name="connsiteX1" fmla="*/ 4531268 w 4531268"/>
              <a:gd name="connsiteY1" fmla="*/ 0 h 2250927"/>
              <a:gd name="connsiteX2" fmla="*/ 4032448 w 4531268"/>
              <a:gd name="connsiteY2" fmla="*/ 2250927 h 2250927"/>
              <a:gd name="connsiteX3" fmla="*/ 0 w 4531268"/>
              <a:gd name="connsiteY3" fmla="*/ 2250927 h 2250927"/>
              <a:gd name="connsiteX4" fmla="*/ 3164544 w 4531268"/>
              <a:gd name="connsiteY4" fmla="*/ 225739 h 2250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31268" h="2250927">
                <a:moveTo>
                  <a:pt x="3164544" y="225739"/>
                </a:moveTo>
                <a:lnTo>
                  <a:pt x="4531268" y="0"/>
                </a:lnTo>
                <a:lnTo>
                  <a:pt x="4032448" y="2250927"/>
                </a:lnTo>
                <a:lnTo>
                  <a:pt x="0" y="2250927"/>
                </a:lnTo>
                <a:lnTo>
                  <a:pt x="3164544" y="225739"/>
                </a:lnTo>
                <a:close/>
              </a:path>
            </a:pathLst>
          </a:custGeom>
          <a:noFill/>
          <a:ln w="38100"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604317" y="4427213"/>
            <a:ext cx="4203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х</a:t>
            </a:r>
            <a:endParaRPr lang="ru-RU" sz="4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619672" y="2721114"/>
            <a:ext cx="13276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х – 8 </a:t>
            </a:r>
            <a:endParaRPr lang="ru-RU" sz="4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572000" y="2943060"/>
            <a:ext cx="11657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х + 8</a:t>
            </a:r>
            <a:endParaRPr lang="ru-RU" sz="4000" b="1" dirty="0"/>
          </a:p>
        </p:txBody>
      </p:sp>
      <p:sp>
        <p:nvSpPr>
          <p:cNvPr id="13" name="TextBox 12"/>
          <p:cNvSpPr txBox="1"/>
          <p:nvPr/>
        </p:nvSpPr>
        <p:spPr>
          <a:xfrm rot="20705425">
            <a:off x="4734544" y="5373216"/>
            <a:ext cx="22137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3(х – 8)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3737324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46" y="260648"/>
            <a:ext cx="9143054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I</a:t>
            </a:r>
            <a:r>
              <a:rPr lang="ru-RU" sz="2800" b="1" dirty="0" smtClean="0"/>
              <a:t> вариант</a:t>
            </a:r>
          </a:p>
          <a:p>
            <a:pPr marL="342900" indent="-342900">
              <a:buAutoNum type="arabicPeriod"/>
            </a:pPr>
            <a:r>
              <a:rPr lang="ru-RU" sz="2800" dirty="0" smtClean="0"/>
              <a:t>Найдите сумму углов выпуклого </a:t>
            </a:r>
            <a:r>
              <a:rPr lang="ru-RU" sz="2800" dirty="0" err="1" smtClean="0"/>
              <a:t>двенадцатиугольника</a:t>
            </a:r>
            <a:r>
              <a:rPr lang="ru-RU" sz="2800" dirty="0" smtClean="0"/>
              <a:t>.</a:t>
            </a:r>
          </a:p>
          <a:p>
            <a:pPr marL="342900" indent="-342900">
              <a:buAutoNum type="arabicPeriod"/>
            </a:pPr>
            <a:r>
              <a:rPr lang="ru-RU" sz="2800" dirty="0" smtClean="0"/>
              <a:t>В выпуклом пятиугольнике две стороны равны, третья сторона на 3 см больше, а четвертая в два раза больше первой стороны, пятая – на 4 см меньше четвертой. Найдите стороны пятиугольника, если известно, что его периметр равен 34 см.</a:t>
            </a:r>
          </a:p>
          <a:p>
            <a:pPr marL="342900" indent="-342900">
              <a:buAutoNum type="arabicPeriod"/>
            </a:pPr>
            <a:endParaRPr lang="ru-RU" sz="2800" dirty="0"/>
          </a:p>
          <a:p>
            <a:r>
              <a:rPr lang="en-US" sz="2800" b="1" dirty="0" smtClean="0"/>
              <a:t>II</a:t>
            </a:r>
            <a:r>
              <a:rPr lang="ru-RU" sz="2800" b="1" dirty="0" smtClean="0"/>
              <a:t> вариант</a:t>
            </a:r>
          </a:p>
          <a:p>
            <a:pPr marL="342900" indent="-342900">
              <a:buAutoNum type="arabicPeriod"/>
            </a:pPr>
            <a:r>
              <a:rPr lang="ru-RU" sz="2800" dirty="0" smtClean="0"/>
              <a:t>Найдите </a:t>
            </a:r>
            <a:r>
              <a:rPr lang="ru-RU" sz="2800" dirty="0"/>
              <a:t>сумму углов выпуклого </a:t>
            </a:r>
            <a:r>
              <a:rPr lang="ru-RU" sz="2800" dirty="0" err="1" smtClean="0"/>
              <a:t>тринадцатиугольника</a:t>
            </a:r>
            <a:r>
              <a:rPr lang="ru-RU" sz="2800" dirty="0" smtClean="0"/>
              <a:t>.</a:t>
            </a:r>
          </a:p>
          <a:p>
            <a:pPr marL="342900" indent="-342900">
              <a:buAutoNum type="arabicPeriod"/>
            </a:pPr>
            <a:r>
              <a:rPr lang="ru-RU" sz="2800" dirty="0" smtClean="0"/>
              <a:t>В выпуклом шестиугольнике три стороны равны, четвертая в 2 раза больше первой стороны, пятая – на 3 см меньше четвертой, а шестая – на 1 см больше второй. Найдите стороны шестиугольника, если известно, что его периметр равен 30 см.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46" y="-99392"/>
            <a:ext cx="9143054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 smtClean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МСР.</a:t>
            </a:r>
            <a:endParaRPr lang="ru-RU" sz="2800" b="1" dirty="0">
              <a:ln w="11430"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903019" y="6457890"/>
            <a:ext cx="124098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проверка</a:t>
            </a:r>
            <a:endParaRPr lang="ru-RU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143981" y="0"/>
            <a:ext cx="8856984" cy="6320386"/>
            <a:chOff x="9449032" y="126410"/>
            <a:chExt cx="8856984" cy="6320386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9449032" y="126410"/>
              <a:ext cx="8856984" cy="632038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" name="TextBox 6"/>
                <p:cNvSpPr txBox="1"/>
                <p:nvPr/>
              </p:nvSpPr>
              <p:spPr>
                <a:xfrm>
                  <a:off x="9449032" y="129247"/>
                  <a:ext cx="8732480" cy="1586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  <a:scene3d>
                    <a:camera prst="orthographicFront"/>
                    <a:lightRig rig="flat" dir="tl">
                      <a:rot lat="0" lon="0" rev="6600000"/>
                    </a:lightRig>
                  </a:scene3d>
                  <a:sp3d extrusionH="25400" contourW="8890">
                    <a:bevelT w="38100" h="31750"/>
                    <a:contourClr>
                      <a:schemeClr val="accent2">
                        <a:shade val="75000"/>
                      </a:schemeClr>
                    </a:contourClr>
                  </a:sp3d>
                </a:bodyPr>
                <a:lstStyle>
                  <a:defPPr>
                    <a:defRPr lang="ru-RU"/>
                  </a:defPPr>
                  <a:lvl1pPr algn="ctr">
                    <a:defRPr sz="3600" b="1">
                      <a:ln>
                        <a:solidFill>
                          <a:srgbClr val="FF0000"/>
                        </a:solidFill>
                      </a:ln>
                      <a:solidFill>
                        <a:srgbClr val="FF0000"/>
                      </a:solidFill>
                    </a:defRPr>
                  </a:lvl1pPr>
                </a:lstStyle>
                <a:p>
                  <a:pPr/>
                  <a:r>
                    <a:rPr lang="en-US" sz="2400" dirty="0" smtClean="0">
                      <a:ln w="11430"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  <a:effectLst>
                        <a:outerShdw blurRad="50800" dist="39000" dir="5460000" algn="tl">
                          <a:srgbClr val="000000">
                            <a:alpha val="38000"/>
                          </a:srgbClr>
                        </a:outerShdw>
                      </a:effectLst>
                    </a:rPr>
                    <a:t>I</a:t>
                  </a:r>
                  <a:r>
                    <a:rPr lang="ru-RU" sz="2400" dirty="0" smtClean="0">
                      <a:ln w="11430"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  <a:effectLst>
                        <a:outerShdw blurRad="50800" dist="39000" dir="5460000" algn="tl">
                          <a:srgbClr val="000000">
                            <a:alpha val="38000"/>
                          </a:srgbClr>
                        </a:outerShdw>
                      </a:effectLst>
                    </a:rPr>
                    <a:t> вариант</a:t>
                  </a:r>
                </a:p>
                <a:p>
                  <a:pPr marL="457200" indent="-457200" algn="l">
                    <a:buAutoNum type="arabicPeriod"/>
                  </a:pPr>
                  <a:r>
                    <a:rPr lang="ru-RU" sz="2400" dirty="0" smtClean="0">
                      <a:ln w="11430"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  <a:effectLst>
                        <a:outerShdw blurRad="50800" dist="39000" dir="5460000" algn="tl">
                          <a:srgbClr val="000000">
                            <a:alpha val="38000"/>
                          </a:srgbClr>
                        </a:outerShdw>
                      </a:effectLst>
                    </a:rPr>
                    <a:t>Сумма углов </a:t>
                  </a:r>
                  <a14:m>
                    <m:oMath xmlns:m="http://schemas.openxmlformats.org/officeDocument/2006/math">
                      <m:d>
                        <m:dPr>
                          <m:ctrlPr>
                            <a:rPr lang="en-US" sz="2400" i="0" smtClean="0">
                              <a:ln w="11430">
                                <a:solidFill>
                                  <a:sysClr val="windowText" lastClr="000000"/>
                                </a:solidFill>
                              </a:ln>
                              <a:solidFill>
                                <a:sysClr val="windowText" lastClr="00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i="0" smtClean="0">
                              <a:ln w="11430">
                                <a:solidFill>
                                  <a:sysClr val="windowText" lastClr="000000"/>
                                </a:solidFill>
                              </a:ln>
                              <a:solidFill>
                                <a:sysClr val="windowText" lastClr="00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𝐧</m:t>
                          </m:r>
                          <m:r>
                            <a:rPr lang="en-US" sz="2400" i="0" smtClean="0">
                              <a:ln w="11430">
                                <a:solidFill>
                                  <a:sysClr val="windowText" lastClr="000000"/>
                                </a:solidFill>
                              </a:ln>
                              <a:solidFill>
                                <a:sysClr val="windowText" lastClr="00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  <m:t>−</m:t>
                          </m:r>
                          <m:r>
                            <a:rPr lang="en-US" sz="2400" i="0" smtClean="0">
                              <a:ln w="11430">
                                <a:solidFill>
                                  <a:sysClr val="windowText" lastClr="000000"/>
                                </a:solidFill>
                              </a:ln>
                              <a:solidFill>
                                <a:sysClr val="windowText" lastClr="00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𝟐</m:t>
                          </m:r>
                        </m:e>
                      </m:d>
                      <m:r>
                        <a:rPr lang="en-US" sz="2400">
                          <a:ln w="11430"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</a:rPr>
                        <m:t>∙</m:t>
                      </m:r>
                      <m:sSup>
                        <m:sSupPr>
                          <m:ctrlPr>
                            <a:rPr lang="en-US" sz="2400" i="1">
                              <a:ln w="11430">
                                <a:solidFill>
                                  <a:sysClr val="windowText" lastClr="000000"/>
                                </a:solidFill>
                              </a:ln>
                              <a:solidFill>
                                <a:sysClr val="windowText" lastClr="00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400">
                              <a:ln w="11430">
                                <a:solidFill>
                                  <a:sysClr val="windowText" lastClr="000000"/>
                                </a:solidFill>
                              </a:ln>
                              <a:solidFill>
                                <a:sysClr val="windowText" lastClr="00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𝟏𝟖𝟎</m:t>
                          </m:r>
                        </m:e>
                        <m:sup>
                          <m:r>
                            <a:rPr lang="en-US" sz="2400">
                              <a:ln w="11430">
                                <a:solidFill>
                                  <a:sysClr val="windowText" lastClr="000000"/>
                                </a:solidFill>
                              </a:ln>
                              <a:solidFill>
                                <a:sysClr val="windowText" lastClr="00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𝟎</m:t>
                          </m:r>
                        </m:sup>
                      </m:sSup>
                      <m:r>
                        <a:rPr lang="en-US" sz="2400" b="1" i="1" smtClean="0">
                          <a:ln w="11430"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</a:rPr>
                        <m:t>, </m:t>
                      </m:r>
                      <m:r>
                        <a:rPr lang="en-US" sz="2400" b="1" i="1" smtClean="0">
                          <a:ln w="11430"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</a:rPr>
                        <m:t>𝒏</m:t>
                      </m:r>
                      <m:r>
                        <a:rPr lang="en-US" sz="2400" b="1" i="1" smtClean="0">
                          <a:ln w="11430"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ln w="11430"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</a:rPr>
                        <m:t>𝟏𝟐</m:t>
                      </m:r>
                      <m:r>
                        <a:rPr lang="en-US" sz="2400" b="1" i="0" smtClean="0">
                          <a:ln w="11430"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</a:rPr>
                        <m:t>,</m:t>
                      </m:r>
                      <m:r>
                        <a:rPr lang="ru-RU" sz="2400" b="1" i="0" smtClean="0">
                          <a:ln w="11430"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</a:rPr>
                        <m:t> </m:t>
                      </m:r>
                    </m:oMath>
                  </a14:m>
                  <a:r>
                    <a:rPr lang="ru-RU" sz="2400" dirty="0" smtClean="0">
                      <a:ln w="11430"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  <a:effectLst>
                        <a:outerShdw blurRad="50800" dist="39000" dir="5460000" algn="tl">
                          <a:srgbClr val="000000">
                            <a:alpha val="38000"/>
                          </a:srgbClr>
                        </a:outerShdw>
                      </a:effectLst>
                    </a:rPr>
                    <a:t>зн. </a:t>
                  </a:r>
                </a:p>
                <a:p>
                  <a:pPr algn="l"/>
                  <a:r>
                    <a:rPr lang="ru-RU" sz="2400" dirty="0">
                      <a:ln w="11430"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  <a:effectLst>
                        <a:outerShdw blurRad="50800" dist="39000" dir="5460000" algn="tl">
                          <a:srgbClr val="000000">
                            <a:alpha val="38000"/>
                          </a:srgbClr>
                        </a:outerShdw>
                      </a:effectLst>
                    </a:rPr>
                    <a:t>	</a:t>
                  </a:r>
                  <a14:m>
                    <m:oMath xmlns:m="http://schemas.openxmlformats.org/officeDocument/2006/math">
                      <m:d>
                        <m:dPr>
                          <m:ctrlPr>
                            <a:rPr lang="en-US" sz="2400" i="1">
                              <a:ln w="11430">
                                <a:solidFill>
                                  <a:sysClr val="windowText" lastClr="000000"/>
                                </a:solidFill>
                              </a:ln>
                              <a:solidFill>
                                <a:sysClr val="windowText" lastClr="00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</m:ctrlPr>
                        </m:dPr>
                        <m:e>
                          <m:r>
                            <a:rPr lang="ru-RU" sz="2400" b="1" i="0" smtClean="0">
                              <a:ln w="11430">
                                <a:solidFill>
                                  <a:sysClr val="windowText" lastClr="000000"/>
                                </a:solidFill>
                              </a:ln>
                              <a:solidFill>
                                <a:sysClr val="windowText" lastClr="00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𝟏𝟐</m:t>
                          </m:r>
                          <m:r>
                            <a:rPr lang="en-US" sz="2400">
                              <a:ln w="11430">
                                <a:solidFill>
                                  <a:sysClr val="windowText" lastClr="000000"/>
                                </a:solidFill>
                              </a:ln>
                              <a:solidFill>
                                <a:sysClr val="windowText" lastClr="00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  <m:t>−</m:t>
                          </m:r>
                          <m:r>
                            <a:rPr lang="en-US" sz="2400">
                              <a:ln w="11430">
                                <a:solidFill>
                                  <a:sysClr val="windowText" lastClr="000000"/>
                                </a:solidFill>
                              </a:ln>
                              <a:solidFill>
                                <a:sysClr val="windowText" lastClr="00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𝟐</m:t>
                          </m:r>
                        </m:e>
                      </m:d>
                      <m:r>
                        <a:rPr lang="en-US" sz="2400">
                          <a:ln w="11430"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</a:rPr>
                        <m:t>∙</m:t>
                      </m:r>
                      <m:sSup>
                        <m:sSupPr>
                          <m:ctrlPr>
                            <a:rPr lang="en-US" sz="2400" i="1">
                              <a:ln w="11430">
                                <a:solidFill>
                                  <a:sysClr val="windowText" lastClr="000000"/>
                                </a:solidFill>
                              </a:ln>
                              <a:solidFill>
                                <a:sysClr val="windowText" lastClr="00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400">
                              <a:ln w="11430">
                                <a:solidFill>
                                  <a:sysClr val="windowText" lastClr="000000"/>
                                </a:solidFill>
                              </a:ln>
                              <a:solidFill>
                                <a:sysClr val="windowText" lastClr="00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𝟏𝟖𝟎</m:t>
                          </m:r>
                        </m:e>
                        <m:sup>
                          <m:r>
                            <a:rPr lang="en-US" sz="2400">
                              <a:ln w="11430">
                                <a:solidFill>
                                  <a:sysClr val="windowText" lastClr="000000"/>
                                </a:solidFill>
                              </a:ln>
                              <a:solidFill>
                                <a:sysClr val="windowText" lastClr="00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𝟎</m:t>
                          </m:r>
                        </m:sup>
                      </m:sSup>
                      <m:r>
                        <a:rPr lang="ru-RU" sz="2400" b="1" i="1" smtClean="0">
                          <a:ln w="11430"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400" i="1">
                              <a:ln w="11430">
                                <a:solidFill>
                                  <a:sysClr val="windowText" lastClr="000000"/>
                                </a:solidFill>
                              </a:ln>
                              <a:solidFill>
                                <a:sysClr val="windowText" lastClr="00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400">
                              <a:ln w="11430">
                                <a:solidFill>
                                  <a:sysClr val="windowText" lastClr="000000"/>
                                </a:solidFill>
                              </a:ln>
                              <a:solidFill>
                                <a:sysClr val="windowText" lastClr="00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𝟏𝟖</m:t>
                          </m:r>
                          <m:r>
                            <a:rPr lang="ru-RU" sz="2400" b="1" i="0" smtClean="0">
                              <a:ln w="11430">
                                <a:solidFill>
                                  <a:sysClr val="windowText" lastClr="000000"/>
                                </a:solidFill>
                              </a:ln>
                              <a:solidFill>
                                <a:sysClr val="windowText" lastClr="00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𝟎</m:t>
                          </m:r>
                          <m:r>
                            <a:rPr lang="en-US" sz="2400">
                              <a:ln w="11430">
                                <a:solidFill>
                                  <a:sysClr val="windowText" lastClr="000000"/>
                                </a:solidFill>
                              </a:ln>
                              <a:solidFill>
                                <a:sysClr val="windowText" lastClr="00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𝟎</m:t>
                          </m:r>
                        </m:e>
                        <m:sup>
                          <m:r>
                            <a:rPr lang="en-US" sz="2400">
                              <a:ln w="11430">
                                <a:solidFill>
                                  <a:sysClr val="windowText" lastClr="000000"/>
                                </a:solidFill>
                              </a:ln>
                              <a:solidFill>
                                <a:sysClr val="windowText" lastClr="000000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𝟎</m:t>
                          </m:r>
                        </m:sup>
                      </m:sSup>
                    </m:oMath>
                  </a14:m>
                  <a:endParaRPr lang="ru-RU" sz="2400" dirty="0" smtClean="0">
                    <a:ln w="11430"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endParaRPr>
                </a:p>
                <a:p>
                  <a:pPr algn="l"/>
                  <a:r>
                    <a:rPr lang="ru-RU" sz="2400" dirty="0" smtClean="0">
                      <a:ln w="11430"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  <a:effectLst>
                        <a:outerShdw blurRad="50800" dist="39000" dir="5460000" algn="tl">
                          <a:srgbClr val="000000">
                            <a:alpha val="38000"/>
                          </a:srgbClr>
                        </a:outerShdw>
                      </a:effectLst>
                    </a:rPr>
                    <a:t>2. </a:t>
                  </a:r>
                  <a:endParaRPr lang="ru-RU" sz="2400" dirty="0">
                    <a:ln w="11430"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endParaRPr>
                </a:p>
              </p:txBody>
            </p:sp>
          </mc:Choice>
          <mc:Fallback>
            <p:sp>
              <p:nvSpPr>
                <p:cNvPr id="7" name="TextBox 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449032" y="129247"/>
                  <a:ext cx="8732480" cy="1586332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 l="-1536" t="-3831" b="-11111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" name="Правильный пятиугольник 7"/>
            <p:cNvSpPr/>
            <p:nvPr/>
          </p:nvSpPr>
          <p:spPr>
            <a:xfrm>
              <a:off x="10572578" y="1774434"/>
              <a:ext cx="4296566" cy="3454765"/>
            </a:xfrm>
            <a:custGeom>
              <a:avLst/>
              <a:gdLst>
                <a:gd name="connsiteX0" fmla="*/ 4 w 3600400"/>
                <a:gd name="connsiteY0" fmla="*/ 1155191 h 3024336"/>
                <a:gd name="connsiteX1" fmla="*/ 1800200 w 3600400"/>
                <a:gd name="connsiteY1" fmla="*/ 0 h 3024336"/>
                <a:gd name="connsiteX2" fmla="*/ 3600396 w 3600400"/>
                <a:gd name="connsiteY2" fmla="*/ 1155191 h 3024336"/>
                <a:gd name="connsiteX3" fmla="*/ 2912782 w 3600400"/>
                <a:gd name="connsiteY3" fmla="*/ 3024328 h 3024336"/>
                <a:gd name="connsiteX4" fmla="*/ 687618 w 3600400"/>
                <a:gd name="connsiteY4" fmla="*/ 3024328 h 3024336"/>
                <a:gd name="connsiteX5" fmla="*/ 4 w 3600400"/>
                <a:gd name="connsiteY5" fmla="*/ 1155191 h 3024336"/>
                <a:gd name="connsiteX0" fmla="*/ 0 w 3600392"/>
                <a:gd name="connsiteY0" fmla="*/ 1155191 h 4030168"/>
                <a:gd name="connsiteX1" fmla="*/ 1800196 w 3600392"/>
                <a:gd name="connsiteY1" fmla="*/ 0 h 4030168"/>
                <a:gd name="connsiteX2" fmla="*/ 3600392 w 3600392"/>
                <a:gd name="connsiteY2" fmla="*/ 1155191 h 4030168"/>
                <a:gd name="connsiteX3" fmla="*/ 2516538 w 3600392"/>
                <a:gd name="connsiteY3" fmla="*/ 4030168 h 4030168"/>
                <a:gd name="connsiteX4" fmla="*/ 687614 w 3600392"/>
                <a:gd name="connsiteY4" fmla="*/ 3024328 h 4030168"/>
                <a:gd name="connsiteX5" fmla="*/ 0 w 3600392"/>
                <a:gd name="connsiteY5" fmla="*/ 1155191 h 4030168"/>
                <a:gd name="connsiteX0" fmla="*/ 0 w 3600392"/>
                <a:gd name="connsiteY0" fmla="*/ 1155191 h 3557728"/>
                <a:gd name="connsiteX1" fmla="*/ 1800196 w 3600392"/>
                <a:gd name="connsiteY1" fmla="*/ 0 h 3557728"/>
                <a:gd name="connsiteX2" fmla="*/ 3600392 w 3600392"/>
                <a:gd name="connsiteY2" fmla="*/ 1155191 h 3557728"/>
                <a:gd name="connsiteX3" fmla="*/ 2699418 w 3600392"/>
                <a:gd name="connsiteY3" fmla="*/ 3557728 h 3557728"/>
                <a:gd name="connsiteX4" fmla="*/ 687614 w 3600392"/>
                <a:gd name="connsiteY4" fmla="*/ 3024328 h 3557728"/>
                <a:gd name="connsiteX5" fmla="*/ 0 w 3600392"/>
                <a:gd name="connsiteY5" fmla="*/ 1155191 h 3557728"/>
                <a:gd name="connsiteX0" fmla="*/ 120106 w 3720498"/>
                <a:gd name="connsiteY0" fmla="*/ 1155191 h 3557728"/>
                <a:gd name="connsiteX1" fmla="*/ 1920302 w 3720498"/>
                <a:gd name="connsiteY1" fmla="*/ 0 h 3557728"/>
                <a:gd name="connsiteX2" fmla="*/ 3720498 w 3720498"/>
                <a:gd name="connsiteY2" fmla="*/ 1155191 h 3557728"/>
                <a:gd name="connsiteX3" fmla="*/ 2819524 w 3720498"/>
                <a:gd name="connsiteY3" fmla="*/ 3557728 h 3557728"/>
                <a:gd name="connsiteX4" fmla="*/ 0 w 3720498"/>
                <a:gd name="connsiteY4" fmla="*/ 1835608 h 3557728"/>
                <a:gd name="connsiteX5" fmla="*/ 120106 w 3720498"/>
                <a:gd name="connsiteY5" fmla="*/ 1155191 h 3557728"/>
                <a:gd name="connsiteX0" fmla="*/ 120106 w 3720498"/>
                <a:gd name="connsiteY0" fmla="*/ 1155191 h 2993848"/>
                <a:gd name="connsiteX1" fmla="*/ 1920302 w 3720498"/>
                <a:gd name="connsiteY1" fmla="*/ 0 h 2993848"/>
                <a:gd name="connsiteX2" fmla="*/ 3720498 w 3720498"/>
                <a:gd name="connsiteY2" fmla="*/ 1155191 h 2993848"/>
                <a:gd name="connsiteX3" fmla="*/ 3048124 w 3720498"/>
                <a:gd name="connsiteY3" fmla="*/ 2993848 h 2993848"/>
                <a:gd name="connsiteX4" fmla="*/ 0 w 3720498"/>
                <a:gd name="connsiteY4" fmla="*/ 1835608 h 2993848"/>
                <a:gd name="connsiteX5" fmla="*/ 120106 w 3720498"/>
                <a:gd name="connsiteY5" fmla="*/ 1155191 h 2993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20498" h="2993848">
                  <a:moveTo>
                    <a:pt x="120106" y="1155191"/>
                  </a:moveTo>
                  <a:lnTo>
                    <a:pt x="1920302" y="0"/>
                  </a:lnTo>
                  <a:lnTo>
                    <a:pt x="3720498" y="1155191"/>
                  </a:lnTo>
                  <a:lnTo>
                    <a:pt x="3048124" y="2993848"/>
                  </a:lnTo>
                  <a:lnTo>
                    <a:pt x="0" y="1835608"/>
                  </a:lnTo>
                  <a:lnTo>
                    <a:pt x="120106" y="1155191"/>
                  </a:lnTo>
                  <a:close/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11556776" y="2420888"/>
              <a:ext cx="288032" cy="216024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11628784" y="2348880"/>
              <a:ext cx="288032" cy="216024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flipH="1">
              <a:off x="13500992" y="2276872"/>
              <a:ext cx="288032" cy="216024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 flipH="1">
              <a:off x="13573000" y="2348880"/>
              <a:ext cx="288032" cy="216024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11124728" y="1815207"/>
              <a:ext cx="31771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smtClean="0"/>
                <a:t>х</a:t>
              </a:r>
              <a:endParaRPr lang="ru-RU" sz="2400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4005048" y="1774434"/>
              <a:ext cx="31771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smtClean="0"/>
                <a:t>х</a:t>
              </a:r>
              <a:endParaRPr lang="ru-RU" sz="2400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4710286" y="3933056"/>
              <a:ext cx="62709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smtClean="0"/>
                <a:t>х+3</a:t>
              </a:r>
              <a:endParaRPr lang="ru-RU" sz="2400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1739524" y="4581128"/>
              <a:ext cx="4732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smtClean="0"/>
                <a:t>2х</a:t>
              </a:r>
              <a:endParaRPr lang="ru-RU" sz="2400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9684568" y="3084247"/>
              <a:ext cx="98937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2</a:t>
              </a:r>
              <a:r>
                <a:rPr lang="ru-RU" sz="2400" dirty="0" smtClean="0"/>
                <a:t>х – 4 </a:t>
              </a:r>
              <a:endParaRPr lang="ru-RU" sz="2400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0232646" y="5604048"/>
              <a:ext cx="419698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smtClean="0"/>
                <a:t>х + х + (х + 3) + 2х + (</a:t>
              </a:r>
              <a:r>
                <a:rPr lang="en-US" sz="2400" dirty="0" smtClean="0"/>
                <a:t>2</a:t>
              </a:r>
              <a:r>
                <a:rPr lang="ru-RU" sz="2400" dirty="0" smtClean="0"/>
                <a:t>х – 4) = 34</a:t>
              </a:r>
              <a:endParaRPr lang="ru-RU" sz="2400" dirty="0"/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271505" y="28476"/>
            <a:ext cx="8856984" cy="6320386"/>
            <a:chOff x="9513112" y="0"/>
            <a:chExt cx="8856984" cy="6320386"/>
          </a:xfrm>
        </p:grpSpPr>
        <p:grpSp>
          <p:nvGrpSpPr>
            <p:cNvPr id="22" name="Группа 21"/>
            <p:cNvGrpSpPr/>
            <p:nvPr/>
          </p:nvGrpSpPr>
          <p:grpSpPr>
            <a:xfrm>
              <a:off x="9513112" y="0"/>
              <a:ext cx="8856984" cy="6320386"/>
              <a:chOff x="9449032" y="126410"/>
              <a:chExt cx="8856984" cy="6320386"/>
            </a:xfrm>
          </p:grpSpPr>
          <p:sp>
            <p:nvSpPr>
              <p:cNvPr id="23" name="Прямоугольник 22"/>
              <p:cNvSpPr/>
              <p:nvPr/>
            </p:nvSpPr>
            <p:spPr>
              <a:xfrm>
                <a:off x="9449032" y="126410"/>
                <a:ext cx="8856984" cy="632038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24" name="TextBox 23"/>
                  <p:cNvSpPr txBox="1"/>
                  <p:nvPr/>
                </p:nvSpPr>
                <p:spPr>
                  <a:xfrm>
                    <a:off x="9449032" y="129247"/>
                    <a:ext cx="8732480" cy="1586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  <a:scene3d>
                      <a:camera prst="orthographicFront"/>
                      <a:lightRig rig="flat" dir="tl">
                        <a:rot lat="0" lon="0" rev="6600000"/>
                      </a:lightRig>
                    </a:scene3d>
                    <a:sp3d extrusionH="25400" contourW="8890">
                      <a:bevelT w="38100" h="31750"/>
                      <a:contourClr>
                        <a:schemeClr val="accent2">
                          <a:shade val="75000"/>
                        </a:schemeClr>
                      </a:contourClr>
                    </a:sp3d>
                  </a:bodyPr>
                  <a:lstStyle>
                    <a:defPPr>
                      <a:defRPr lang="ru-RU"/>
                    </a:defPPr>
                    <a:lvl1pPr algn="ctr">
                      <a:defRPr sz="3600" b="1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</a:defRPr>
                    </a:lvl1pPr>
                  </a:lstStyle>
                  <a:p>
                    <a:pPr/>
                    <a:r>
                      <a:rPr lang="en-US" sz="2400" dirty="0" smtClean="0">
                        <a:ln w="11430"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</a:rPr>
                      <a:t>II</a:t>
                    </a:r>
                    <a:r>
                      <a:rPr lang="ru-RU" sz="2400" dirty="0" smtClean="0">
                        <a:ln w="11430"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</a:rPr>
                      <a:t> вариант</a:t>
                    </a:r>
                  </a:p>
                  <a:p>
                    <a:pPr marL="457200" indent="-457200" algn="l">
                      <a:buAutoNum type="arabicPeriod"/>
                    </a:pPr>
                    <a:r>
                      <a:rPr lang="ru-RU" sz="2400" dirty="0" smtClean="0">
                        <a:ln w="11430"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</a:rPr>
                      <a:t>Сумма углов </a:t>
                    </a:r>
                    <a14:m>
                      <m:oMath xmlns:m="http://schemas.openxmlformats.org/officeDocument/2006/math">
                        <m:d>
                          <m:dPr>
                            <m:ctrlPr>
                              <a:rPr lang="en-US" sz="2400" i="0" smtClean="0">
                                <a:ln w="11430">
                                  <a:solidFill>
                                    <a:sysClr val="windowText" lastClr="000000"/>
                                  </a:solidFill>
                                </a:ln>
                                <a:solidFill>
                                  <a:sysClr val="windowText" lastClr="000000"/>
                                </a:solidFill>
                                <a:effectLst>
                                  <a:outerShdw blurRad="50800" dist="39000" dir="5460000" algn="tl">
                                    <a:srgbClr val="000000">
                                      <a:alpha val="38000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sz="2400" i="0" smtClean="0">
                                <a:ln w="11430">
                                  <a:solidFill>
                                    <a:sysClr val="windowText" lastClr="000000"/>
                                  </a:solidFill>
                                </a:ln>
                                <a:solidFill>
                                  <a:sysClr val="windowText" lastClr="000000"/>
                                </a:solidFill>
                                <a:effectLst>
                                  <a:outerShdw blurRad="50800" dist="39000" dir="5460000" algn="tl">
                                    <a:srgbClr val="000000">
                                      <a:alpha val="38000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  <m:t>𝐧</m:t>
                            </m:r>
                            <m:r>
                              <a:rPr lang="en-US" sz="2400" i="0" smtClean="0">
                                <a:ln w="11430">
                                  <a:solidFill>
                                    <a:sysClr val="windowText" lastClr="000000"/>
                                  </a:solidFill>
                                </a:ln>
                                <a:solidFill>
                                  <a:sysClr val="windowText" lastClr="000000"/>
                                </a:solidFill>
                                <a:effectLst>
                                  <a:outerShdw blurRad="50800" dist="39000" dir="5460000" algn="tl">
                                    <a:srgbClr val="000000">
                                      <a:alpha val="38000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  <m:t>−</m:t>
                            </m:r>
                            <m:r>
                              <a:rPr lang="en-US" sz="2400" i="0" smtClean="0">
                                <a:ln w="11430">
                                  <a:solidFill>
                                    <a:sysClr val="windowText" lastClr="000000"/>
                                  </a:solidFill>
                                </a:ln>
                                <a:solidFill>
                                  <a:sysClr val="windowText" lastClr="000000"/>
                                </a:solidFill>
                                <a:effectLst>
                                  <a:outerShdw blurRad="50800" dist="39000" dir="5460000" algn="tl">
                                    <a:srgbClr val="000000">
                                      <a:alpha val="38000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  <m:t>𝟐</m:t>
                            </m:r>
                          </m:e>
                        </m:d>
                        <m:r>
                          <a:rPr lang="en-US" sz="2400">
                            <a:ln w="11430"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ysClr val="windowText" lastClr="000000"/>
                            </a:soli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</a:rPr>
                          <m:t>∙</m:t>
                        </m:r>
                        <m:sSup>
                          <m:sSupPr>
                            <m:ctrlPr>
                              <a:rPr lang="en-US" sz="2400" i="1">
                                <a:ln w="11430">
                                  <a:solidFill>
                                    <a:sysClr val="windowText" lastClr="000000"/>
                                  </a:solidFill>
                                </a:ln>
                                <a:solidFill>
                                  <a:sysClr val="windowText" lastClr="000000"/>
                                </a:solidFill>
                                <a:effectLst>
                                  <a:outerShdw blurRad="50800" dist="39000" dir="5460000" algn="tl">
                                    <a:srgbClr val="000000">
                                      <a:alpha val="38000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400">
                                <a:ln w="11430">
                                  <a:solidFill>
                                    <a:sysClr val="windowText" lastClr="000000"/>
                                  </a:solidFill>
                                </a:ln>
                                <a:solidFill>
                                  <a:sysClr val="windowText" lastClr="000000"/>
                                </a:solidFill>
                                <a:effectLst>
                                  <a:outerShdw blurRad="50800" dist="39000" dir="5460000" algn="tl">
                                    <a:srgbClr val="000000">
                                      <a:alpha val="38000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  <m:t>𝟏𝟖𝟎</m:t>
                            </m:r>
                          </m:e>
                          <m:sup>
                            <m:r>
                              <a:rPr lang="en-US" sz="2400">
                                <a:ln w="11430">
                                  <a:solidFill>
                                    <a:sysClr val="windowText" lastClr="000000"/>
                                  </a:solidFill>
                                </a:ln>
                                <a:solidFill>
                                  <a:sysClr val="windowText" lastClr="000000"/>
                                </a:solidFill>
                                <a:effectLst>
                                  <a:outerShdw blurRad="50800" dist="39000" dir="5460000" algn="tl">
                                    <a:srgbClr val="000000">
                                      <a:alpha val="38000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  <m:t>𝟎</m:t>
                            </m:r>
                          </m:sup>
                        </m:sSup>
                        <m:r>
                          <a:rPr lang="en-US" sz="2400" b="1" i="1" smtClean="0">
                            <a:ln w="11430"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ysClr val="windowText" lastClr="000000"/>
                            </a:soli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</a:rPr>
                          <m:t>, </m:t>
                        </m:r>
                        <m:r>
                          <a:rPr lang="en-US" sz="2400" b="1" i="1" smtClean="0">
                            <a:ln w="11430"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ysClr val="windowText" lastClr="000000"/>
                            </a:soli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</a:rPr>
                          <m:t>𝒏</m:t>
                        </m:r>
                        <m:r>
                          <a:rPr lang="en-US" sz="2400" b="1" i="1" smtClean="0">
                            <a:ln w="11430"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ysClr val="windowText" lastClr="000000"/>
                            </a:soli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</a:rPr>
                          <m:t>=</m:t>
                        </m:r>
                        <m:r>
                          <a:rPr lang="en-US" sz="2400" b="1" i="1" smtClean="0">
                            <a:ln w="11430"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ysClr val="windowText" lastClr="000000"/>
                            </a:soli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</a:rPr>
                          <m:t>𝟏</m:t>
                        </m:r>
                        <m:r>
                          <a:rPr lang="en-US" sz="2400" b="1" i="0" smtClean="0">
                            <a:ln w="11430"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ysClr val="windowText" lastClr="000000"/>
                            </a:soli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</a:rPr>
                          <m:t>𝟑</m:t>
                        </m:r>
                        <m:r>
                          <a:rPr lang="en-US" sz="2400" b="1" i="0" smtClean="0">
                            <a:ln w="11430"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ysClr val="windowText" lastClr="000000"/>
                            </a:soli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</a:rPr>
                          <m:t>, </m:t>
                        </m:r>
                      </m:oMath>
                    </a14:m>
                    <a:r>
                      <a:rPr lang="ru-RU" sz="2400" dirty="0" smtClean="0">
                        <a:ln w="11430"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</a:rPr>
                      <a:t>зн. </a:t>
                    </a:r>
                  </a:p>
                  <a:p>
                    <a:pPr algn="l"/>
                    <a:r>
                      <a:rPr lang="ru-RU" sz="2400" dirty="0">
                        <a:ln w="11430"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</a:rPr>
                      <a:t>	</a:t>
                    </a:r>
                    <a14:m>
                      <m:oMath xmlns:m="http://schemas.openxmlformats.org/officeDocument/2006/math">
                        <m:d>
                          <m:dPr>
                            <m:ctrlPr>
                              <a:rPr lang="en-US" sz="2400" i="1">
                                <a:ln w="11430">
                                  <a:solidFill>
                                    <a:sysClr val="windowText" lastClr="000000"/>
                                  </a:solidFill>
                                </a:ln>
                                <a:solidFill>
                                  <a:sysClr val="windowText" lastClr="000000"/>
                                </a:solidFill>
                                <a:effectLst>
                                  <a:outerShdw blurRad="50800" dist="39000" dir="5460000" algn="tl">
                                    <a:srgbClr val="000000">
                                      <a:alpha val="38000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ru-RU" sz="2400" b="1" i="0" smtClean="0">
                                <a:ln w="11430">
                                  <a:solidFill>
                                    <a:sysClr val="windowText" lastClr="000000"/>
                                  </a:solidFill>
                                </a:ln>
                                <a:solidFill>
                                  <a:sysClr val="windowText" lastClr="000000"/>
                                </a:solidFill>
                                <a:effectLst>
                                  <a:outerShdw blurRad="50800" dist="39000" dir="5460000" algn="tl">
                                    <a:srgbClr val="000000">
                                      <a:alpha val="38000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  <m:t>𝟏</m:t>
                            </m:r>
                            <m:r>
                              <a:rPr lang="en-US" sz="2400" b="1" i="0" smtClean="0">
                                <a:ln w="11430">
                                  <a:solidFill>
                                    <a:sysClr val="windowText" lastClr="000000"/>
                                  </a:solidFill>
                                </a:ln>
                                <a:solidFill>
                                  <a:sysClr val="windowText" lastClr="000000"/>
                                </a:solidFill>
                                <a:effectLst>
                                  <a:outerShdw blurRad="50800" dist="39000" dir="5460000" algn="tl">
                                    <a:srgbClr val="000000">
                                      <a:alpha val="38000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  <m:t>𝟑</m:t>
                            </m:r>
                            <m:r>
                              <a:rPr lang="en-US" sz="2400">
                                <a:ln w="11430">
                                  <a:solidFill>
                                    <a:sysClr val="windowText" lastClr="000000"/>
                                  </a:solidFill>
                                </a:ln>
                                <a:solidFill>
                                  <a:sysClr val="windowText" lastClr="000000"/>
                                </a:solidFill>
                                <a:effectLst>
                                  <a:outerShdw blurRad="50800" dist="39000" dir="5460000" algn="tl">
                                    <a:srgbClr val="000000">
                                      <a:alpha val="38000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  <m:t>−</m:t>
                            </m:r>
                            <m:r>
                              <a:rPr lang="en-US" sz="2400">
                                <a:ln w="11430">
                                  <a:solidFill>
                                    <a:sysClr val="windowText" lastClr="000000"/>
                                  </a:solidFill>
                                </a:ln>
                                <a:solidFill>
                                  <a:sysClr val="windowText" lastClr="000000"/>
                                </a:solidFill>
                                <a:effectLst>
                                  <a:outerShdw blurRad="50800" dist="39000" dir="5460000" algn="tl">
                                    <a:srgbClr val="000000">
                                      <a:alpha val="38000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  <m:t>𝟐</m:t>
                            </m:r>
                          </m:e>
                        </m:d>
                        <m:r>
                          <a:rPr lang="en-US" sz="2400">
                            <a:ln w="11430"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ysClr val="windowText" lastClr="000000"/>
                            </a:soli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</a:rPr>
                          <m:t>∙</m:t>
                        </m:r>
                        <m:sSup>
                          <m:sSupPr>
                            <m:ctrlPr>
                              <a:rPr lang="en-US" sz="2400" i="1">
                                <a:ln w="11430">
                                  <a:solidFill>
                                    <a:sysClr val="windowText" lastClr="000000"/>
                                  </a:solidFill>
                                </a:ln>
                                <a:solidFill>
                                  <a:sysClr val="windowText" lastClr="000000"/>
                                </a:solidFill>
                                <a:effectLst>
                                  <a:outerShdw blurRad="50800" dist="39000" dir="5460000" algn="tl">
                                    <a:srgbClr val="000000">
                                      <a:alpha val="38000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400">
                                <a:ln w="11430">
                                  <a:solidFill>
                                    <a:sysClr val="windowText" lastClr="000000"/>
                                  </a:solidFill>
                                </a:ln>
                                <a:solidFill>
                                  <a:sysClr val="windowText" lastClr="000000"/>
                                </a:solidFill>
                                <a:effectLst>
                                  <a:outerShdw blurRad="50800" dist="39000" dir="5460000" algn="tl">
                                    <a:srgbClr val="000000">
                                      <a:alpha val="38000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  <m:t>𝟏𝟖𝟎</m:t>
                            </m:r>
                          </m:e>
                          <m:sup>
                            <m:r>
                              <a:rPr lang="en-US" sz="2400">
                                <a:ln w="11430">
                                  <a:solidFill>
                                    <a:sysClr val="windowText" lastClr="000000"/>
                                  </a:solidFill>
                                </a:ln>
                                <a:solidFill>
                                  <a:sysClr val="windowText" lastClr="000000"/>
                                </a:solidFill>
                                <a:effectLst>
                                  <a:outerShdw blurRad="50800" dist="39000" dir="5460000" algn="tl">
                                    <a:srgbClr val="000000">
                                      <a:alpha val="38000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  <m:t>𝟎</m:t>
                            </m:r>
                          </m:sup>
                        </m:sSup>
                        <m:r>
                          <a:rPr lang="ru-RU" sz="2400" b="1" i="1" smtClean="0">
                            <a:ln w="11430"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ysClr val="windowText" lastClr="000000"/>
                            </a:soli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</a:rPr>
                          <m:t>=</m:t>
                        </m:r>
                        <m:sSup>
                          <m:sSupPr>
                            <m:ctrlPr>
                              <a:rPr lang="en-US" sz="2400" i="1">
                                <a:ln w="11430">
                                  <a:solidFill>
                                    <a:sysClr val="windowText" lastClr="000000"/>
                                  </a:solidFill>
                                </a:ln>
                                <a:solidFill>
                                  <a:sysClr val="windowText" lastClr="000000"/>
                                </a:solidFill>
                                <a:effectLst>
                                  <a:outerShdw blurRad="50800" dist="39000" dir="5460000" algn="tl">
                                    <a:srgbClr val="000000">
                                      <a:alpha val="38000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400">
                                <a:ln w="11430">
                                  <a:solidFill>
                                    <a:sysClr val="windowText" lastClr="000000"/>
                                  </a:solidFill>
                                </a:ln>
                                <a:solidFill>
                                  <a:sysClr val="windowText" lastClr="000000"/>
                                </a:solidFill>
                                <a:effectLst>
                                  <a:outerShdw blurRad="50800" dist="39000" dir="5460000" algn="tl">
                                    <a:srgbClr val="000000">
                                      <a:alpha val="38000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  <m:t>𝟏</m:t>
                            </m:r>
                            <m:r>
                              <a:rPr lang="en-US" sz="2400" b="1" i="0" smtClean="0">
                                <a:ln w="11430">
                                  <a:solidFill>
                                    <a:sysClr val="windowText" lastClr="000000"/>
                                  </a:solidFill>
                                </a:ln>
                                <a:solidFill>
                                  <a:sysClr val="windowText" lastClr="000000"/>
                                </a:solidFill>
                                <a:effectLst>
                                  <a:outerShdw blurRad="50800" dist="39000" dir="5460000" algn="tl">
                                    <a:srgbClr val="000000">
                                      <a:alpha val="38000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  <m:t>𝟗</m:t>
                            </m:r>
                            <m:r>
                              <a:rPr lang="en-US" sz="2400">
                                <a:ln w="11430">
                                  <a:solidFill>
                                    <a:sysClr val="windowText" lastClr="000000"/>
                                  </a:solidFill>
                                </a:ln>
                                <a:solidFill>
                                  <a:sysClr val="windowText" lastClr="000000"/>
                                </a:solidFill>
                                <a:effectLst>
                                  <a:outerShdw blurRad="50800" dist="39000" dir="5460000" algn="tl">
                                    <a:srgbClr val="000000">
                                      <a:alpha val="38000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  <m:t>𝟖𝟎</m:t>
                            </m:r>
                          </m:e>
                          <m:sup>
                            <m:r>
                              <a:rPr lang="en-US" sz="2400">
                                <a:ln w="11430">
                                  <a:solidFill>
                                    <a:sysClr val="windowText" lastClr="000000"/>
                                  </a:solidFill>
                                </a:ln>
                                <a:solidFill>
                                  <a:sysClr val="windowText" lastClr="000000"/>
                                </a:solidFill>
                                <a:effectLst>
                                  <a:outerShdw blurRad="50800" dist="39000" dir="5460000" algn="tl">
                                    <a:srgbClr val="000000">
                                      <a:alpha val="38000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  <m:t>𝟎</m:t>
                            </m:r>
                          </m:sup>
                        </m:sSup>
                      </m:oMath>
                    </a14:m>
                    <a:endParaRPr lang="ru-RU" sz="2400" dirty="0" smtClean="0">
                      <a:ln w="11430"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  <a:effectLst>
                        <a:outerShdw blurRad="50800" dist="39000" dir="5460000" algn="tl">
                          <a:srgbClr val="000000">
                            <a:alpha val="38000"/>
                          </a:srgbClr>
                        </a:outerShdw>
                      </a:effectLst>
                    </a:endParaRPr>
                  </a:p>
                  <a:p>
                    <a:pPr algn="l"/>
                    <a:r>
                      <a:rPr lang="ru-RU" sz="2400" dirty="0" smtClean="0">
                        <a:ln w="11430"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</a:rPr>
                      <a:t>2. </a:t>
                    </a:r>
                    <a:endParaRPr lang="ru-RU" sz="2400" dirty="0">
                      <a:ln w="11430"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  <a:effectLst>
                        <a:outerShdw blurRad="50800" dist="39000" dir="5460000" algn="tl">
                          <a:srgbClr val="000000">
                            <a:alpha val="38000"/>
                          </a:srgbClr>
                        </a:outerShdw>
                      </a:effectLst>
                    </a:endParaRPr>
                  </a:p>
                </p:txBody>
              </p:sp>
            </mc:Choice>
            <mc:Fallback>
              <p:sp>
                <p:nvSpPr>
                  <p:cNvPr id="24" name="TextBox 23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449032" y="129247"/>
                    <a:ext cx="8732480" cy="1586332"/>
                  </a:xfrm>
                  <a:prstGeom prst="rect">
                    <a:avLst/>
                  </a:prstGeom>
                  <a:blipFill rotWithShape="1">
                    <a:blip r:embed="rId4"/>
                    <a:stretch>
                      <a:fillRect l="-1536" t="-4231" b="-11538"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25" name="Правильный пятиугольник 7"/>
              <p:cNvSpPr/>
              <p:nvPr/>
            </p:nvSpPr>
            <p:spPr>
              <a:xfrm>
                <a:off x="10572578" y="1698235"/>
                <a:ext cx="6049166" cy="3530963"/>
              </a:xfrm>
              <a:custGeom>
                <a:avLst/>
                <a:gdLst>
                  <a:gd name="connsiteX0" fmla="*/ 0 w 4296566"/>
                  <a:gd name="connsiteY0" fmla="*/ 1727383 h 3454765"/>
                  <a:gd name="connsiteX1" fmla="*/ 863691 w 4296566"/>
                  <a:gd name="connsiteY1" fmla="*/ 1 h 3454765"/>
                  <a:gd name="connsiteX2" fmla="*/ 3432875 w 4296566"/>
                  <a:gd name="connsiteY2" fmla="*/ 1 h 3454765"/>
                  <a:gd name="connsiteX3" fmla="*/ 4296566 w 4296566"/>
                  <a:gd name="connsiteY3" fmla="*/ 1727383 h 3454765"/>
                  <a:gd name="connsiteX4" fmla="*/ 3432875 w 4296566"/>
                  <a:gd name="connsiteY4" fmla="*/ 3454764 h 3454765"/>
                  <a:gd name="connsiteX5" fmla="*/ 863691 w 4296566"/>
                  <a:gd name="connsiteY5" fmla="*/ 3454764 h 3454765"/>
                  <a:gd name="connsiteX6" fmla="*/ 0 w 4296566"/>
                  <a:gd name="connsiteY6" fmla="*/ 1727383 h 3454765"/>
                  <a:gd name="connsiteX0" fmla="*/ 0 w 4296566"/>
                  <a:gd name="connsiteY0" fmla="*/ 1727382 h 3454763"/>
                  <a:gd name="connsiteX1" fmla="*/ 863691 w 4296566"/>
                  <a:gd name="connsiteY1" fmla="*/ 0 h 3454763"/>
                  <a:gd name="connsiteX2" fmla="*/ 2503235 w 4296566"/>
                  <a:gd name="connsiteY2" fmla="*/ 30480 h 3454763"/>
                  <a:gd name="connsiteX3" fmla="*/ 4296566 w 4296566"/>
                  <a:gd name="connsiteY3" fmla="*/ 1727382 h 3454763"/>
                  <a:gd name="connsiteX4" fmla="*/ 3432875 w 4296566"/>
                  <a:gd name="connsiteY4" fmla="*/ 3454763 h 3454763"/>
                  <a:gd name="connsiteX5" fmla="*/ 863691 w 4296566"/>
                  <a:gd name="connsiteY5" fmla="*/ 3454763 h 3454763"/>
                  <a:gd name="connsiteX6" fmla="*/ 0 w 4296566"/>
                  <a:gd name="connsiteY6" fmla="*/ 1727382 h 3454763"/>
                  <a:gd name="connsiteX0" fmla="*/ 0 w 4296566"/>
                  <a:gd name="connsiteY0" fmla="*/ 1727382 h 3454763"/>
                  <a:gd name="connsiteX1" fmla="*/ 863691 w 4296566"/>
                  <a:gd name="connsiteY1" fmla="*/ 0 h 3454763"/>
                  <a:gd name="connsiteX2" fmla="*/ 2777555 w 4296566"/>
                  <a:gd name="connsiteY2" fmla="*/ 45720 h 3454763"/>
                  <a:gd name="connsiteX3" fmla="*/ 4296566 w 4296566"/>
                  <a:gd name="connsiteY3" fmla="*/ 1727382 h 3454763"/>
                  <a:gd name="connsiteX4" fmla="*/ 3432875 w 4296566"/>
                  <a:gd name="connsiteY4" fmla="*/ 3454763 h 3454763"/>
                  <a:gd name="connsiteX5" fmla="*/ 863691 w 4296566"/>
                  <a:gd name="connsiteY5" fmla="*/ 3454763 h 3454763"/>
                  <a:gd name="connsiteX6" fmla="*/ 0 w 4296566"/>
                  <a:gd name="connsiteY6" fmla="*/ 1727382 h 3454763"/>
                  <a:gd name="connsiteX0" fmla="*/ 0 w 6049166"/>
                  <a:gd name="connsiteY0" fmla="*/ 1727382 h 3454763"/>
                  <a:gd name="connsiteX1" fmla="*/ 863691 w 6049166"/>
                  <a:gd name="connsiteY1" fmla="*/ 0 h 3454763"/>
                  <a:gd name="connsiteX2" fmla="*/ 2777555 w 6049166"/>
                  <a:gd name="connsiteY2" fmla="*/ 45720 h 3454763"/>
                  <a:gd name="connsiteX3" fmla="*/ 6049166 w 6049166"/>
                  <a:gd name="connsiteY3" fmla="*/ 2306502 h 3454763"/>
                  <a:gd name="connsiteX4" fmla="*/ 3432875 w 6049166"/>
                  <a:gd name="connsiteY4" fmla="*/ 3454763 h 3454763"/>
                  <a:gd name="connsiteX5" fmla="*/ 863691 w 6049166"/>
                  <a:gd name="connsiteY5" fmla="*/ 3454763 h 3454763"/>
                  <a:gd name="connsiteX6" fmla="*/ 0 w 6049166"/>
                  <a:gd name="connsiteY6" fmla="*/ 1727382 h 3454763"/>
                  <a:gd name="connsiteX0" fmla="*/ 0 w 6049166"/>
                  <a:gd name="connsiteY0" fmla="*/ 1788342 h 3515723"/>
                  <a:gd name="connsiteX1" fmla="*/ 863691 w 6049166"/>
                  <a:gd name="connsiteY1" fmla="*/ 60960 h 3515723"/>
                  <a:gd name="connsiteX2" fmla="*/ 2929955 w 6049166"/>
                  <a:gd name="connsiteY2" fmla="*/ 0 h 3515723"/>
                  <a:gd name="connsiteX3" fmla="*/ 6049166 w 6049166"/>
                  <a:gd name="connsiteY3" fmla="*/ 2367462 h 3515723"/>
                  <a:gd name="connsiteX4" fmla="*/ 3432875 w 6049166"/>
                  <a:gd name="connsiteY4" fmla="*/ 3515723 h 3515723"/>
                  <a:gd name="connsiteX5" fmla="*/ 863691 w 6049166"/>
                  <a:gd name="connsiteY5" fmla="*/ 3515723 h 3515723"/>
                  <a:gd name="connsiteX6" fmla="*/ 0 w 6049166"/>
                  <a:gd name="connsiteY6" fmla="*/ 1788342 h 3515723"/>
                  <a:gd name="connsiteX0" fmla="*/ 0 w 6049166"/>
                  <a:gd name="connsiteY0" fmla="*/ 1803582 h 3530963"/>
                  <a:gd name="connsiteX1" fmla="*/ 863691 w 6049166"/>
                  <a:gd name="connsiteY1" fmla="*/ 76200 h 3530963"/>
                  <a:gd name="connsiteX2" fmla="*/ 2731835 w 6049166"/>
                  <a:gd name="connsiteY2" fmla="*/ 0 h 3530963"/>
                  <a:gd name="connsiteX3" fmla="*/ 6049166 w 6049166"/>
                  <a:gd name="connsiteY3" fmla="*/ 2382702 h 3530963"/>
                  <a:gd name="connsiteX4" fmla="*/ 3432875 w 6049166"/>
                  <a:gd name="connsiteY4" fmla="*/ 3530963 h 3530963"/>
                  <a:gd name="connsiteX5" fmla="*/ 863691 w 6049166"/>
                  <a:gd name="connsiteY5" fmla="*/ 3530963 h 3530963"/>
                  <a:gd name="connsiteX6" fmla="*/ 0 w 6049166"/>
                  <a:gd name="connsiteY6" fmla="*/ 1803582 h 3530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49166" h="3530963">
                    <a:moveTo>
                      <a:pt x="0" y="1803582"/>
                    </a:moveTo>
                    <a:lnTo>
                      <a:pt x="863691" y="76200"/>
                    </a:lnTo>
                    <a:lnTo>
                      <a:pt x="2731835" y="0"/>
                    </a:lnTo>
                    <a:lnTo>
                      <a:pt x="6049166" y="2382702"/>
                    </a:lnTo>
                    <a:lnTo>
                      <a:pt x="3432875" y="3530963"/>
                    </a:lnTo>
                    <a:lnTo>
                      <a:pt x="863691" y="3530963"/>
                    </a:lnTo>
                    <a:lnTo>
                      <a:pt x="0" y="1803582"/>
                    </a:lnTo>
                    <a:close/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3">
                <a:schemeClr val="lt1"/>
              </a:lnRef>
              <a:fillRef idx="1">
                <a:schemeClr val="dk1"/>
              </a:fillRef>
              <a:effectRef idx="1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26" name="Прямая соединительная линия 25"/>
              <p:cNvCxnSpPr/>
              <p:nvPr/>
            </p:nvCxnSpPr>
            <p:spPr>
              <a:xfrm>
                <a:off x="11556776" y="2420888"/>
                <a:ext cx="288032" cy="216024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Прямая соединительная линия 26"/>
              <p:cNvCxnSpPr/>
              <p:nvPr/>
            </p:nvCxnSpPr>
            <p:spPr>
              <a:xfrm>
                <a:off x="11628784" y="2348880"/>
                <a:ext cx="288032" cy="216024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Прямая соединительная линия 27"/>
              <p:cNvCxnSpPr/>
              <p:nvPr/>
            </p:nvCxnSpPr>
            <p:spPr>
              <a:xfrm flipH="1">
                <a:off x="13500992" y="2276872"/>
                <a:ext cx="288032" cy="216024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Прямая соединительная линия 28"/>
              <p:cNvCxnSpPr/>
              <p:nvPr/>
            </p:nvCxnSpPr>
            <p:spPr>
              <a:xfrm flipH="1">
                <a:off x="13573000" y="2348880"/>
                <a:ext cx="288032" cy="216024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TextBox 29"/>
              <p:cNvSpPr txBox="1"/>
              <p:nvPr/>
            </p:nvSpPr>
            <p:spPr>
              <a:xfrm>
                <a:off x="11124728" y="1815207"/>
                <a:ext cx="31771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400" dirty="0" smtClean="0"/>
                  <a:t>х</a:t>
                </a:r>
                <a:endParaRPr lang="ru-RU" sz="2400" dirty="0"/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12009898" y="1296903"/>
                <a:ext cx="31771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400" dirty="0" smtClean="0"/>
                  <a:t>х</a:t>
                </a:r>
                <a:endParaRPr lang="ru-RU" sz="2400" dirty="0"/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15381128" y="4825149"/>
                <a:ext cx="98937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smtClean="0"/>
                  <a:t>2</a:t>
                </a:r>
                <a:r>
                  <a:rPr lang="ru-RU" sz="2400" dirty="0" smtClean="0"/>
                  <a:t>х</a:t>
                </a:r>
                <a:r>
                  <a:rPr lang="en-US" sz="2400" dirty="0" smtClean="0"/>
                  <a:t> – 3 </a:t>
                </a:r>
                <a:endParaRPr lang="ru-RU" sz="2400" dirty="0"/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14559237" y="2016618"/>
                <a:ext cx="47320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400" dirty="0" smtClean="0"/>
                  <a:t>2х</a:t>
                </a:r>
                <a:endParaRPr lang="ru-RU" sz="2400" dirty="0"/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12500808" y="5206232"/>
                <a:ext cx="83388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400" dirty="0" smtClean="0"/>
                  <a:t>х </a:t>
                </a:r>
                <a:r>
                  <a:rPr lang="en-US" sz="2400" dirty="0" smtClean="0"/>
                  <a:t>+</a:t>
                </a:r>
                <a:r>
                  <a:rPr lang="ru-RU" sz="2400" dirty="0" smtClean="0"/>
                  <a:t> 4 </a:t>
                </a:r>
                <a:endParaRPr lang="ru-RU" sz="2400" dirty="0"/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13580928" y="5694080"/>
                <a:ext cx="462177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400" dirty="0" smtClean="0"/>
                  <a:t>х + х +</a:t>
                </a:r>
                <a:r>
                  <a:rPr lang="en-US" sz="2400" dirty="0" smtClean="0"/>
                  <a:t> </a:t>
                </a:r>
                <a:r>
                  <a:rPr lang="ru-RU" sz="2400" dirty="0" smtClean="0"/>
                  <a:t>х + 2х + (</a:t>
                </a:r>
                <a:r>
                  <a:rPr lang="en-US" sz="2400" dirty="0" smtClean="0"/>
                  <a:t>2</a:t>
                </a:r>
                <a:r>
                  <a:rPr lang="ru-RU" sz="2400" dirty="0" smtClean="0"/>
                  <a:t>х – 3) + (х + 4) = 30</a:t>
                </a:r>
                <a:endParaRPr lang="ru-RU" sz="2400" dirty="0"/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10707440" y="2084474"/>
              <a:ext cx="31771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smtClean="0"/>
                <a:t>х</a:t>
              </a:r>
              <a:endParaRPr lang="ru-RU" sz="2400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0423673" y="3992427"/>
              <a:ext cx="31771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smtClean="0"/>
                <a:t>х</a:t>
              </a:r>
              <a:endParaRPr lang="ru-RU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901234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Прямоугольник 81"/>
          <p:cNvSpPr/>
          <p:nvPr/>
        </p:nvSpPr>
        <p:spPr>
          <a:xfrm>
            <a:off x="5561544" y="-21287"/>
            <a:ext cx="358245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>
                  <a:solidFill>
                    <a:schemeClr val="tx1"/>
                  </a:solidFill>
                </a:ln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многоугольник</a:t>
            </a:r>
            <a:endParaRPr lang="ru-RU" sz="4000" b="1" dirty="0">
              <a:ln w="11430">
                <a:solidFill>
                  <a:schemeClr val="tx1"/>
                </a:solidFill>
              </a:ln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5430596" y="1222018"/>
            <a:ext cx="3707466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Вершины </a:t>
            </a:r>
          </a:p>
          <a:p>
            <a:r>
              <a:rPr lang="ru-RU" sz="3200" b="1" dirty="0" smtClean="0">
                <a:ln w="11430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многоугольника</a:t>
            </a:r>
            <a:endParaRPr lang="ru-RU" sz="3200" b="1" dirty="0">
              <a:ln w="11430">
                <a:solidFill>
                  <a:srgbClr val="0000FF"/>
                </a:solidFill>
              </a:ln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561544" y="1268760"/>
            <a:ext cx="3576518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Стороны </a:t>
            </a:r>
          </a:p>
          <a:p>
            <a:r>
              <a:rPr lang="ru-RU" sz="3200" b="1" dirty="0" smtClean="0">
                <a:ln w="11430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многоугольника </a:t>
            </a:r>
            <a:endParaRPr lang="ru-RU" sz="3200" b="1" dirty="0">
              <a:ln w="11430">
                <a:solidFill>
                  <a:srgbClr val="0000FF"/>
                </a:solidFill>
              </a:ln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7" name="Правильный пятиугольник 6"/>
          <p:cNvSpPr/>
          <p:nvPr/>
        </p:nvSpPr>
        <p:spPr>
          <a:xfrm>
            <a:off x="2323550" y="889956"/>
            <a:ext cx="4104456" cy="2845916"/>
          </a:xfrm>
          <a:custGeom>
            <a:avLst/>
            <a:gdLst>
              <a:gd name="connsiteX0" fmla="*/ 3 w 3168352"/>
              <a:gd name="connsiteY0" fmla="*/ 1100182 h 2880320"/>
              <a:gd name="connsiteX1" fmla="*/ 1584176 w 3168352"/>
              <a:gd name="connsiteY1" fmla="*/ 0 h 2880320"/>
              <a:gd name="connsiteX2" fmla="*/ 3168349 w 3168352"/>
              <a:gd name="connsiteY2" fmla="*/ 1100182 h 2880320"/>
              <a:gd name="connsiteX3" fmla="*/ 2563249 w 3168352"/>
              <a:gd name="connsiteY3" fmla="*/ 2880313 h 2880320"/>
              <a:gd name="connsiteX4" fmla="*/ 605103 w 3168352"/>
              <a:gd name="connsiteY4" fmla="*/ 2880313 h 2880320"/>
              <a:gd name="connsiteX5" fmla="*/ 3 w 3168352"/>
              <a:gd name="connsiteY5" fmla="*/ 1100182 h 2880320"/>
              <a:gd name="connsiteX0" fmla="*/ 0 w 2563246"/>
              <a:gd name="connsiteY0" fmla="*/ 1100182 h 2880313"/>
              <a:gd name="connsiteX1" fmla="*/ 1584173 w 2563246"/>
              <a:gd name="connsiteY1" fmla="*/ 0 h 2880313"/>
              <a:gd name="connsiteX2" fmla="*/ 1212936 w 2563246"/>
              <a:gd name="connsiteY2" fmla="*/ 1620687 h 2880313"/>
              <a:gd name="connsiteX3" fmla="*/ 2563246 w 2563246"/>
              <a:gd name="connsiteY3" fmla="*/ 2880313 h 2880313"/>
              <a:gd name="connsiteX4" fmla="*/ 605100 w 2563246"/>
              <a:gd name="connsiteY4" fmla="*/ 2880313 h 2880313"/>
              <a:gd name="connsiteX5" fmla="*/ 0 w 2563246"/>
              <a:gd name="connsiteY5" fmla="*/ 1100182 h 2880313"/>
              <a:gd name="connsiteX0" fmla="*/ 0 w 2563246"/>
              <a:gd name="connsiteY0" fmla="*/ 1100182 h 2880313"/>
              <a:gd name="connsiteX1" fmla="*/ 1584173 w 2563246"/>
              <a:gd name="connsiteY1" fmla="*/ 0 h 2880313"/>
              <a:gd name="connsiteX2" fmla="*/ 1212936 w 2563246"/>
              <a:gd name="connsiteY2" fmla="*/ 1620687 h 2880313"/>
              <a:gd name="connsiteX3" fmla="*/ 2563246 w 2563246"/>
              <a:gd name="connsiteY3" fmla="*/ 2880313 h 2880313"/>
              <a:gd name="connsiteX4" fmla="*/ 605100 w 2563246"/>
              <a:gd name="connsiteY4" fmla="*/ 2880313 h 2880313"/>
              <a:gd name="connsiteX5" fmla="*/ 0 w 2563246"/>
              <a:gd name="connsiteY5" fmla="*/ 1100182 h 2880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63246" h="2880313">
                <a:moveTo>
                  <a:pt x="0" y="1100182"/>
                </a:moveTo>
                <a:lnTo>
                  <a:pt x="1584173" y="0"/>
                </a:lnTo>
                <a:lnTo>
                  <a:pt x="1212936" y="1620687"/>
                </a:lnTo>
                <a:lnTo>
                  <a:pt x="2563246" y="2880313"/>
                </a:lnTo>
                <a:lnTo>
                  <a:pt x="605100" y="2880313"/>
                </a:lnTo>
                <a:cubicBezTo>
                  <a:pt x="403400" y="2286936"/>
                  <a:pt x="356444" y="2101522"/>
                  <a:pt x="0" y="1100182"/>
                </a:cubicBezTo>
                <a:close/>
              </a:path>
            </a:pathLst>
          </a:custGeom>
          <a:noFill/>
          <a:ln w="38100"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691680" y="1558675"/>
            <a:ext cx="46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A</a:t>
            </a:r>
            <a:endParaRPr lang="ru-RU" sz="36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623063" y="3393627"/>
            <a:ext cx="4090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E</a:t>
            </a:r>
            <a:endParaRPr lang="ru-RU" sz="36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596572" y="3412706"/>
            <a:ext cx="4764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D</a:t>
            </a:r>
            <a:endParaRPr lang="ru-RU" sz="36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744029" y="1881841"/>
            <a:ext cx="4283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C</a:t>
            </a:r>
            <a:endParaRPr lang="ru-RU" sz="36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4987846" y="404664"/>
            <a:ext cx="4427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B</a:t>
            </a:r>
            <a:endParaRPr lang="ru-RU" sz="3600" b="1" dirty="0"/>
          </a:p>
        </p:txBody>
      </p:sp>
      <p:sp>
        <p:nvSpPr>
          <p:cNvPr id="16" name="Правильный пятиугольник 6"/>
          <p:cNvSpPr/>
          <p:nvPr/>
        </p:nvSpPr>
        <p:spPr>
          <a:xfrm>
            <a:off x="423122" y="4225273"/>
            <a:ext cx="3212774" cy="2007853"/>
          </a:xfrm>
          <a:custGeom>
            <a:avLst/>
            <a:gdLst>
              <a:gd name="connsiteX0" fmla="*/ 3 w 3168352"/>
              <a:gd name="connsiteY0" fmla="*/ 1100182 h 2880320"/>
              <a:gd name="connsiteX1" fmla="*/ 1584176 w 3168352"/>
              <a:gd name="connsiteY1" fmla="*/ 0 h 2880320"/>
              <a:gd name="connsiteX2" fmla="*/ 3168349 w 3168352"/>
              <a:gd name="connsiteY2" fmla="*/ 1100182 h 2880320"/>
              <a:gd name="connsiteX3" fmla="*/ 2563249 w 3168352"/>
              <a:gd name="connsiteY3" fmla="*/ 2880313 h 2880320"/>
              <a:gd name="connsiteX4" fmla="*/ 605103 w 3168352"/>
              <a:gd name="connsiteY4" fmla="*/ 2880313 h 2880320"/>
              <a:gd name="connsiteX5" fmla="*/ 3 w 3168352"/>
              <a:gd name="connsiteY5" fmla="*/ 1100182 h 2880320"/>
              <a:gd name="connsiteX0" fmla="*/ 0 w 2563246"/>
              <a:gd name="connsiteY0" fmla="*/ 1100182 h 2880313"/>
              <a:gd name="connsiteX1" fmla="*/ 1584173 w 2563246"/>
              <a:gd name="connsiteY1" fmla="*/ 0 h 2880313"/>
              <a:gd name="connsiteX2" fmla="*/ 1212936 w 2563246"/>
              <a:gd name="connsiteY2" fmla="*/ 1620687 h 2880313"/>
              <a:gd name="connsiteX3" fmla="*/ 2563246 w 2563246"/>
              <a:gd name="connsiteY3" fmla="*/ 2880313 h 2880313"/>
              <a:gd name="connsiteX4" fmla="*/ 605100 w 2563246"/>
              <a:gd name="connsiteY4" fmla="*/ 2880313 h 2880313"/>
              <a:gd name="connsiteX5" fmla="*/ 0 w 2563246"/>
              <a:gd name="connsiteY5" fmla="*/ 1100182 h 2880313"/>
              <a:gd name="connsiteX0" fmla="*/ 0 w 2563246"/>
              <a:gd name="connsiteY0" fmla="*/ 1100182 h 2880313"/>
              <a:gd name="connsiteX1" fmla="*/ 1584173 w 2563246"/>
              <a:gd name="connsiteY1" fmla="*/ 0 h 2880313"/>
              <a:gd name="connsiteX2" fmla="*/ 1212936 w 2563246"/>
              <a:gd name="connsiteY2" fmla="*/ 1620687 h 2880313"/>
              <a:gd name="connsiteX3" fmla="*/ 2563246 w 2563246"/>
              <a:gd name="connsiteY3" fmla="*/ 2880313 h 2880313"/>
              <a:gd name="connsiteX4" fmla="*/ 605100 w 2563246"/>
              <a:gd name="connsiteY4" fmla="*/ 2880313 h 2880313"/>
              <a:gd name="connsiteX5" fmla="*/ 0 w 2563246"/>
              <a:gd name="connsiteY5" fmla="*/ 1100182 h 2880313"/>
              <a:gd name="connsiteX0" fmla="*/ 86559 w 2649805"/>
              <a:gd name="connsiteY0" fmla="*/ 1100182 h 2880313"/>
              <a:gd name="connsiteX1" fmla="*/ 1670732 w 2649805"/>
              <a:gd name="connsiteY1" fmla="*/ 0 h 2880313"/>
              <a:gd name="connsiteX2" fmla="*/ 0 w 2649805"/>
              <a:gd name="connsiteY2" fmla="*/ 2226101 h 2880313"/>
              <a:gd name="connsiteX3" fmla="*/ 2649805 w 2649805"/>
              <a:gd name="connsiteY3" fmla="*/ 2880313 h 2880313"/>
              <a:gd name="connsiteX4" fmla="*/ 691659 w 2649805"/>
              <a:gd name="connsiteY4" fmla="*/ 2880313 h 2880313"/>
              <a:gd name="connsiteX5" fmla="*/ 86559 w 2649805"/>
              <a:gd name="connsiteY5" fmla="*/ 1100182 h 2880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49805" h="2880313">
                <a:moveTo>
                  <a:pt x="86559" y="1100182"/>
                </a:moveTo>
                <a:lnTo>
                  <a:pt x="1670732" y="0"/>
                </a:lnTo>
                <a:lnTo>
                  <a:pt x="0" y="2226101"/>
                </a:lnTo>
                <a:lnTo>
                  <a:pt x="2649805" y="2880313"/>
                </a:lnTo>
                <a:lnTo>
                  <a:pt x="691659" y="2880313"/>
                </a:lnTo>
                <a:cubicBezTo>
                  <a:pt x="489959" y="2286936"/>
                  <a:pt x="443003" y="2101522"/>
                  <a:pt x="86559" y="1100182"/>
                </a:cubicBezTo>
                <a:close/>
              </a:path>
            </a:pathLst>
          </a:custGeom>
          <a:noFill/>
          <a:ln w="38100"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авильный пятиугольник 6"/>
          <p:cNvSpPr/>
          <p:nvPr/>
        </p:nvSpPr>
        <p:spPr>
          <a:xfrm rot="6665329">
            <a:off x="4888488" y="4263125"/>
            <a:ext cx="2296045" cy="2571628"/>
          </a:xfrm>
          <a:custGeom>
            <a:avLst/>
            <a:gdLst>
              <a:gd name="connsiteX0" fmla="*/ 3 w 3168352"/>
              <a:gd name="connsiteY0" fmla="*/ 1100182 h 2880320"/>
              <a:gd name="connsiteX1" fmla="*/ 1584176 w 3168352"/>
              <a:gd name="connsiteY1" fmla="*/ 0 h 2880320"/>
              <a:gd name="connsiteX2" fmla="*/ 3168349 w 3168352"/>
              <a:gd name="connsiteY2" fmla="*/ 1100182 h 2880320"/>
              <a:gd name="connsiteX3" fmla="*/ 2563249 w 3168352"/>
              <a:gd name="connsiteY3" fmla="*/ 2880313 h 2880320"/>
              <a:gd name="connsiteX4" fmla="*/ 605103 w 3168352"/>
              <a:gd name="connsiteY4" fmla="*/ 2880313 h 2880320"/>
              <a:gd name="connsiteX5" fmla="*/ 3 w 3168352"/>
              <a:gd name="connsiteY5" fmla="*/ 1100182 h 2880320"/>
              <a:gd name="connsiteX0" fmla="*/ 0 w 2563246"/>
              <a:gd name="connsiteY0" fmla="*/ 1100182 h 2880313"/>
              <a:gd name="connsiteX1" fmla="*/ 1584173 w 2563246"/>
              <a:gd name="connsiteY1" fmla="*/ 0 h 2880313"/>
              <a:gd name="connsiteX2" fmla="*/ 1212936 w 2563246"/>
              <a:gd name="connsiteY2" fmla="*/ 1620687 h 2880313"/>
              <a:gd name="connsiteX3" fmla="*/ 2563246 w 2563246"/>
              <a:gd name="connsiteY3" fmla="*/ 2880313 h 2880313"/>
              <a:gd name="connsiteX4" fmla="*/ 605100 w 2563246"/>
              <a:gd name="connsiteY4" fmla="*/ 2880313 h 2880313"/>
              <a:gd name="connsiteX5" fmla="*/ 0 w 2563246"/>
              <a:gd name="connsiteY5" fmla="*/ 1100182 h 2880313"/>
              <a:gd name="connsiteX0" fmla="*/ 0 w 2563246"/>
              <a:gd name="connsiteY0" fmla="*/ 1100182 h 2880313"/>
              <a:gd name="connsiteX1" fmla="*/ 1584173 w 2563246"/>
              <a:gd name="connsiteY1" fmla="*/ 0 h 2880313"/>
              <a:gd name="connsiteX2" fmla="*/ 1212936 w 2563246"/>
              <a:gd name="connsiteY2" fmla="*/ 1620687 h 2880313"/>
              <a:gd name="connsiteX3" fmla="*/ 2563246 w 2563246"/>
              <a:gd name="connsiteY3" fmla="*/ 2880313 h 2880313"/>
              <a:gd name="connsiteX4" fmla="*/ 605100 w 2563246"/>
              <a:gd name="connsiteY4" fmla="*/ 2880313 h 2880313"/>
              <a:gd name="connsiteX5" fmla="*/ 0 w 2563246"/>
              <a:gd name="connsiteY5" fmla="*/ 1100182 h 2880313"/>
              <a:gd name="connsiteX0" fmla="*/ 0 w 2563246"/>
              <a:gd name="connsiteY0" fmla="*/ 1385796 h 3165927"/>
              <a:gd name="connsiteX1" fmla="*/ 1584173 w 2563246"/>
              <a:gd name="connsiteY1" fmla="*/ 285614 h 3165927"/>
              <a:gd name="connsiteX2" fmla="*/ 108653 w 2563246"/>
              <a:gd name="connsiteY2" fmla="*/ 0 h 3165927"/>
              <a:gd name="connsiteX3" fmla="*/ 2563246 w 2563246"/>
              <a:gd name="connsiteY3" fmla="*/ 3165927 h 3165927"/>
              <a:gd name="connsiteX4" fmla="*/ 605100 w 2563246"/>
              <a:gd name="connsiteY4" fmla="*/ 3165927 h 3165927"/>
              <a:gd name="connsiteX5" fmla="*/ 0 w 2563246"/>
              <a:gd name="connsiteY5" fmla="*/ 1385796 h 3165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63246" h="3165927">
                <a:moveTo>
                  <a:pt x="0" y="1385796"/>
                </a:moveTo>
                <a:lnTo>
                  <a:pt x="1584173" y="285614"/>
                </a:lnTo>
                <a:lnTo>
                  <a:pt x="108653" y="0"/>
                </a:lnTo>
                <a:lnTo>
                  <a:pt x="2563246" y="3165927"/>
                </a:lnTo>
                <a:lnTo>
                  <a:pt x="605100" y="3165927"/>
                </a:lnTo>
                <a:cubicBezTo>
                  <a:pt x="403400" y="2572550"/>
                  <a:pt x="356444" y="2387136"/>
                  <a:pt x="0" y="1385796"/>
                </a:cubicBezTo>
                <a:close/>
              </a:path>
            </a:pathLst>
          </a:custGeom>
          <a:noFill/>
          <a:ln w="38100"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лилиния 9"/>
          <p:cNvSpPr/>
          <p:nvPr/>
        </p:nvSpPr>
        <p:spPr>
          <a:xfrm>
            <a:off x="393895" y="4206240"/>
            <a:ext cx="7680960" cy="1747100"/>
          </a:xfrm>
          <a:custGeom>
            <a:avLst/>
            <a:gdLst>
              <a:gd name="connsiteX0" fmla="*/ 0 w 7680960"/>
              <a:gd name="connsiteY0" fmla="*/ 0 h 1747100"/>
              <a:gd name="connsiteX1" fmla="*/ 168813 w 7680960"/>
              <a:gd name="connsiteY1" fmla="*/ 98474 h 1747100"/>
              <a:gd name="connsiteX2" fmla="*/ 422031 w 7680960"/>
              <a:gd name="connsiteY2" fmla="*/ 211015 h 1747100"/>
              <a:gd name="connsiteX3" fmla="*/ 576776 w 7680960"/>
              <a:gd name="connsiteY3" fmla="*/ 239151 h 1747100"/>
              <a:gd name="connsiteX4" fmla="*/ 731520 w 7680960"/>
              <a:gd name="connsiteY4" fmla="*/ 309489 h 1747100"/>
              <a:gd name="connsiteX5" fmla="*/ 872197 w 7680960"/>
              <a:gd name="connsiteY5" fmla="*/ 323557 h 1747100"/>
              <a:gd name="connsiteX6" fmla="*/ 1012874 w 7680960"/>
              <a:gd name="connsiteY6" fmla="*/ 351692 h 1747100"/>
              <a:gd name="connsiteX7" fmla="*/ 1153551 w 7680960"/>
              <a:gd name="connsiteY7" fmla="*/ 393895 h 1747100"/>
              <a:gd name="connsiteX8" fmla="*/ 1420837 w 7680960"/>
              <a:gd name="connsiteY8" fmla="*/ 407963 h 1747100"/>
              <a:gd name="connsiteX9" fmla="*/ 1575582 w 7680960"/>
              <a:gd name="connsiteY9" fmla="*/ 450166 h 1747100"/>
              <a:gd name="connsiteX10" fmla="*/ 1688123 w 7680960"/>
              <a:gd name="connsiteY10" fmla="*/ 464234 h 1747100"/>
              <a:gd name="connsiteX11" fmla="*/ 1969477 w 7680960"/>
              <a:gd name="connsiteY11" fmla="*/ 548640 h 1747100"/>
              <a:gd name="connsiteX12" fmla="*/ 2110154 w 7680960"/>
              <a:gd name="connsiteY12" fmla="*/ 590843 h 1747100"/>
              <a:gd name="connsiteX13" fmla="*/ 2236763 w 7680960"/>
              <a:gd name="connsiteY13" fmla="*/ 633046 h 1747100"/>
              <a:gd name="connsiteX14" fmla="*/ 2363373 w 7680960"/>
              <a:gd name="connsiteY14" fmla="*/ 647114 h 1747100"/>
              <a:gd name="connsiteX15" fmla="*/ 2574388 w 7680960"/>
              <a:gd name="connsiteY15" fmla="*/ 703385 h 1747100"/>
              <a:gd name="connsiteX16" fmla="*/ 2771336 w 7680960"/>
              <a:gd name="connsiteY16" fmla="*/ 759655 h 1747100"/>
              <a:gd name="connsiteX17" fmla="*/ 2883877 w 7680960"/>
              <a:gd name="connsiteY17" fmla="*/ 773723 h 1747100"/>
              <a:gd name="connsiteX18" fmla="*/ 3024554 w 7680960"/>
              <a:gd name="connsiteY18" fmla="*/ 801858 h 1747100"/>
              <a:gd name="connsiteX19" fmla="*/ 3291840 w 7680960"/>
              <a:gd name="connsiteY19" fmla="*/ 815926 h 1747100"/>
              <a:gd name="connsiteX20" fmla="*/ 3404382 w 7680960"/>
              <a:gd name="connsiteY20" fmla="*/ 844062 h 1747100"/>
              <a:gd name="connsiteX21" fmla="*/ 3516923 w 7680960"/>
              <a:gd name="connsiteY21" fmla="*/ 858129 h 1747100"/>
              <a:gd name="connsiteX22" fmla="*/ 3981157 w 7680960"/>
              <a:gd name="connsiteY22" fmla="*/ 956603 h 1747100"/>
              <a:gd name="connsiteX23" fmla="*/ 4346917 w 7680960"/>
              <a:gd name="connsiteY23" fmla="*/ 1026942 h 1747100"/>
              <a:gd name="connsiteX24" fmla="*/ 4487594 w 7680960"/>
              <a:gd name="connsiteY24" fmla="*/ 1041009 h 1747100"/>
              <a:gd name="connsiteX25" fmla="*/ 4600136 w 7680960"/>
              <a:gd name="connsiteY25" fmla="*/ 1055077 h 1747100"/>
              <a:gd name="connsiteX26" fmla="*/ 5162843 w 7680960"/>
              <a:gd name="connsiteY26" fmla="*/ 1083212 h 1747100"/>
              <a:gd name="connsiteX27" fmla="*/ 5331656 w 7680960"/>
              <a:gd name="connsiteY27" fmla="*/ 1111348 h 1747100"/>
              <a:gd name="connsiteX28" fmla="*/ 5444197 w 7680960"/>
              <a:gd name="connsiteY28" fmla="*/ 1125415 h 1747100"/>
              <a:gd name="connsiteX29" fmla="*/ 5711483 w 7680960"/>
              <a:gd name="connsiteY29" fmla="*/ 1167618 h 1747100"/>
              <a:gd name="connsiteX30" fmla="*/ 5809957 w 7680960"/>
              <a:gd name="connsiteY30" fmla="*/ 1195754 h 1747100"/>
              <a:gd name="connsiteX31" fmla="*/ 5880296 w 7680960"/>
              <a:gd name="connsiteY31" fmla="*/ 1209822 h 1747100"/>
              <a:gd name="connsiteX32" fmla="*/ 5936567 w 7680960"/>
              <a:gd name="connsiteY32" fmla="*/ 1237957 h 1747100"/>
              <a:gd name="connsiteX33" fmla="*/ 5992837 w 7680960"/>
              <a:gd name="connsiteY33" fmla="*/ 1252025 h 1747100"/>
              <a:gd name="connsiteX34" fmla="*/ 6161650 w 7680960"/>
              <a:gd name="connsiteY34" fmla="*/ 1294228 h 1747100"/>
              <a:gd name="connsiteX35" fmla="*/ 6217920 w 7680960"/>
              <a:gd name="connsiteY35" fmla="*/ 1322363 h 1747100"/>
              <a:gd name="connsiteX36" fmla="*/ 6274191 w 7680960"/>
              <a:gd name="connsiteY36" fmla="*/ 1336431 h 1747100"/>
              <a:gd name="connsiteX37" fmla="*/ 6316394 w 7680960"/>
              <a:gd name="connsiteY37" fmla="*/ 1350498 h 1747100"/>
              <a:gd name="connsiteX38" fmla="*/ 6372665 w 7680960"/>
              <a:gd name="connsiteY38" fmla="*/ 1364566 h 1747100"/>
              <a:gd name="connsiteX39" fmla="*/ 6414868 w 7680960"/>
              <a:gd name="connsiteY39" fmla="*/ 1378634 h 1747100"/>
              <a:gd name="connsiteX40" fmla="*/ 6527410 w 7680960"/>
              <a:gd name="connsiteY40" fmla="*/ 1406769 h 1747100"/>
              <a:gd name="connsiteX41" fmla="*/ 6597748 w 7680960"/>
              <a:gd name="connsiteY41" fmla="*/ 1448972 h 1747100"/>
              <a:gd name="connsiteX42" fmla="*/ 6724357 w 7680960"/>
              <a:gd name="connsiteY42" fmla="*/ 1505243 h 1747100"/>
              <a:gd name="connsiteX43" fmla="*/ 6794696 w 7680960"/>
              <a:gd name="connsiteY43" fmla="*/ 1533378 h 1747100"/>
              <a:gd name="connsiteX44" fmla="*/ 6893170 w 7680960"/>
              <a:gd name="connsiteY44" fmla="*/ 1547446 h 1747100"/>
              <a:gd name="connsiteX45" fmla="*/ 6977576 w 7680960"/>
              <a:gd name="connsiteY45" fmla="*/ 1575582 h 1747100"/>
              <a:gd name="connsiteX46" fmla="*/ 7315200 w 7680960"/>
              <a:gd name="connsiteY46" fmla="*/ 1603717 h 1747100"/>
              <a:gd name="connsiteX47" fmla="*/ 7357403 w 7680960"/>
              <a:gd name="connsiteY47" fmla="*/ 1617785 h 1747100"/>
              <a:gd name="connsiteX48" fmla="*/ 7455877 w 7680960"/>
              <a:gd name="connsiteY48" fmla="*/ 1688123 h 1747100"/>
              <a:gd name="connsiteX49" fmla="*/ 7512148 w 7680960"/>
              <a:gd name="connsiteY49" fmla="*/ 1702191 h 1747100"/>
              <a:gd name="connsiteX50" fmla="*/ 7554351 w 7680960"/>
              <a:gd name="connsiteY50" fmla="*/ 1716258 h 1747100"/>
              <a:gd name="connsiteX51" fmla="*/ 7680960 w 7680960"/>
              <a:gd name="connsiteY51" fmla="*/ 1744394 h 174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7680960" h="1747100">
                <a:moveTo>
                  <a:pt x="0" y="0"/>
                </a:moveTo>
                <a:cubicBezTo>
                  <a:pt x="298881" y="224159"/>
                  <a:pt x="-3403" y="20194"/>
                  <a:pt x="168813" y="98474"/>
                </a:cubicBezTo>
                <a:cubicBezTo>
                  <a:pt x="347906" y="179880"/>
                  <a:pt x="183900" y="144868"/>
                  <a:pt x="422031" y="211015"/>
                </a:cubicBezTo>
                <a:cubicBezTo>
                  <a:pt x="507864" y="234857"/>
                  <a:pt x="506869" y="212936"/>
                  <a:pt x="576776" y="239151"/>
                </a:cubicBezTo>
                <a:cubicBezTo>
                  <a:pt x="648252" y="265954"/>
                  <a:pt x="642273" y="288490"/>
                  <a:pt x="731520" y="309489"/>
                </a:cubicBezTo>
                <a:cubicBezTo>
                  <a:pt x="777393" y="320283"/>
                  <a:pt x="825592" y="316566"/>
                  <a:pt x="872197" y="323557"/>
                </a:cubicBezTo>
                <a:cubicBezTo>
                  <a:pt x="919489" y="330651"/>
                  <a:pt x="966481" y="340094"/>
                  <a:pt x="1012874" y="351692"/>
                </a:cubicBezTo>
                <a:cubicBezTo>
                  <a:pt x="1060369" y="363566"/>
                  <a:pt x="1105053" y="387206"/>
                  <a:pt x="1153551" y="393895"/>
                </a:cubicBezTo>
                <a:cubicBezTo>
                  <a:pt x="1241933" y="406086"/>
                  <a:pt x="1331742" y="403274"/>
                  <a:pt x="1420837" y="407963"/>
                </a:cubicBezTo>
                <a:cubicBezTo>
                  <a:pt x="1472419" y="422031"/>
                  <a:pt x="1523263" y="439151"/>
                  <a:pt x="1575582" y="450166"/>
                </a:cubicBezTo>
                <a:cubicBezTo>
                  <a:pt x="1612577" y="457954"/>
                  <a:pt x="1651446" y="455065"/>
                  <a:pt x="1688123" y="464234"/>
                </a:cubicBezTo>
                <a:cubicBezTo>
                  <a:pt x="1783114" y="487982"/>
                  <a:pt x="1875692" y="520505"/>
                  <a:pt x="1969477" y="548640"/>
                </a:cubicBezTo>
                <a:cubicBezTo>
                  <a:pt x="2016369" y="562708"/>
                  <a:pt x="2063709" y="575361"/>
                  <a:pt x="2110154" y="590843"/>
                </a:cubicBezTo>
                <a:cubicBezTo>
                  <a:pt x="2152357" y="604911"/>
                  <a:pt x="2193336" y="623396"/>
                  <a:pt x="2236763" y="633046"/>
                </a:cubicBezTo>
                <a:cubicBezTo>
                  <a:pt x="2278215" y="642258"/>
                  <a:pt x="2321170" y="642425"/>
                  <a:pt x="2363373" y="647114"/>
                </a:cubicBezTo>
                <a:cubicBezTo>
                  <a:pt x="2623063" y="744498"/>
                  <a:pt x="2340165" y="647618"/>
                  <a:pt x="2574388" y="703385"/>
                </a:cubicBezTo>
                <a:cubicBezTo>
                  <a:pt x="2640808" y="719199"/>
                  <a:pt x="2703587" y="751186"/>
                  <a:pt x="2771336" y="759655"/>
                </a:cubicBezTo>
                <a:cubicBezTo>
                  <a:pt x="2808850" y="764344"/>
                  <a:pt x="2846586" y="767508"/>
                  <a:pt x="2883877" y="773723"/>
                </a:cubicBezTo>
                <a:cubicBezTo>
                  <a:pt x="2931047" y="781585"/>
                  <a:pt x="2976987" y="796937"/>
                  <a:pt x="3024554" y="801858"/>
                </a:cubicBezTo>
                <a:cubicBezTo>
                  <a:pt x="3113299" y="811039"/>
                  <a:pt x="3202745" y="811237"/>
                  <a:pt x="3291840" y="815926"/>
                </a:cubicBezTo>
                <a:cubicBezTo>
                  <a:pt x="3329354" y="825305"/>
                  <a:pt x="3366376" y="836936"/>
                  <a:pt x="3404382" y="844062"/>
                </a:cubicBezTo>
                <a:cubicBezTo>
                  <a:pt x="3441540" y="851029"/>
                  <a:pt x="3480173" y="849258"/>
                  <a:pt x="3516923" y="858129"/>
                </a:cubicBezTo>
                <a:cubicBezTo>
                  <a:pt x="3964745" y="966223"/>
                  <a:pt x="3656194" y="929522"/>
                  <a:pt x="3981157" y="956603"/>
                </a:cubicBezTo>
                <a:cubicBezTo>
                  <a:pt x="4132232" y="1017032"/>
                  <a:pt x="4072281" y="999480"/>
                  <a:pt x="4346917" y="1026942"/>
                </a:cubicBezTo>
                <a:lnTo>
                  <a:pt x="4487594" y="1041009"/>
                </a:lnTo>
                <a:cubicBezTo>
                  <a:pt x="4525169" y="1045184"/>
                  <a:pt x="4562404" y="1052719"/>
                  <a:pt x="4600136" y="1055077"/>
                </a:cubicBezTo>
                <a:cubicBezTo>
                  <a:pt x="4787574" y="1066792"/>
                  <a:pt x="4975274" y="1073834"/>
                  <a:pt x="5162843" y="1083212"/>
                </a:cubicBezTo>
                <a:cubicBezTo>
                  <a:pt x="5253108" y="1101265"/>
                  <a:pt x="5226968" y="1097390"/>
                  <a:pt x="5331656" y="1111348"/>
                </a:cubicBezTo>
                <a:cubicBezTo>
                  <a:pt x="5369130" y="1116344"/>
                  <a:pt x="5406906" y="1119200"/>
                  <a:pt x="5444197" y="1125415"/>
                </a:cubicBezTo>
                <a:cubicBezTo>
                  <a:pt x="5735905" y="1174033"/>
                  <a:pt x="5440210" y="1137478"/>
                  <a:pt x="5711483" y="1167618"/>
                </a:cubicBezTo>
                <a:cubicBezTo>
                  <a:pt x="5744308" y="1176997"/>
                  <a:pt x="5776838" y="1187474"/>
                  <a:pt x="5809957" y="1195754"/>
                </a:cubicBezTo>
                <a:cubicBezTo>
                  <a:pt x="5833154" y="1201553"/>
                  <a:pt x="5857612" y="1202261"/>
                  <a:pt x="5880296" y="1209822"/>
                </a:cubicBezTo>
                <a:cubicBezTo>
                  <a:pt x="5900191" y="1216454"/>
                  <a:pt x="5916931" y="1230594"/>
                  <a:pt x="5936567" y="1237957"/>
                </a:cubicBezTo>
                <a:cubicBezTo>
                  <a:pt x="5954670" y="1244746"/>
                  <a:pt x="5974318" y="1246469"/>
                  <a:pt x="5992837" y="1252025"/>
                </a:cubicBezTo>
                <a:cubicBezTo>
                  <a:pt x="6132165" y="1293824"/>
                  <a:pt x="6021192" y="1270818"/>
                  <a:pt x="6161650" y="1294228"/>
                </a:cubicBezTo>
                <a:cubicBezTo>
                  <a:pt x="6180407" y="1303606"/>
                  <a:pt x="6198285" y="1315000"/>
                  <a:pt x="6217920" y="1322363"/>
                </a:cubicBezTo>
                <a:cubicBezTo>
                  <a:pt x="6236023" y="1329152"/>
                  <a:pt x="6255601" y="1331120"/>
                  <a:pt x="6274191" y="1336431"/>
                </a:cubicBezTo>
                <a:cubicBezTo>
                  <a:pt x="6288449" y="1340505"/>
                  <a:pt x="6302136" y="1346424"/>
                  <a:pt x="6316394" y="1350498"/>
                </a:cubicBezTo>
                <a:cubicBezTo>
                  <a:pt x="6334984" y="1355809"/>
                  <a:pt x="6354075" y="1359254"/>
                  <a:pt x="6372665" y="1364566"/>
                </a:cubicBezTo>
                <a:cubicBezTo>
                  <a:pt x="6386923" y="1368640"/>
                  <a:pt x="6400482" y="1375037"/>
                  <a:pt x="6414868" y="1378634"/>
                </a:cubicBezTo>
                <a:cubicBezTo>
                  <a:pt x="6446965" y="1386658"/>
                  <a:pt x="6495257" y="1390693"/>
                  <a:pt x="6527410" y="1406769"/>
                </a:cubicBezTo>
                <a:cubicBezTo>
                  <a:pt x="6551866" y="1418997"/>
                  <a:pt x="6573744" y="1435879"/>
                  <a:pt x="6597748" y="1448972"/>
                </a:cubicBezTo>
                <a:cubicBezTo>
                  <a:pt x="6706721" y="1508412"/>
                  <a:pt x="6646984" y="1476228"/>
                  <a:pt x="6724357" y="1505243"/>
                </a:cubicBezTo>
                <a:cubicBezTo>
                  <a:pt x="6748002" y="1514110"/>
                  <a:pt x="6770198" y="1527253"/>
                  <a:pt x="6794696" y="1533378"/>
                </a:cubicBezTo>
                <a:cubicBezTo>
                  <a:pt x="6826864" y="1541420"/>
                  <a:pt x="6860345" y="1542757"/>
                  <a:pt x="6893170" y="1547446"/>
                </a:cubicBezTo>
                <a:cubicBezTo>
                  <a:pt x="6921305" y="1556825"/>
                  <a:pt x="6948148" y="1571904"/>
                  <a:pt x="6977576" y="1575582"/>
                </a:cubicBezTo>
                <a:cubicBezTo>
                  <a:pt x="7164711" y="1598973"/>
                  <a:pt x="7052385" y="1587291"/>
                  <a:pt x="7315200" y="1603717"/>
                </a:cubicBezTo>
                <a:cubicBezTo>
                  <a:pt x="7329268" y="1608406"/>
                  <a:pt x="7344528" y="1610428"/>
                  <a:pt x="7357403" y="1617785"/>
                </a:cubicBezTo>
                <a:cubicBezTo>
                  <a:pt x="7371816" y="1626021"/>
                  <a:pt x="7434103" y="1678791"/>
                  <a:pt x="7455877" y="1688123"/>
                </a:cubicBezTo>
                <a:cubicBezTo>
                  <a:pt x="7473648" y="1695739"/>
                  <a:pt x="7493558" y="1696880"/>
                  <a:pt x="7512148" y="1702191"/>
                </a:cubicBezTo>
                <a:cubicBezTo>
                  <a:pt x="7526406" y="1706265"/>
                  <a:pt x="7540283" y="1711569"/>
                  <a:pt x="7554351" y="1716258"/>
                </a:cubicBezTo>
                <a:cubicBezTo>
                  <a:pt x="7619964" y="1760001"/>
                  <a:pt x="7579647" y="1744394"/>
                  <a:pt x="7680960" y="1744394"/>
                </a:cubicBezTo>
              </a:path>
            </a:pathLst>
          </a:custGeom>
          <a:ln w="7620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 18"/>
          <p:cNvSpPr/>
          <p:nvPr/>
        </p:nvSpPr>
        <p:spPr>
          <a:xfrm rot="9156798">
            <a:off x="546295" y="4358640"/>
            <a:ext cx="7680960" cy="1747100"/>
          </a:xfrm>
          <a:custGeom>
            <a:avLst/>
            <a:gdLst>
              <a:gd name="connsiteX0" fmla="*/ 0 w 7680960"/>
              <a:gd name="connsiteY0" fmla="*/ 0 h 1747100"/>
              <a:gd name="connsiteX1" fmla="*/ 168813 w 7680960"/>
              <a:gd name="connsiteY1" fmla="*/ 98474 h 1747100"/>
              <a:gd name="connsiteX2" fmla="*/ 422031 w 7680960"/>
              <a:gd name="connsiteY2" fmla="*/ 211015 h 1747100"/>
              <a:gd name="connsiteX3" fmla="*/ 576776 w 7680960"/>
              <a:gd name="connsiteY3" fmla="*/ 239151 h 1747100"/>
              <a:gd name="connsiteX4" fmla="*/ 731520 w 7680960"/>
              <a:gd name="connsiteY4" fmla="*/ 309489 h 1747100"/>
              <a:gd name="connsiteX5" fmla="*/ 872197 w 7680960"/>
              <a:gd name="connsiteY5" fmla="*/ 323557 h 1747100"/>
              <a:gd name="connsiteX6" fmla="*/ 1012874 w 7680960"/>
              <a:gd name="connsiteY6" fmla="*/ 351692 h 1747100"/>
              <a:gd name="connsiteX7" fmla="*/ 1153551 w 7680960"/>
              <a:gd name="connsiteY7" fmla="*/ 393895 h 1747100"/>
              <a:gd name="connsiteX8" fmla="*/ 1420837 w 7680960"/>
              <a:gd name="connsiteY8" fmla="*/ 407963 h 1747100"/>
              <a:gd name="connsiteX9" fmla="*/ 1575582 w 7680960"/>
              <a:gd name="connsiteY9" fmla="*/ 450166 h 1747100"/>
              <a:gd name="connsiteX10" fmla="*/ 1688123 w 7680960"/>
              <a:gd name="connsiteY10" fmla="*/ 464234 h 1747100"/>
              <a:gd name="connsiteX11" fmla="*/ 1969477 w 7680960"/>
              <a:gd name="connsiteY11" fmla="*/ 548640 h 1747100"/>
              <a:gd name="connsiteX12" fmla="*/ 2110154 w 7680960"/>
              <a:gd name="connsiteY12" fmla="*/ 590843 h 1747100"/>
              <a:gd name="connsiteX13" fmla="*/ 2236763 w 7680960"/>
              <a:gd name="connsiteY13" fmla="*/ 633046 h 1747100"/>
              <a:gd name="connsiteX14" fmla="*/ 2363373 w 7680960"/>
              <a:gd name="connsiteY14" fmla="*/ 647114 h 1747100"/>
              <a:gd name="connsiteX15" fmla="*/ 2574388 w 7680960"/>
              <a:gd name="connsiteY15" fmla="*/ 703385 h 1747100"/>
              <a:gd name="connsiteX16" fmla="*/ 2771336 w 7680960"/>
              <a:gd name="connsiteY16" fmla="*/ 759655 h 1747100"/>
              <a:gd name="connsiteX17" fmla="*/ 2883877 w 7680960"/>
              <a:gd name="connsiteY17" fmla="*/ 773723 h 1747100"/>
              <a:gd name="connsiteX18" fmla="*/ 3024554 w 7680960"/>
              <a:gd name="connsiteY18" fmla="*/ 801858 h 1747100"/>
              <a:gd name="connsiteX19" fmla="*/ 3291840 w 7680960"/>
              <a:gd name="connsiteY19" fmla="*/ 815926 h 1747100"/>
              <a:gd name="connsiteX20" fmla="*/ 3404382 w 7680960"/>
              <a:gd name="connsiteY20" fmla="*/ 844062 h 1747100"/>
              <a:gd name="connsiteX21" fmla="*/ 3516923 w 7680960"/>
              <a:gd name="connsiteY21" fmla="*/ 858129 h 1747100"/>
              <a:gd name="connsiteX22" fmla="*/ 3981157 w 7680960"/>
              <a:gd name="connsiteY22" fmla="*/ 956603 h 1747100"/>
              <a:gd name="connsiteX23" fmla="*/ 4346917 w 7680960"/>
              <a:gd name="connsiteY23" fmla="*/ 1026942 h 1747100"/>
              <a:gd name="connsiteX24" fmla="*/ 4487594 w 7680960"/>
              <a:gd name="connsiteY24" fmla="*/ 1041009 h 1747100"/>
              <a:gd name="connsiteX25" fmla="*/ 4600136 w 7680960"/>
              <a:gd name="connsiteY25" fmla="*/ 1055077 h 1747100"/>
              <a:gd name="connsiteX26" fmla="*/ 5162843 w 7680960"/>
              <a:gd name="connsiteY26" fmla="*/ 1083212 h 1747100"/>
              <a:gd name="connsiteX27" fmla="*/ 5331656 w 7680960"/>
              <a:gd name="connsiteY27" fmla="*/ 1111348 h 1747100"/>
              <a:gd name="connsiteX28" fmla="*/ 5444197 w 7680960"/>
              <a:gd name="connsiteY28" fmla="*/ 1125415 h 1747100"/>
              <a:gd name="connsiteX29" fmla="*/ 5711483 w 7680960"/>
              <a:gd name="connsiteY29" fmla="*/ 1167618 h 1747100"/>
              <a:gd name="connsiteX30" fmla="*/ 5809957 w 7680960"/>
              <a:gd name="connsiteY30" fmla="*/ 1195754 h 1747100"/>
              <a:gd name="connsiteX31" fmla="*/ 5880296 w 7680960"/>
              <a:gd name="connsiteY31" fmla="*/ 1209822 h 1747100"/>
              <a:gd name="connsiteX32" fmla="*/ 5936567 w 7680960"/>
              <a:gd name="connsiteY32" fmla="*/ 1237957 h 1747100"/>
              <a:gd name="connsiteX33" fmla="*/ 5992837 w 7680960"/>
              <a:gd name="connsiteY33" fmla="*/ 1252025 h 1747100"/>
              <a:gd name="connsiteX34" fmla="*/ 6161650 w 7680960"/>
              <a:gd name="connsiteY34" fmla="*/ 1294228 h 1747100"/>
              <a:gd name="connsiteX35" fmla="*/ 6217920 w 7680960"/>
              <a:gd name="connsiteY35" fmla="*/ 1322363 h 1747100"/>
              <a:gd name="connsiteX36" fmla="*/ 6274191 w 7680960"/>
              <a:gd name="connsiteY36" fmla="*/ 1336431 h 1747100"/>
              <a:gd name="connsiteX37" fmla="*/ 6316394 w 7680960"/>
              <a:gd name="connsiteY37" fmla="*/ 1350498 h 1747100"/>
              <a:gd name="connsiteX38" fmla="*/ 6372665 w 7680960"/>
              <a:gd name="connsiteY38" fmla="*/ 1364566 h 1747100"/>
              <a:gd name="connsiteX39" fmla="*/ 6414868 w 7680960"/>
              <a:gd name="connsiteY39" fmla="*/ 1378634 h 1747100"/>
              <a:gd name="connsiteX40" fmla="*/ 6527410 w 7680960"/>
              <a:gd name="connsiteY40" fmla="*/ 1406769 h 1747100"/>
              <a:gd name="connsiteX41" fmla="*/ 6597748 w 7680960"/>
              <a:gd name="connsiteY41" fmla="*/ 1448972 h 1747100"/>
              <a:gd name="connsiteX42" fmla="*/ 6724357 w 7680960"/>
              <a:gd name="connsiteY42" fmla="*/ 1505243 h 1747100"/>
              <a:gd name="connsiteX43" fmla="*/ 6794696 w 7680960"/>
              <a:gd name="connsiteY43" fmla="*/ 1533378 h 1747100"/>
              <a:gd name="connsiteX44" fmla="*/ 6893170 w 7680960"/>
              <a:gd name="connsiteY44" fmla="*/ 1547446 h 1747100"/>
              <a:gd name="connsiteX45" fmla="*/ 6977576 w 7680960"/>
              <a:gd name="connsiteY45" fmla="*/ 1575582 h 1747100"/>
              <a:gd name="connsiteX46" fmla="*/ 7315200 w 7680960"/>
              <a:gd name="connsiteY46" fmla="*/ 1603717 h 1747100"/>
              <a:gd name="connsiteX47" fmla="*/ 7357403 w 7680960"/>
              <a:gd name="connsiteY47" fmla="*/ 1617785 h 1747100"/>
              <a:gd name="connsiteX48" fmla="*/ 7455877 w 7680960"/>
              <a:gd name="connsiteY48" fmla="*/ 1688123 h 1747100"/>
              <a:gd name="connsiteX49" fmla="*/ 7512148 w 7680960"/>
              <a:gd name="connsiteY49" fmla="*/ 1702191 h 1747100"/>
              <a:gd name="connsiteX50" fmla="*/ 7554351 w 7680960"/>
              <a:gd name="connsiteY50" fmla="*/ 1716258 h 1747100"/>
              <a:gd name="connsiteX51" fmla="*/ 7680960 w 7680960"/>
              <a:gd name="connsiteY51" fmla="*/ 1744394 h 174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7680960" h="1747100">
                <a:moveTo>
                  <a:pt x="0" y="0"/>
                </a:moveTo>
                <a:cubicBezTo>
                  <a:pt x="298881" y="224159"/>
                  <a:pt x="-3403" y="20194"/>
                  <a:pt x="168813" y="98474"/>
                </a:cubicBezTo>
                <a:cubicBezTo>
                  <a:pt x="347906" y="179880"/>
                  <a:pt x="183900" y="144868"/>
                  <a:pt x="422031" y="211015"/>
                </a:cubicBezTo>
                <a:cubicBezTo>
                  <a:pt x="507864" y="234857"/>
                  <a:pt x="506869" y="212936"/>
                  <a:pt x="576776" y="239151"/>
                </a:cubicBezTo>
                <a:cubicBezTo>
                  <a:pt x="648252" y="265954"/>
                  <a:pt x="642273" y="288490"/>
                  <a:pt x="731520" y="309489"/>
                </a:cubicBezTo>
                <a:cubicBezTo>
                  <a:pt x="777393" y="320283"/>
                  <a:pt x="825592" y="316566"/>
                  <a:pt x="872197" y="323557"/>
                </a:cubicBezTo>
                <a:cubicBezTo>
                  <a:pt x="919489" y="330651"/>
                  <a:pt x="966481" y="340094"/>
                  <a:pt x="1012874" y="351692"/>
                </a:cubicBezTo>
                <a:cubicBezTo>
                  <a:pt x="1060369" y="363566"/>
                  <a:pt x="1105053" y="387206"/>
                  <a:pt x="1153551" y="393895"/>
                </a:cubicBezTo>
                <a:cubicBezTo>
                  <a:pt x="1241933" y="406086"/>
                  <a:pt x="1331742" y="403274"/>
                  <a:pt x="1420837" y="407963"/>
                </a:cubicBezTo>
                <a:cubicBezTo>
                  <a:pt x="1472419" y="422031"/>
                  <a:pt x="1523263" y="439151"/>
                  <a:pt x="1575582" y="450166"/>
                </a:cubicBezTo>
                <a:cubicBezTo>
                  <a:pt x="1612577" y="457954"/>
                  <a:pt x="1651446" y="455065"/>
                  <a:pt x="1688123" y="464234"/>
                </a:cubicBezTo>
                <a:cubicBezTo>
                  <a:pt x="1783114" y="487982"/>
                  <a:pt x="1875692" y="520505"/>
                  <a:pt x="1969477" y="548640"/>
                </a:cubicBezTo>
                <a:cubicBezTo>
                  <a:pt x="2016369" y="562708"/>
                  <a:pt x="2063709" y="575361"/>
                  <a:pt x="2110154" y="590843"/>
                </a:cubicBezTo>
                <a:cubicBezTo>
                  <a:pt x="2152357" y="604911"/>
                  <a:pt x="2193336" y="623396"/>
                  <a:pt x="2236763" y="633046"/>
                </a:cubicBezTo>
                <a:cubicBezTo>
                  <a:pt x="2278215" y="642258"/>
                  <a:pt x="2321170" y="642425"/>
                  <a:pt x="2363373" y="647114"/>
                </a:cubicBezTo>
                <a:cubicBezTo>
                  <a:pt x="2623063" y="744498"/>
                  <a:pt x="2340165" y="647618"/>
                  <a:pt x="2574388" y="703385"/>
                </a:cubicBezTo>
                <a:cubicBezTo>
                  <a:pt x="2640808" y="719199"/>
                  <a:pt x="2703587" y="751186"/>
                  <a:pt x="2771336" y="759655"/>
                </a:cubicBezTo>
                <a:cubicBezTo>
                  <a:pt x="2808850" y="764344"/>
                  <a:pt x="2846586" y="767508"/>
                  <a:pt x="2883877" y="773723"/>
                </a:cubicBezTo>
                <a:cubicBezTo>
                  <a:pt x="2931047" y="781585"/>
                  <a:pt x="2976987" y="796937"/>
                  <a:pt x="3024554" y="801858"/>
                </a:cubicBezTo>
                <a:cubicBezTo>
                  <a:pt x="3113299" y="811039"/>
                  <a:pt x="3202745" y="811237"/>
                  <a:pt x="3291840" y="815926"/>
                </a:cubicBezTo>
                <a:cubicBezTo>
                  <a:pt x="3329354" y="825305"/>
                  <a:pt x="3366376" y="836936"/>
                  <a:pt x="3404382" y="844062"/>
                </a:cubicBezTo>
                <a:cubicBezTo>
                  <a:pt x="3441540" y="851029"/>
                  <a:pt x="3480173" y="849258"/>
                  <a:pt x="3516923" y="858129"/>
                </a:cubicBezTo>
                <a:cubicBezTo>
                  <a:pt x="3964745" y="966223"/>
                  <a:pt x="3656194" y="929522"/>
                  <a:pt x="3981157" y="956603"/>
                </a:cubicBezTo>
                <a:cubicBezTo>
                  <a:pt x="4132232" y="1017032"/>
                  <a:pt x="4072281" y="999480"/>
                  <a:pt x="4346917" y="1026942"/>
                </a:cubicBezTo>
                <a:lnTo>
                  <a:pt x="4487594" y="1041009"/>
                </a:lnTo>
                <a:cubicBezTo>
                  <a:pt x="4525169" y="1045184"/>
                  <a:pt x="4562404" y="1052719"/>
                  <a:pt x="4600136" y="1055077"/>
                </a:cubicBezTo>
                <a:cubicBezTo>
                  <a:pt x="4787574" y="1066792"/>
                  <a:pt x="4975274" y="1073834"/>
                  <a:pt x="5162843" y="1083212"/>
                </a:cubicBezTo>
                <a:cubicBezTo>
                  <a:pt x="5253108" y="1101265"/>
                  <a:pt x="5226968" y="1097390"/>
                  <a:pt x="5331656" y="1111348"/>
                </a:cubicBezTo>
                <a:cubicBezTo>
                  <a:pt x="5369130" y="1116344"/>
                  <a:pt x="5406906" y="1119200"/>
                  <a:pt x="5444197" y="1125415"/>
                </a:cubicBezTo>
                <a:cubicBezTo>
                  <a:pt x="5735905" y="1174033"/>
                  <a:pt x="5440210" y="1137478"/>
                  <a:pt x="5711483" y="1167618"/>
                </a:cubicBezTo>
                <a:cubicBezTo>
                  <a:pt x="5744308" y="1176997"/>
                  <a:pt x="5776838" y="1187474"/>
                  <a:pt x="5809957" y="1195754"/>
                </a:cubicBezTo>
                <a:cubicBezTo>
                  <a:pt x="5833154" y="1201553"/>
                  <a:pt x="5857612" y="1202261"/>
                  <a:pt x="5880296" y="1209822"/>
                </a:cubicBezTo>
                <a:cubicBezTo>
                  <a:pt x="5900191" y="1216454"/>
                  <a:pt x="5916931" y="1230594"/>
                  <a:pt x="5936567" y="1237957"/>
                </a:cubicBezTo>
                <a:cubicBezTo>
                  <a:pt x="5954670" y="1244746"/>
                  <a:pt x="5974318" y="1246469"/>
                  <a:pt x="5992837" y="1252025"/>
                </a:cubicBezTo>
                <a:cubicBezTo>
                  <a:pt x="6132165" y="1293824"/>
                  <a:pt x="6021192" y="1270818"/>
                  <a:pt x="6161650" y="1294228"/>
                </a:cubicBezTo>
                <a:cubicBezTo>
                  <a:pt x="6180407" y="1303606"/>
                  <a:pt x="6198285" y="1315000"/>
                  <a:pt x="6217920" y="1322363"/>
                </a:cubicBezTo>
                <a:cubicBezTo>
                  <a:pt x="6236023" y="1329152"/>
                  <a:pt x="6255601" y="1331120"/>
                  <a:pt x="6274191" y="1336431"/>
                </a:cubicBezTo>
                <a:cubicBezTo>
                  <a:pt x="6288449" y="1340505"/>
                  <a:pt x="6302136" y="1346424"/>
                  <a:pt x="6316394" y="1350498"/>
                </a:cubicBezTo>
                <a:cubicBezTo>
                  <a:pt x="6334984" y="1355809"/>
                  <a:pt x="6354075" y="1359254"/>
                  <a:pt x="6372665" y="1364566"/>
                </a:cubicBezTo>
                <a:cubicBezTo>
                  <a:pt x="6386923" y="1368640"/>
                  <a:pt x="6400482" y="1375037"/>
                  <a:pt x="6414868" y="1378634"/>
                </a:cubicBezTo>
                <a:cubicBezTo>
                  <a:pt x="6446965" y="1386658"/>
                  <a:pt x="6495257" y="1390693"/>
                  <a:pt x="6527410" y="1406769"/>
                </a:cubicBezTo>
                <a:cubicBezTo>
                  <a:pt x="6551866" y="1418997"/>
                  <a:pt x="6573744" y="1435879"/>
                  <a:pt x="6597748" y="1448972"/>
                </a:cubicBezTo>
                <a:cubicBezTo>
                  <a:pt x="6706721" y="1508412"/>
                  <a:pt x="6646984" y="1476228"/>
                  <a:pt x="6724357" y="1505243"/>
                </a:cubicBezTo>
                <a:cubicBezTo>
                  <a:pt x="6748002" y="1514110"/>
                  <a:pt x="6770198" y="1527253"/>
                  <a:pt x="6794696" y="1533378"/>
                </a:cubicBezTo>
                <a:cubicBezTo>
                  <a:pt x="6826864" y="1541420"/>
                  <a:pt x="6860345" y="1542757"/>
                  <a:pt x="6893170" y="1547446"/>
                </a:cubicBezTo>
                <a:cubicBezTo>
                  <a:pt x="6921305" y="1556825"/>
                  <a:pt x="6948148" y="1571904"/>
                  <a:pt x="6977576" y="1575582"/>
                </a:cubicBezTo>
                <a:cubicBezTo>
                  <a:pt x="7164711" y="1598973"/>
                  <a:pt x="7052385" y="1587291"/>
                  <a:pt x="7315200" y="1603717"/>
                </a:cubicBezTo>
                <a:cubicBezTo>
                  <a:pt x="7329268" y="1608406"/>
                  <a:pt x="7344528" y="1610428"/>
                  <a:pt x="7357403" y="1617785"/>
                </a:cubicBezTo>
                <a:cubicBezTo>
                  <a:pt x="7371816" y="1626021"/>
                  <a:pt x="7434103" y="1678791"/>
                  <a:pt x="7455877" y="1688123"/>
                </a:cubicBezTo>
                <a:cubicBezTo>
                  <a:pt x="7473648" y="1695739"/>
                  <a:pt x="7493558" y="1696880"/>
                  <a:pt x="7512148" y="1702191"/>
                </a:cubicBezTo>
                <a:cubicBezTo>
                  <a:pt x="7526406" y="1706265"/>
                  <a:pt x="7540283" y="1711569"/>
                  <a:pt x="7554351" y="1716258"/>
                </a:cubicBezTo>
                <a:cubicBezTo>
                  <a:pt x="7619964" y="1760001"/>
                  <a:pt x="7579647" y="1744394"/>
                  <a:pt x="7680960" y="1744394"/>
                </a:cubicBezTo>
              </a:path>
            </a:pathLst>
          </a:custGeom>
          <a:ln w="7620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2245082" y="1952848"/>
            <a:ext cx="108000" cy="108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4839826" y="835956"/>
            <a:ext cx="108000" cy="108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4234375" y="2454448"/>
            <a:ext cx="108000" cy="108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6374006" y="3681872"/>
            <a:ext cx="108000" cy="108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3203848" y="3689981"/>
            <a:ext cx="108000" cy="108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>
            <a:stCxn id="7" idx="0"/>
          </p:cNvCxnSpPr>
          <p:nvPr/>
        </p:nvCxnSpPr>
        <p:spPr>
          <a:xfrm flipV="1">
            <a:off x="2323550" y="910132"/>
            <a:ext cx="2516276" cy="106686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>
            <a:stCxn id="7" idx="2"/>
            <a:endCxn id="21" idx="1"/>
          </p:cNvCxnSpPr>
          <p:nvPr/>
        </p:nvCxnSpPr>
        <p:spPr>
          <a:xfrm flipV="1">
            <a:off x="4265791" y="851772"/>
            <a:ext cx="589851" cy="163951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stCxn id="23" idx="1"/>
            <a:endCxn id="22" idx="1"/>
          </p:cNvCxnSpPr>
          <p:nvPr/>
        </p:nvCxnSpPr>
        <p:spPr>
          <a:xfrm flipH="1" flipV="1">
            <a:off x="4250191" y="2470264"/>
            <a:ext cx="2139631" cy="12274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>
            <a:stCxn id="7" idx="4"/>
            <a:endCxn id="7" idx="3"/>
          </p:cNvCxnSpPr>
          <p:nvPr/>
        </p:nvCxnSpPr>
        <p:spPr>
          <a:xfrm>
            <a:off x="3292480" y="3735872"/>
            <a:ext cx="313552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>
            <a:stCxn id="24" idx="5"/>
            <a:endCxn id="7" idx="0"/>
          </p:cNvCxnSpPr>
          <p:nvPr/>
        </p:nvCxnSpPr>
        <p:spPr>
          <a:xfrm flipH="1" flipV="1">
            <a:off x="2323550" y="1977000"/>
            <a:ext cx="972482" cy="180516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1186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"/>
                            </p:stCondLst>
                            <p:childTnLst>
                              <p:par>
                                <p:cTn id="8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"/>
                            </p:stCondLst>
                            <p:childTnLst>
                              <p:par>
                                <p:cTn id="8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0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83" grpId="0" uiExpand="1" build="p"/>
      <p:bldP spid="83" grpId="1" uiExpand="1" build="allAtOnce"/>
      <p:bldP spid="9" grpId="0" uiExpand="1" build="p"/>
      <p:bldP spid="9" grpId="1" build="allAtOnce"/>
      <p:bldP spid="16" grpId="0" animBg="1"/>
      <p:bldP spid="16" grpId="1" animBg="1"/>
      <p:bldP spid="17" grpId="0" animBg="1"/>
      <p:bldP spid="17" grpId="1" animBg="1"/>
      <p:bldP spid="10" grpId="0" animBg="1"/>
      <p:bldP spid="10" grpId="1" animBg="1"/>
      <p:bldP spid="19" grpId="0" animBg="1"/>
      <p:bldP spid="19" grpId="1" animBg="1"/>
      <p:bldP spid="11" grpId="0" animBg="1"/>
      <p:bldP spid="11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-36512" y="0"/>
            <a:ext cx="9144000" cy="685800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Прямоугольник 81"/>
          <p:cNvSpPr/>
          <p:nvPr/>
        </p:nvSpPr>
        <p:spPr>
          <a:xfrm rot="359855">
            <a:off x="3567198" y="5479441"/>
            <a:ext cx="4838143" cy="920556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hevron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>
                  <a:solidFill>
                    <a:schemeClr val="tx1"/>
                  </a:solidFill>
                </a:ln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Внешняя область</a:t>
            </a:r>
            <a:endParaRPr lang="ru-RU" sz="4000" b="1" dirty="0">
              <a:ln w="11430">
                <a:solidFill>
                  <a:schemeClr val="tx1"/>
                </a:solidFill>
              </a:ln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73542" y="1945190"/>
            <a:ext cx="46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A</a:t>
            </a:r>
            <a:endParaRPr lang="ru-RU" sz="36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339752" y="5052034"/>
            <a:ext cx="4090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E</a:t>
            </a:r>
            <a:endParaRPr lang="ru-RU" sz="36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8201987" y="5030165"/>
            <a:ext cx="4764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D</a:t>
            </a:r>
            <a:endParaRPr lang="ru-RU" sz="36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865621" y="2711587"/>
            <a:ext cx="4283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C</a:t>
            </a:r>
            <a:endParaRPr lang="ru-RU" sz="36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573629" y="622429"/>
            <a:ext cx="4427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B</a:t>
            </a:r>
            <a:endParaRPr lang="ru-RU" sz="3600" b="1" dirty="0"/>
          </a:p>
        </p:txBody>
      </p:sp>
      <p:sp>
        <p:nvSpPr>
          <p:cNvPr id="35" name="Правильный пятиугольник 6"/>
          <p:cNvSpPr/>
          <p:nvPr/>
        </p:nvSpPr>
        <p:spPr>
          <a:xfrm>
            <a:off x="1327357" y="1050183"/>
            <a:ext cx="6784954" cy="4001851"/>
          </a:xfrm>
          <a:custGeom>
            <a:avLst/>
            <a:gdLst>
              <a:gd name="connsiteX0" fmla="*/ 3 w 3168352"/>
              <a:gd name="connsiteY0" fmla="*/ 1100182 h 2880320"/>
              <a:gd name="connsiteX1" fmla="*/ 1584176 w 3168352"/>
              <a:gd name="connsiteY1" fmla="*/ 0 h 2880320"/>
              <a:gd name="connsiteX2" fmla="*/ 3168349 w 3168352"/>
              <a:gd name="connsiteY2" fmla="*/ 1100182 h 2880320"/>
              <a:gd name="connsiteX3" fmla="*/ 2563249 w 3168352"/>
              <a:gd name="connsiteY3" fmla="*/ 2880313 h 2880320"/>
              <a:gd name="connsiteX4" fmla="*/ 605103 w 3168352"/>
              <a:gd name="connsiteY4" fmla="*/ 2880313 h 2880320"/>
              <a:gd name="connsiteX5" fmla="*/ 3 w 3168352"/>
              <a:gd name="connsiteY5" fmla="*/ 1100182 h 2880320"/>
              <a:gd name="connsiteX0" fmla="*/ 0 w 2563246"/>
              <a:gd name="connsiteY0" fmla="*/ 1100182 h 2880313"/>
              <a:gd name="connsiteX1" fmla="*/ 1584173 w 2563246"/>
              <a:gd name="connsiteY1" fmla="*/ 0 h 2880313"/>
              <a:gd name="connsiteX2" fmla="*/ 1212936 w 2563246"/>
              <a:gd name="connsiteY2" fmla="*/ 1620687 h 2880313"/>
              <a:gd name="connsiteX3" fmla="*/ 2563246 w 2563246"/>
              <a:gd name="connsiteY3" fmla="*/ 2880313 h 2880313"/>
              <a:gd name="connsiteX4" fmla="*/ 605100 w 2563246"/>
              <a:gd name="connsiteY4" fmla="*/ 2880313 h 2880313"/>
              <a:gd name="connsiteX5" fmla="*/ 0 w 2563246"/>
              <a:gd name="connsiteY5" fmla="*/ 1100182 h 2880313"/>
              <a:gd name="connsiteX0" fmla="*/ 0 w 2563246"/>
              <a:gd name="connsiteY0" fmla="*/ 1100182 h 2880313"/>
              <a:gd name="connsiteX1" fmla="*/ 1584173 w 2563246"/>
              <a:gd name="connsiteY1" fmla="*/ 0 h 2880313"/>
              <a:gd name="connsiteX2" fmla="*/ 1212936 w 2563246"/>
              <a:gd name="connsiteY2" fmla="*/ 1620687 h 2880313"/>
              <a:gd name="connsiteX3" fmla="*/ 2563246 w 2563246"/>
              <a:gd name="connsiteY3" fmla="*/ 2880313 h 2880313"/>
              <a:gd name="connsiteX4" fmla="*/ 605100 w 2563246"/>
              <a:gd name="connsiteY4" fmla="*/ 2880313 h 2880313"/>
              <a:gd name="connsiteX5" fmla="*/ 0 w 2563246"/>
              <a:gd name="connsiteY5" fmla="*/ 1100182 h 2880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63246" h="2880313">
                <a:moveTo>
                  <a:pt x="0" y="1100182"/>
                </a:moveTo>
                <a:lnTo>
                  <a:pt x="1584173" y="0"/>
                </a:lnTo>
                <a:lnTo>
                  <a:pt x="1212936" y="1620687"/>
                </a:lnTo>
                <a:lnTo>
                  <a:pt x="2563246" y="2880313"/>
                </a:lnTo>
                <a:lnTo>
                  <a:pt x="605100" y="2880313"/>
                </a:lnTo>
                <a:cubicBezTo>
                  <a:pt x="403400" y="2286936"/>
                  <a:pt x="356444" y="2101522"/>
                  <a:pt x="0" y="1100182"/>
                </a:cubicBezTo>
                <a:close/>
              </a:path>
            </a:pathLst>
          </a:custGeom>
          <a:noFill/>
          <a:ln w="38100"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авильный пятиугольник 6"/>
          <p:cNvSpPr/>
          <p:nvPr/>
        </p:nvSpPr>
        <p:spPr>
          <a:xfrm>
            <a:off x="1327357" y="1050183"/>
            <a:ext cx="6784954" cy="4001851"/>
          </a:xfrm>
          <a:custGeom>
            <a:avLst/>
            <a:gdLst>
              <a:gd name="connsiteX0" fmla="*/ 3 w 3168352"/>
              <a:gd name="connsiteY0" fmla="*/ 1100182 h 2880320"/>
              <a:gd name="connsiteX1" fmla="*/ 1584176 w 3168352"/>
              <a:gd name="connsiteY1" fmla="*/ 0 h 2880320"/>
              <a:gd name="connsiteX2" fmla="*/ 3168349 w 3168352"/>
              <a:gd name="connsiteY2" fmla="*/ 1100182 h 2880320"/>
              <a:gd name="connsiteX3" fmla="*/ 2563249 w 3168352"/>
              <a:gd name="connsiteY3" fmla="*/ 2880313 h 2880320"/>
              <a:gd name="connsiteX4" fmla="*/ 605103 w 3168352"/>
              <a:gd name="connsiteY4" fmla="*/ 2880313 h 2880320"/>
              <a:gd name="connsiteX5" fmla="*/ 3 w 3168352"/>
              <a:gd name="connsiteY5" fmla="*/ 1100182 h 2880320"/>
              <a:gd name="connsiteX0" fmla="*/ 0 w 2563246"/>
              <a:gd name="connsiteY0" fmla="*/ 1100182 h 2880313"/>
              <a:gd name="connsiteX1" fmla="*/ 1584173 w 2563246"/>
              <a:gd name="connsiteY1" fmla="*/ 0 h 2880313"/>
              <a:gd name="connsiteX2" fmla="*/ 1212936 w 2563246"/>
              <a:gd name="connsiteY2" fmla="*/ 1620687 h 2880313"/>
              <a:gd name="connsiteX3" fmla="*/ 2563246 w 2563246"/>
              <a:gd name="connsiteY3" fmla="*/ 2880313 h 2880313"/>
              <a:gd name="connsiteX4" fmla="*/ 605100 w 2563246"/>
              <a:gd name="connsiteY4" fmla="*/ 2880313 h 2880313"/>
              <a:gd name="connsiteX5" fmla="*/ 0 w 2563246"/>
              <a:gd name="connsiteY5" fmla="*/ 1100182 h 2880313"/>
              <a:gd name="connsiteX0" fmla="*/ 0 w 2563246"/>
              <a:gd name="connsiteY0" fmla="*/ 1100182 h 2880313"/>
              <a:gd name="connsiteX1" fmla="*/ 1584173 w 2563246"/>
              <a:gd name="connsiteY1" fmla="*/ 0 h 2880313"/>
              <a:gd name="connsiteX2" fmla="*/ 1212936 w 2563246"/>
              <a:gd name="connsiteY2" fmla="*/ 1620687 h 2880313"/>
              <a:gd name="connsiteX3" fmla="*/ 2563246 w 2563246"/>
              <a:gd name="connsiteY3" fmla="*/ 2880313 h 2880313"/>
              <a:gd name="connsiteX4" fmla="*/ 605100 w 2563246"/>
              <a:gd name="connsiteY4" fmla="*/ 2880313 h 2880313"/>
              <a:gd name="connsiteX5" fmla="*/ 0 w 2563246"/>
              <a:gd name="connsiteY5" fmla="*/ 1100182 h 2880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63246" h="2880313">
                <a:moveTo>
                  <a:pt x="0" y="1100182"/>
                </a:moveTo>
                <a:lnTo>
                  <a:pt x="1584173" y="0"/>
                </a:lnTo>
                <a:lnTo>
                  <a:pt x="1212936" y="1620687"/>
                </a:lnTo>
                <a:lnTo>
                  <a:pt x="2563246" y="2880313"/>
                </a:lnTo>
                <a:lnTo>
                  <a:pt x="605100" y="2880313"/>
                </a:lnTo>
                <a:cubicBezTo>
                  <a:pt x="403400" y="2286936"/>
                  <a:pt x="356444" y="2101522"/>
                  <a:pt x="0" y="1100182"/>
                </a:cubicBezTo>
                <a:close/>
              </a:path>
            </a:pathLst>
          </a:cu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 rot="19410785">
            <a:off x="1861543" y="2442244"/>
            <a:ext cx="324417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Внутренняя</a:t>
            </a:r>
          </a:p>
          <a:p>
            <a:pPr algn="ctr"/>
            <a:r>
              <a:rPr lang="ru-RU" sz="4000" b="1" dirty="0" smtClean="0">
                <a:ln w="1143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область</a:t>
            </a:r>
            <a:endParaRPr lang="ru-RU" sz="4000" b="1" dirty="0">
              <a:ln w="11430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8" name="Овал 37"/>
          <p:cNvSpPr/>
          <p:nvPr/>
        </p:nvSpPr>
        <p:spPr>
          <a:xfrm>
            <a:off x="1259632" y="2528912"/>
            <a:ext cx="108000" cy="108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Овал 38"/>
          <p:cNvSpPr/>
          <p:nvPr/>
        </p:nvSpPr>
        <p:spPr>
          <a:xfrm>
            <a:off x="2843808" y="4998034"/>
            <a:ext cx="108000" cy="108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6016378" y="1591246"/>
            <a:ext cx="312762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>
                  <a:solidFill>
                    <a:schemeClr val="tx1"/>
                  </a:solidFill>
                </a:ln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Соседние вершины</a:t>
            </a:r>
            <a:endParaRPr lang="ru-RU" sz="4000" b="1" dirty="0">
              <a:ln w="11430">
                <a:solidFill>
                  <a:schemeClr val="tx1"/>
                </a:solidFill>
              </a:ln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26" name="Прямая соединительная линия 25"/>
          <p:cNvCxnSpPr>
            <a:stCxn id="38" idx="5"/>
            <a:endCxn id="37" idx="2"/>
          </p:cNvCxnSpPr>
          <p:nvPr/>
        </p:nvCxnSpPr>
        <p:spPr>
          <a:xfrm>
            <a:off x="1351816" y="2621096"/>
            <a:ext cx="3186202" cy="6808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>
            <a:stCxn id="37" idx="4"/>
            <a:endCxn id="37" idx="2"/>
          </p:cNvCxnSpPr>
          <p:nvPr/>
        </p:nvCxnSpPr>
        <p:spPr>
          <a:xfrm flipV="1">
            <a:off x="2929067" y="3301934"/>
            <a:ext cx="1608951" cy="17501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>
            <a:stCxn id="35" idx="4"/>
            <a:endCxn id="35" idx="1"/>
          </p:cNvCxnSpPr>
          <p:nvPr/>
        </p:nvCxnSpPr>
        <p:spPr>
          <a:xfrm flipV="1">
            <a:off x="2929067" y="1050183"/>
            <a:ext cx="2591622" cy="400185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>
            <a:stCxn id="35" idx="3"/>
            <a:endCxn id="38" idx="5"/>
          </p:cNvCxnSpPr>
          <p:nvPr/>
        </p:nvCxnSpPr>
        <p:spPr>
          <a:xfrm flipH="1" flipV="1">
            <a:off x="1351816" y="2621096"/>
            <a:ext cx="6760495" cy="24309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-1" y="6198"/>
            <a:ext cx="914399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dirty="0" smtClean="0">
                <a:ln w="11430">
                  <a:solidFill>
                    <a:schemeClr val="tx1"/>
                  </a:solidFill>
                </a:ln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AC, AD, BE, CE - </a:t>
            </a:r>
            <a:r>
              <a:rPr lang="ru-RU" sz="4000" b="1" dirty="0" smtClean="0">
                <a:ln w="11430">
                  <a:solidFill>
                    <a:schemeClr val="tx1"/>
                  </a:solidFill>
                </a:ln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диагонали</a:t>
            </a:r>
            <a:endParaRPr lang="ru-RU" sz="4000" b="1" dirty="0">
              <a:ln w="11430">
                <a:solidFill>
                  <a:schemeClr val="tx1"/>
                </a:solidFill>
              </a:ln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94366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82" grpId="0"/>
      <p:bldP spid="82" grpId="1"/>
      <p:bldP spid="37" grpId="0" animBg="1"/>
      <p:bldP spid="37" grpId="1" animBg="1"/>
      <p:bldP spid="9" grpId="0"/>
      <p:bldP spid="9" grpId="1"/>
      <p:bldP spid="38" grpId="0" animBg="1"/>
      <p:bldP spid="38" grpId="1" animBg="1"/>
      <p:bldP spid="39" grpId="0" animBg="1"/>
      <p:bldP spid="39" grpId="1" animBg="1"/>
      <p:bldP spid="41" grpId="0"/>
      <p:bldP spid="41" grpId="1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Прямоугольник 81"/>
          <p:cNvSpPr/>
          <p:nvPr/>
        </p:nvSpPr>
        <p:spPr>
          <a:xfrm>
            <a:off x="0" y="-19544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>
                  <a:solidFill>
                    <a:schemeClr val="tx1"/>
                  </a:solidFill>
                </a:ln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многоугольник</a:t>
            </a:r>
            <a:endParaRPr lang="ru-RU" sz="4000" b="1" dirty="0">
              <a:ln w="11430">
                <a:solidFill>
                  <a:schemeClr val="tx1"/>
                </a:solidFill>
              </a:ln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2790806" y="4813701"/>
            <a:ext cx="370746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800" b="1" dirty="0" smtClean="0">
                <a:ln w="11430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n-</a:t>
            </a:r>
            <a:r>
              <a:rPr lang="ru-RU" sz="4800" b="1" dirty="0" smtClean="0">
                <a:ln w="11430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угольник</a:t>
            </a:r>
            <a:endParaRPr lang="ru-RU" sz="4800" b="1" dirty="0">
              <a:ln w="11430">
                <a:solidFill>
                  <a:srgbClr val="0000FF"/>
                </a:solidFill>
              </a:ln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Правильный пятиугольник 6"/>
          <p:cNvSpPr/>
          <p:nvPr/>
        </p:nvSpPr>
        <p:spPr>
          <a:xfrm rot="20623457">
            <a:off x="2654815" y="1014196"/>
            <a:ext cx="4104456" cy="2845916"/>
          </a:xfrm>
          <a:prstGeom prst="triangle">
            <a:avLst>
              <a:gd name="adj" fmla="val 18810"/>
            </a:avLst>
          </a:prstGeom>
          <a:noFill/>
          <a:ln w="38100"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авильный пятиугольник 6"/>
          <p:cNvSpPr/>
          <p:nvPr/>
        </p:nvSpPr>
        <p:spPr>
          <a:xfrm>
            <a:off x="2807215" y="1166596"/>
            <a:ext cx="4104456" cy="2845916"/>
          </a:xfrm>
          <a:custGeom>
            <a:avLst/>
            <a:gdLst>
              <a:gd name="connsiteX0" fmla="*/ 0 w 4104456"/>
              <a:gd name="connsiteY0" fmla="*/ 2845916 h 2845916"/>
              <a:gd name="connsiteX1" fmla="*/ 711479 w 4104456"/>
              <a:gd name="connsiteY1" fmla="*/ 0 h 2845916"/>
              <a:gd name="connsiteX2" fmla="*/ 4104456 w 4104456"/>
              <a:gd name="connsiteY2" fmla="*/ 0 h 2845916"/>
              <a:gd name="connsiteX3" fmla="*/ 3392977 w 4104456"/>
              <a:gd name="connsiteY3" fmla="*/ 2845916 h 2845916"/>
              <a:gd name="connsiteX4" fmla="*/ 0 w 4104456"/>
              <a:gd name="connsiteY4" fmla="*/ 2845916 h 2845916"/>
              <a:gd name="connsiteX0" fmla="*/ 0 w 4104456"/>
              <a:gd name="connsiteY0" fmla="*/ 2845916 h 2845916"/>
              <a:gd name="connsiteX1" fmla="*/ 1659020 w 4104456"/>
              <a:gd name="connsiteY1" fmla="*/ 218024 h 2845916"/>
              <a:gd name="connsiteX2" fmla="*/ 4104456 w 4104456"/>
              <a:gd name="connsiteY2" fmla="*/ 0 h 2845916"/>
              <a:gd name="connsiteX3" fmla="*/ 3392977 w 4104456"/>
              <a:gd name="connsiteY3" fmla="*/ 2845916 h 2845916"/>
              <a:gd name="connsiteX4" fmla="*/ 0 w 4104456"/>
              <a:gd name="connsiteY4" fmla="*/ 2845916 h 2845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04456" h="2845916">
                <a:moveTo>
                  <a:pt x="0" y="2845916"/>
                </a:moveTo>
                <a:lnTo>
                  <a:pt x="1659020" y="218024"/>
                </a:lnTo>
                <a:lnTo>
                  <a:pt x="4104456" y="0"/>
                </a:lnTo>
                <a:lnTo>
                  <a:pt x="3392977" y="2845916"/>
                </a:lnTo>
                <a:lnTo>
                  <a:pt x="0" y="2845916"/>
                </a:lnTo>
                <a:close/>
              </a:path>
            </a:pathLst>
          </a:custGeom>
          <a:noFill/>
          <a:ln w="38100"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авильный пятиугольник 6"/>
          <p:cNvSpPr/>
          <p:nvPr/>
        </p:nvSpPr>
        <p:spPr>
          <a:xfrm>
            <a:off x="3339660" y="1343763"/>
            <a:ext cx="3320568" cy="2845909"/>
          </a:xfrm>
          <a:custGeom>
            <a:avLst/>
            <a:gdLst>
              <a:gd name="connsiteX0" fmla="*/ 4 w 4104456"/>
              <a:gd name="connsiteY0" fmla="*/ 1087040 h 2845916"/>
              <a:gd name="connsiteX1" fmla="*/ 2052228 w 4104456"/>
              <a:gd name="connsiteY1" fmla="*/ 0 h 2845916"/>
              <a:gd name="connsiteX2" fmla="*/ 4104452 w 4104456"/>
              <a:gd name="connsiteY2" fmla="*/ 1087040 h 2845916"/>
              <a:gd name="connsiteX3" fmla="*/ 3320572 w 4104456"/>
              <a:gd name="connsiteY3" fmla="*/ 2845909 h 2845916"/>
              <a:gd name="connsiteX4" fmla="*/ 783884 w 4104456"/>
              <a:gd name="connsiteY4" fmla="*/ 2845909 h 2845916"/>
              <a:gd name="connsiteX5" fmla="*/ 4 w 4104456"/>
              <a:gd name="connsiteY5" fmla="*/ 1087040 h 2845916"/>
              <a:gd name="connsiteX0" fmla="*/ 1635763 w 3320568"/>
              <a:gd name="connsiteY0" fmla="*/ 2029575 h 2845909"/>
              <a:gd name="connsiteX1" fmla="*/ 1268344 w 3320568"/>
              <a:gd name="connsiteY1" fmla="*/ 0 h 2845909"/>
              <a:gd name="connsiteX2" fmla="*/ 3320568 w 3320568"/>
              <a:gd name="connsiteY2" fmla="*/ 1087040 h 2845909"/>
              <a:gd name="connsiteX3" fmla="*/ 2536688 w 3320568"/>
              <a:gd name="connsiteY3" fmla="*/ 2845909 h 2845909"/>
              <a:gd name="connsiteX4" fmla="*/ 0 w 3320568"/>
              <a:gd name="connsiteY4" fmla="*/ 2845909 h 2845909"/>
              <a:gd name="connsiteX5" fmla="*/ 1635763 w 3320568"/>
              <a:gd name="connsiteY5" fmla="*/ 2029575 h 2845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20568" h="2845909">
                <a:moveTo>
                  <a:pt x="1635763" y="2029575"/>
                </a:moveTo>
                <a:lnTo>
                  <a:pt x="1268344" y="0"/>
                </a:lnTo>
                <a:lnTo>
                  <a:pt x="3320568" y="1087040"/>
                </a:lnTo>
                <a:lnTo>
                  <a:pt x="2536688" y="2845909"/>
                </a:lnTo>
                <a:lnTo>
                  <a:pt x="0" y="2845909"/>
                </a:lnTo>
                <a:lnTo>
                  <a:pt x="1635763" y="2029575"/>
                </a:lnTo>
                <a:close/>
              </a:path>
            </a:pathLst>
          </a:custGeom>
          <a:noFill/>
          <a:ln w="38100"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авильный пятиугольник 6"/>
          <p:cNvSpPr/>
          <p:nvPr/>
        </p:nvSpPr>
        <p:spPr>
          <a:xfrm>
            <a:off x="2959614" y="1318997"/>
            <a:ext cx="3392977" cy="2845914"/>
          </a:xfrm>
          <a:custGeom>
            <a:avLst/>
            <a:gdLst>
              <a:gd name="connsiteX0" fmla="*/ 0 w 4104456"/>
              <a:gd name="connsiteY0" fmla="*/ 1422958 h 2845916"/>
              <a:gd name="connsiteX1" fmla="*/ 711479 w 4104456"/>
              <a:gd name="connsiteY1" fmla="*/ 1 h 2845916"/>
              <a:gd name="connsiteX2" fmla="*/ 3392977 w 4104456"/>
              <a:gd name="connsiteY2" fmla="*/ 1 h 2845916"/>
              <a:gd name="connsiteX3" fmla="*/ 4104456 w 4104456"/>
              <a:gd name="connsiteY3" fmla="*/ 1422958 h 2845916"/>
              <a:gd name="connsiteX4" fmla="*/ 3392977 w 4104456"/>
              <a:gd name="connsiteY4" fmla="*/ 2845915 h 2845916"/>
              <a:gd name="connsiteX5" fmla="*/ 711479 w 4104456"/>
              <a:gd name="connsiteY5" fmla="*/ 2845915 h 2845916"/>
              <a:gd name="connsiteX6" fmla="*/ 0 w 4104456"/>
              <a:gd name="connsiteY6" fmla="*/ 1422958 h 2845916"/>
              <a:gd name="connsiteX0" fmla="*/ 0 w 3392977"/>
              <a:gd name="connsiteY0" fmla="*/ 1422957 h 2845914"/>
              <a:gd name="connsiteX1" fmla="*/ 711479 w 3392977"/>
              <a:gd name="connsiteY1" fmla="*/ 0 h 2845914"/>
              <a:gd name="connsiteX2" fmla="*/ 3392977 w 3392977"/>
              <a:gd name="connsiteY2" fmla="*/ 0 h 2845914"/>
              <a:gd name="connsiteX3" fmla="*/ 2402265 w 3392977"/>
              <a:gd name="connsiteY3" fmla="*/ 1901258 h 2845914"/>
              <a:gd name="connsiteX4" fmla="*/ 3392977 w 3392977"/>
              <a:gd name="connsiteY4" fmla="*/ 2845914 h 2845914"/>
              <a:gd name="connsiteX5" fmla="*/ 711479 w 3392977"/>
              <a:gd name="connsiteY5" fmla="*/ 2845914 h 2845914"/>
              <a:gd name="connsiteX6" fmla="*/ 0 w 3392977"/>
              <a:gd name="connsiteY6" fmla="*/ 1422957 h 2845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92977" h="2845914">
                <a:moveTo>
                  <a:pt x="0" y="1422957"/>
                </a:moveTo>
                <a:lnTo>
                  <a:pt x="711479" y="0"/>
                </a:lnTo>
                <a:lnTo>
                  <a:pt x="3392977" y="0"/>
                </a:lnTo>
                <a:lnTo>
                  <a:pt x="2402265" y="1901258"/>
                </a:lnTo>
                <a:lnTo>
                  <a:pt x="3392977" y="2845914"/>
                </a:lnTo>
                <a:lnTo>
                  <a:pt x="711479" y="2845914"/>
                </a:lnTo>
                <a:lnTo>
                  <a:pt x="0" y="1422957"/>
                </a:lnTo>
                <a:close/>
              </a:path>
            </a:pathLst>
          </a:custGeom>
          <a:noFill/>
          <a:ln w="38100"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авильный пятиугольник 6"/>
          <p:cNvSpPr/>
          <p:nvPr/>
        </p:nvSpPr>
        <p:spPr>
          <a:xfrm>
            <a:off x="3112015" y="1471396"/>
            <a:ext cx="4104456" cy="2845916"/>
          </a:xfrm>
          <a:prstGeom prst="irregularSeal1">
            <a:avLst/>
          </a:prstGeom>
          <a:noFill/>
          <a:ln w="38100"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4715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7" grpId="0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Прямоугольник 81"/>
          <p:cNvSpPr/>
          <p:nvPr/>
        </p:nvSpPr>
        <p:spPr>
          <a:xfrm>
            <a:off x="0" y="22660"/>
            <a:ext cx="918051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>
                  <a:solidFill>
                    <a:schemeClr val="tx1"/>
                  </a:solidFill>
                </a:ln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Выпуклый многоугольник</a:t>
            </a:r>
            <a:endParaRPr lang="ru-RU" sz="4000" b="1" dirty="0">
              <a:ln w="11430">
                <a:solidFill>
                  <a:schemeClr val="tx1"/>
                </a:solidFill>
              </a:ln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Шестиугольник 9"/>
          <p:cNvSpPr/>
          <p:nvPr/>
        </p:nvSpPr>
        <p:spPr>
          <a:xfrm>
            <a:off x="2483767" y="1628801"/>
            <a:ext cx="3601211" cy="3407021"/>
          </a:xfrm>
          <a:custGeom>
            <a:avLst/>
            <a:gdLst>
              <a:gd name="connsiteX0" fmla="*/ 0 w 3960440"/>
              <a:gd name="connsiteY0" fmla="*/ 1703512 h 3407023"/>
              <a:gd name="connsiteX1" fmla="*/ 851756 w 3960440"/>
              <a:gd name="connsiteY1" fmla="*/ 1 h 3407023"/>
              <a:gd name="connsiteX2" fmla="*/ 3108684 w 3960440"/>
              <a:gd name="connsiteY2" fmla="*/ 1 h 3407023"/>
              <a:gd name="connsiteX3" fmla="*/ 3960440 w 3960440"/>
              <a:gd name="connsiteY3" fmla="*/ 1703512 h 3407023"/>
              <a:gd name="connsiteX4" fmla="*/ 3108684 w 3960440"/>
              <a:gd name="connsiteY4" fmla="*/ 3407022 h 3407023"/>
              <a:gd name="connsiteX5" fmla="*/ 851756 w 3960440"/>
              <a:gd name="connsiteY5" fmla="*/ 3407022 h 3407023"/>
              <a:gd name="connsiteX6" fmla="*/ 0 w 3960440"/>
              <a:gd name="connsiteY6" fmla="*/ 1703512 h 3407023"/>
              <a:gd name="connsiteX0" fmla="*/ 0 w 3960440"/>
              <a:gd name="connsiteY0" fmla="*/ 1703511 h 3407021"/>
              <a:gd name="connsiteX1" fmla="*/ 851756 w 3960440"/>
              <a:gd name="connsiteY1" fmla="*/ 0 h 3407021"/>
              <a:gd name="connsiteX2" fmla="*/ 3293742 w 3960440"/>
              <a:gd name="connsiteY2" fmla="*/ 370114 h 3407021"/>
              <a:gd name="connsiteX3" fmla="*/ 3960440 w 3960440"/>
              <a:gd name="connsiteY3" fmla="*/ 1703511 h 3407021"/>
              <a:gd name="connsiteX4" fmla="*/ 3108684 w 3960440"/>
              <a:gd name="connsiteY4" fmla="*/ 3407021 h 3407021"/>
              <a:gd name="connsiteX5" fmla="*/ 851756 w 3960440"/>
              <a:gd name="connsiteY5" fmla="*/ 3407021 h 3407021"/>
              <a:gd name="connsiteX6" fmla="*/ 0 w 3960440"/>
              <a:gd name="connsiteY6" fmla="*/ 1703511 h 3407021"/>
              <a:gd name="connsiteX0" fmla="*/ 0 w 3601211"/>
              <a:gd name="connsiteY0" fmla="*/ 1703511 h 3407021"/>
              <a:gd name="connsiteX1" fmla="*/ 851756 w 3601211"/>
              <a:gd name="connsiteY1" fmla="*/ 0 h 3407021"/>
              <a:gd name="connsiteX2" fmla="*/ 3293742 w 3601211"/>
              <a:gd name="connsiteY2" fmla="*/ 370114 h 3407021"/>
              <a:gd name="connsiteX3" fmla="*/ 3601211 w 3601211"/>
              <a:gd name="connsiteY3" fmla="*/ 1757940 h 3407021"/>
              <a:gd name="connsiteX4" fmla="*/ 3108684 w 3601211"/>
              <a:gd name="connsiteY4" fmla="*/ 3407021 h 3407021"/>
              <a:gd name="connsiteX5" fmla="*/ 851756 w 3601211"/>
              <a:gd name="connsiteY5" fmla="*/ 3407021 h 3407021"/>
              <a:gd name="connsiteX6" fmla="*/ 0 w 3601211"/>
              <a:gd name="connsiteY6" fmla="*/ 1703511 h 3407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01211" h="3407021">
                <a:moveTo>
                  <a:pt x="0" y="1703511"/>
                </a:moveTo>
                <a:lnTo>
                  <a:pt x="851756" y="0"/>
                </a:lnTo>
                <a:lnTo>
                  <a:pt x="3293742" y="370114"/>
                </a:lnTo>
                <a:lnTo>
                  <a:pt x="3601211" y="1757940"/>
                </a:lnTo>
                <a:lnTo>
                  <a:pt x="3108684" y="3407021"/>
                </a:lnTo>
                <a:lnTo>
                  <a:pt x="851756" y="3407021"/>
                </a:lnTo>
                <a:lnTo>
                  <a:pt x="0" y="1703511"/>
                </a:lnTo>
                <a:close/>
              </a:path>
            </a:pathLst>
          </a:custGeom>
          <a:noFill/>
          <a:ln w="38100"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1691680" y="980728"/>
            <a:ext cx="1944216" cy="396044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2483768" y="1484784"/>
            <a:ext cx="4896544" cy="79208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5580112" y="1196752"/>
            <a:ext cx="720080" cy="295232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V="1">
            <a:off x="5292080" y="2780928"/>
            <a:ext cx="936104" cy="324036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2483768" y="5035822"/>
            <a:ext cx="3816424" cy="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2195736" y="2780928"/>
            <a:ext cx="1584176" cy="309634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3259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Прямоугольник 81"/>
          <p:cNvSpPr/>
          <p:nvPr/>
        </p:nvSpPr>
        <p:spPr>
          <a:xfrm>
            <a:off x="0" y="22660"/>
            <a:ext cx="918051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>
                  <a:solidFill>
                    <a:schemeClr val="tx1"/>
                  </a:solidFill>
                </a:ln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Невыпуклый многоугольник</a:t>
            </a:r>
            <a:endParaRPr lang="ru-RU" sz="4000" b="1" dirty="0">
              <a:ln w="11430">
                <a:solidFill>
                  <a:schemeClr val="tx1"/>
                </a:solidFill>
              </a:ln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Шестиугольник 9"/>
          <p:cNvSpPr/>
          <p:nvPr/>
        </p:nvSpPr>
        <p:spPr>
          <a:xfrm>
            <a:off x="2483767" y="1628801"/>
            <a:ext cx="3601211" cy="3407021"/>
          </a:xfrm>
          <a:custGeom>
            <a:avLst/>
            <a:gdLst>
              <a:gd name="connsiteX0" fmla="*/ 0 w 3960440"/>
              <a:gd name="connsiteY0" fmla="*/ 1703512 h 3407023"/>
              <a:gd name="connsiteX1" fmla="*/ 851756 w 3960440"/>
              <a:gd name="connsiteY1" fmla="*/ 1 h 3407023"/>
              <a:gd name="connsiteX2" fmla="*/ 3108684 w 3960440"/>
              <a:gd name="connsiteY2" fmla="*/ 1 h 3407023"/>
              <a:gd name="connsiteX3" fmla="*/ 3960440 w 3960440"/>
              <a:gd name="connsiteY3" fmla="*/ 1703512 h 3407023"/>
              <a:gd name="connsiteX4" fmla="*/ 3108684 w 3960440"/>
              <a:gd name="connsiteY4" fmla="*/ 3407022 h 3407023"/>
              <a:gd name="connsiteX5" fmla="*/ 851756 w 3960440"/>
              <a:gd name="connsiteY5" fmla="*/ 3407022 h 3407023"/>
              <a:gd name="connsiteX6" fmla="*/ 0 w 3960440"/>
              <a:gd name="connsiteY6" fmla="*/ 1703512 h 3407023"/>
              <a:gd name="connsiteX0" fmla="*/ 0 w 3960440"/>
              <a:gd name="connsiteY0" fmla="*/ 1703511 h 3407021"/>
              <a:gd name="connsiteX1" fmla="*/ 851756 w 3960440"/>
              <a:gd name="connsiteY1" fmla="*/ 0 h 3407021"/>
              <a:gd name="connsiteX2" fmla="*/ 3293742 w 3960440"/>
              <a:gd name="connsiteY2" fmla="*/ 370114 h 3407021"/>
              <a:gd name="connsiteX3" fmla="*/ 3960440 w 3960440"/>
              <a:gd name="connsiteY3" fmla="*/ 1703511 h 3407021"/>
              <a:gd name="connsiteX4" fmla="*/ 3108684 w 3960440"/>
              <a:gd name="connsiteY4" fmla="*/ 3407021 h 3407021"/>
              <a:gd name="connsiteX5" fmla="*/ 851756 w 3960440"/>
              <a:gd name="connsiteY5" fmla="*/ 3407021 h 3407021"/>
              <a:gd name="connsiteX6" fmla="*/ 0 w 3960440"/>
              <a:gd name="connsiteY6" fmla="*/ 1703511 h 3407021"/>
              <a:gd name="connsiteX0" fmla="*/ 0 w 3601211"/>
              <a:gd name="connsiteY0" fmla="*/ 1703511 h 3407021"/>
              <a:gd name="connsiteX1" fmla="*/ 851756 w 3601211"/>
              <a:gd name="connsiteY1" fmla="*/ 0 h 3407021"/>
              <a:gd name="connsiteX2" fmla="*/ 3293742 w 3601211"/>
              <a:gd name="connsiteY2" fmla="*/ 370114 h 3407021"/>
              <a:gd name="connsiteX3" fmla="*/ 3601211 w 3601211"/>
              <a:gd name="connsiteY3" fmla="*/ 1757940 h 3407021"/>
              <a:gd name="connsiteX4" fmla="*/ 3108684 w 3601211"/>
              <a:gd name="connsiteY4" fmla="*/ 3407021 h 3407021"/>
              <a:gd name="connsiteX5" fmla="*/ 851756 w 3601211"/>
              <a:gd name="connsiteY5" fmla="*/ 3407021 h 3407021"/>
              <a:gd name="connsiteX6" fmla="*/ 0 w 3601211"/>
              <a:gd name="connsiteY6" fmla="*/ 1703511 h 3407021"/>
              <a:gd name="connsiteX0" fmla="*/ 0 w 3601211"/>
              <a:gd name="connsiteY0" fmla="*/ 1703511 h 3407021"/>
              <a:gd name="connsiteX1" fmla="*/ 851756 w 3601211"/>
              <a:gd name="connsiteY1" fmla="*/ 0 h 3407021"/>
              <a:gd name="connsiteX2" fmla="*/ 1911256 w 3601211"/>
              <a:gd name="connsiteY2" fmla="*/ 1883229 h 3407021"/>
              <a:gd name="connsiteX3" fmla="*/ 3601211 w 3601211"/>
              <a:gd name="connsiteY3" fmla="*/ 1757940 h 3407021"/>
              <a:gd name="connsiteX4" fmla="*/ 3108684 w 3601211"/>
              <a:gd name="connsiteY4" fmla="*/ 3407021 h 3407021"/>
              <a:gd name="connsiteX5" fmla="*/ 851756 w 3601211"/>
              <a:gd name="connsiteY5" fmla="*/ 3407021 h 3407021"/>
              <a:gd name="connsiteX6" fmla="*/ 0 w 3601211"/>
              <a:gd name="connsiteY6" fmla="*/ 1703511 h 3407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01211" h="3407021">
                <a:moveTo>
                  <a:pt x="0" y="1703511"/>
                </a:moveTo>
                <a:lnTo>
                  <a:pt x="851756" y="0"/>
                </a:lnTo>
                <a:lnTo>
                  <a:pt x="1911256" y="1883229"/>
                </a:lnTo>
                <a:lnTo>
                  <a:pt x="3601211" y="1757940"/>
                </a:lnTo>
                <a:lnTo>
                  <a:pt x="3108684" y="3407021"/>
                </a:lnTo>
                <a:lnTo>
                  <a:pt x="851756" y="3407021"/>
                </a:lnTo>
                <a:lnTo>
                  <a:pt x="0" y="1703511"/>
                </a:lnTo>
                <a:close/>
              </a:path>
            </a:pathLst>
          </a:custGeom>
          <a:noFill/>
          <a:ln w="38100"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1691680" y="980728"/>
            <a:ext cx="1944216" cy="396044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3131840" y="1268760"/>
            <a:ext cx="2016224" cy="36004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V="1">
            <a:off x="3995936" y="3356992"/>
            <a:ext cx="2592288" cy="1800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V="1">
            <a:off x="5292080" y="2780928"/>
            <a:ext cx="936104" cy="324036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2483768" y="5035822"/>
            <a:ext cx="3816424" cy="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2195736" y="2780928"/>
            <a:ext cx="1584176" cy="309634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7863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89" t="22266" r="22802" b="25769"/>
          <a:stretch/>
        </p:blipFill>
        <p:spPr bwMode="auto">
          <a:xfrm>
            <a:off x="127506" y="1145086"/>
            <a:ext cx="9016494" cy="4815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2" name="Прямоугольник 81"/>
          <p:cNvSpPr/>
          <p:nvPr/>
        </p:nvSpPr>
        <p:spPr>
          <a:xfrm>
            <a:off x="9612560" y="116632"/>
            <a:ext cx="358245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>
                  <a:solidFill>
                    <a:schemeClr val="tx1"/>
                  </a:solidFill>
                </a:ln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многоугольник</a:t>
            </a:r>
            <a:endParaRPr lang="ru-RU" sz="4000" b="1" dirty="0">
              <a:ln w="11430">
                <a:solidFill>
                  <a:schemeClr val="tx1"/>
                </a:solidFill>
              </a:ln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9481612" y="1359937"/>
            <a:ext cx="3707466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Вершины многоугольника</a:t>
            </a:r>
            <a:endParaRPr lang="ru-RU" sz="3200" b="1" dirty="0">
              <a:ln w="11430">
                <a:solidFill>
                  <a:srgbClr val="0000FF"/>
                </a:solidFill>
              </a:ln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612560" y="2475388"/>
            <a:ext cx="3576518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Стороны многоугольника </a:t>
            </a:r>
            <a:endParaRPr lang="ru-RU" sz="3200" b="1" dirty="0">
              <a:ln w="11430">
                <a:solidFill>
                  <a:srgbClr val="0000FF"/>
                </a:solidFill>
              </a:ln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0964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4869943"/>
              </p:ext>
            </p:extLst>
          </p:nvPr>
        </p:nvGraphicFramePr>
        <p:xfrm>
          <a:off x="323528" y="404664"/>
          <a:ext cx="8424936" cy="6192687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{5940675A-B579-460E-94D1-54222C63F5DA}</a:tableStyleId>
              </a:tblPr>
              <a:tblGrid>
                <a:gridCol w="1404156"/>
                <a:gridCol w="1404156"/>
                <a:gridCol w="1404156"/>
                <a:gridCol w="1404156"/>
                <a:gridCol w="1404156"/>
                <a:gridCol w="1404156"/>
              </a:tblGrid>
              <a:tr h="2165748">
                <a:tc>
                  <a:txBody>
                    <a:bodyPr/>
                    <a:lstStyle/>
                    <a:p>
                      <a:endParaRPr lang="ru-RU" dirty="0" smtClean="0">
                        <a:ln w="38100">
                          <a:solidFill>
                            <a:srgbClr val="0000FF"/>
                          </a:solidFill>
                        </a:ln>
                      </a:endParaRPr>
                    </a:p>
                    <a:p>
                      <a:endParaRPr lang="ru-RU" dirty="0" smtClean="0">
                        <a:ln w="38100">
                          <a:solidFill>
                            <a:srgbClr val="0000FF"/>
                          </a:solidFill>
                        </a:ln>
                      </a:endParaRPr>
                    </a:p>
                    <a:p>
                      <a:endParaRPr lang="ru-RU" dirty="0" smtClean="0">
                        <a:ln w="38100">
                          <a:solidFill>
                            <a:srgbClr val="0000FF"/>
                          </a:solidFill>
                        </a:ln>
                      </a:endParaRPr>
                    </a:p>
                    <a:p>
                      <a:endParaRPr lang="ru-RU" dirty="0" smtClean="0">
                        <a:ln w="38100">
                          <a:solidFill>
                            <a:srgbClr val="0000FF"/>
                          </a:solidFill>
                        </a:ln>
                      </a:endParaRPr>
                    </a:p>
                    <a:p>
                      <a:endParaRPr lang="ru-RU" dirty="0" smtClean="0">
                        <a:ln w="38100">
                          <a:solidFill>
                            <a:srgbClr val="0000FF"/>
                          </a:solidFill>
                        </a:ln>
                      </a:endParaRPr>
                    </a:p>
                    <a:p>
                      <a:endParaRPr lang="ru-RU" dirty="0" smtClean="0">
                        <a:ln w="38100">
                          <a:solidFill>
                            <a:srgbClr val="0000FF"/>
                          </a:solidFill>
                        </a:ln>
                      </a:endParaRPr>
                    </a:p>
                    <a:p>
                      <a:endParaRPr lang="ru-RU" dirty="0">
                        <a:ln w="38100">
                          <a:solidFill>
                            <a:srgbClr val="0000FF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0" dirty="0">
                        <a:ln w="38100">
                          <a:solidFill>
                            <a:srgbClr val="0000FF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38100">
                          <a:solidFill>
                            <a:srgbClr val="0000FF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38100">
                          <a:solidFill>
                            <a:srgbClr val="0000FF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38100">
                          <a:solidFill>
                            <a:srgbClr val="0000FF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38100">
                          <a:solidFill>
                            <a:srgbClr val="0000FF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342313">
                <a:tc>
                  <a:txBody>
                    <a:bodyPr/>
                    <a:lstStyle/>
                    <a:p>
                      <a:endParaRPr lang="ru-RU" dirty="0">
                        <a:ln w="38100">
                          <a:solidFill>
                            <a:srgbClr val="0000FF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ln w="38100"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ln w="38100"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ln w="38100"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ln w="38100"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ln w="38100"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342313">
                <a:tc>
                  <a:txBody>
                    <a:bodyPr/>
                    <a:lstStyle/>
                    <a:p>
                      <a:endParaRPr lang="ru-RU" dirty="0">
                        <a:ln w="38100">
                          <a:solidFill>
                            <a:srgbClr val="0000FF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ln w="38100"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ln w="38100"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ln w="38100"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ln w="38100"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ln w="38100"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342313">
                <a:tc>
                  <a:txBody>
                    <a:bodyPr/>
                    <a:lstStyle/>
                    <a:p>
                      <a:endParaRPr lang="ru-RU" dirty="0">
                        <a:ln w="38100">
                          <a:solidFill>
                            <a:srgbClr val="0000FF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>
                        <a:ln w="38100"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>
                        <a:ln w="38100"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>
                        <a:ln w="38100"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ln w="38100"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ln w="38100"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8" name="Равнобедренный треугольник 7"/>
          <p:cNvSpPr/>
          <p:nvPr/>
        </p:nvSpPr>
        <p:spPr>
          <a:xfrm rot="20950422">
            <a:off x="1942332" y="980728"/>
            <a:ext cx="936104" cy="1224136"/>
          </a:xfrm>
          <a:prstGeom prst="triangle">
            <a:avLst>
              <a:gd name="adj" fmla="val 26673"/>
            </a:avLst>
          </a:prstGeom>
          <a:noFill/>
          <a:ln w="38100"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Трапеция 8"/>
          <p:cNvSpPr/>
          <p:nvPr/>
        </p:nvSpPr>
        <p:spPr>
          <a:xfrm>
            <a:off x="3419872" y="841725"/>
            <a:ext cx="936104" cy="1224136"/>
          </a:xfrm>
          <a:custGeom>
            <a:avLst/>
            <a:gdLst>
              <a:gd name="connsiteX0" fmla="*/ 0 w 936104"/>
              <a:gd name="connsiteY0" fmla="*/ 1224136 h 1224136"/>
              <a:gd name="connsiteX1" fmla="*/ 234026 w 936104"/>
              <a:gd name="connsiteY1" fmla="*/ 0 h 1224136"/>
              <a:gd name="connsiteX2" fmla="*/ 702078 w 936104"/>
              <a:gd name="connsiteY2" fmla="*/ 0 h 1224136"/>
              <a:gd name="connsiteX3" fmla="*/ 936104 w 936104"/>
              <a:gd name="connsiteY3" fmla="*/ 1224136 h 1224136"/>
              <a:gd name="connsiteX4" fmla="*/ 0 w 936104"/>
              <a:gd name="connsiteY4" fmla="*/ 1224136 h 1224136"/>
              <a:gd name="connsiteX0" fmla="*/ 0 w 936104"/>
              <a:gd name="connsiteY0" fmla="*/ 1224136 h 1224136"/>
              <a:gd name="connsiteX1" fmla="*/ 165787 w 936104"/>
              <a:gd name="connsiteY1" fmla="*/ 163773 h 1224136"/>
              <a:gd name="connsiteX2" fmla="*/ 702078 w 936104"/>
              <a:gd name="connsiteY2" fmla="*/ 0 h 1224136"/>
              <a:gd name="connsiteX3" fmla="*/ 936104 w 936104"/>
              <a:gd name="connsiteY3" fmla="*/ 1224136 h 1224136"/>
              <a:gd name="connsiteX4" fmla="*/ 0 w 936104"/>
              <a:gd name="connsiteY4" fmla="*/ 1224136 h 1224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6104" h="1224136">
                <a:moveTo>
                  <a:pt x="0" y="1224136"/>
                </a:moveTo>
                <a:lnTo>
                  <a:pt x="165787" y="163773"/>
                </a:lnTo>
                <a:lnTo>
                  <a:pt x="702078" y="0"/>
                </a:lnTo>
                <a:lnTo>
                  <a:pt x="936104" y="1224136"/>
                </a:lnTo>
                <a:lnTo>
                  <a:pt x="0" y="1224136"/>
                </a:lnTo>
                <a:close/>
              </a:path>
            </a:pathLst>
          </a:custGeom>
          <a:noFill/>
          <a:ln w="38100"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авильный пятиугольник 9"/>
          <p:cNvSpPr/>
          <p:nvPr/>
        </p:nvSpPr>
        <p:spPr>
          <a:xfrm rot="1228012">
            <a:off x="4828482" y="927711"/>
            <a:ext cx="936104" cy="1224136"/>
          </a:xfrm>
          <a:prstGeom prst="pentagon">
            <a:avLst/>
          </a:prstGeom>
          <a:noFill/>
          <a:ln w="38100"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Шестиугольник 10"/>
          <p:cNvSpPr/>
          <p:nvPr/>
        </p:nvSpPr>
        <p:spPr>
          <a:xfrm rot="678402">
            <a:off x="6059960" y="898799"/>
            <a:ext cx="1139398" cy="1224136"/>
          </a:xfrm>
          <a:prstGeom prst="hexagon">
            <a:avLst/>
          </a:prstGeom>
          <a:noFill/>
          <a:ln w="38100"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>
            <a:stCxn id="9" idx="0"/>
            <a:endCxn id="9" idx="2"/>
          </p:cNvCxnSpPr>
          <p:nvPr/>
        </p:nvCxnSpPr>
        <p:spPr>
          <a:xfrm flipV="1">
            <a:off x="3419872" y="841725"/>
            <a:ext cx="702078" cy="122413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>
            <a:stCxn id="10" idx="2"/>
            <a:endCxn id="10" idx="0"/>
          </p:cNvCxnSpPr>
          <p:nvPr/>
        </p:nvCxnSpPr>
        <p:spPr>
          <a:xfrm flipV="1">
            <a:off x="4811505" y="966348"/>
            <a:ext cx="699048" cy="104571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>
            <a:stCxn id="10" idx="2"/>
            <a:endCxn id="10" idx="5"/>
          </p:cNvCxnSpPr>
          <p:nvPr/>
        </p:nvCxnSpPr>
        <p:spPr>
          <a:xfrm flipV="1">
            <a:off x="4811505" y="1568070"/>
            <a:ext cx="974058" cy="44398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stCxn id="11" idx="2"/>
            <a:endCxn id="11" idx="4"/>
          </p:cNvCxnSpPr>
          <p:nvPr/>
        </p:nvCxnSpPr>
        <p:spPr>
          <a:xfrm flipV="1">
            <a:off x="6230336" y="854830"/>
            <a:ext cx="240005" cy="120037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stCxn id="11" idx="2"/>
            <a:endCxn id="11" idx="5"/>
          </p:cNvCxnSpPr>
          <p:nvPr/>
        </p:nvCxnSpPr>
        <p:spPr>
          <a:xfrm flipV="1">
            <a:off x="6230336" y="966526"/>
            <a:ext cx="798647" cy="108868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>
            <a:stCxn id="11" idx="2"/>
            <a:endCxn id="11" idx="0"/>
          </p:cNvCxnSpPr>
          <p:nvPr/>
        </p:nvCxnSpPr>
        <p:spPr>
          <a:xfrm flipV="1">
            <a:off x="6230336" y="1622563"/>
            <a:ext cx="957965" cy="43264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372087" y="2700788"/>
            <a:ext cx="131959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/>
              <a:t>Кол-во </a:t>
            </a:r>
          </a:p>
          <a:p>
            <a:pPr algn="ctr"/>
            <a:r>
              <a:rPr lang="ru-RU" sz="2800" b="1" dirty="0" smtClean="0"/>
              <a:t>углов</a:t>
            </a:r>
            <a:endParaRPr lang="ru-RU" sz="28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395536" y="4035272"/>
            <a:ext cx="13195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Кол-во </a:t>
            </a:r>
          </a:p>
          <a:p>
            <a:pPr algn="ctr"/>
            <a:r>
              <a:rPr lang="ru-RU" sz="2000" b="1" dirty="0" smtClean="0"/>
              <a:t>треугольников</a:t>
            </a:r>
            <a:endParaRPr lang="ru-RU" sz="20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395536" y="5472226"/>
            <a:ext cx="123411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/>
              <a:t>Сумма</a:t>
            </a:r>
          </a:p>
          <a:p>
            <a:pPr algn="ctr"/>
            <a:r>
              <a:rPr lang="ru-RU" sz="2800" b="1" dirty="0" smtClean="0"/>
              <a:t>углов</a:t>
            </a:r>
            <a:endParaRPr lang="ru-RU" sz="28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7309464" y="747861"/>
            <a:ext cx="136699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n-</a:t>
            </a:r>
            <a:r>
              <a:rPr lang="ru-RU" sz="2800" b="1" dirty="0" smtClean="0"/>
              <a:t>угольник</a:t>
            </a:r>
            <a:endParaRPr lang="ru-RU" sz="28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2345048" y="2854677"/>
            <a:ext cx="4187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</a:rPr>
              <a:t>3</a:t>
            </a:r>
            <a:endParaRPr lang="ru-RU" sz="3600" b="1" dirty="0">
              <a:ln>
                <a:solidFill>
                  <a:srgbClr val="0000FF"/>
                </a:solidFill>
              </a:ln>
              <a:solidFill>
                <a:srgbClr val="0000FF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633566" y="2854677"/>
            <a:ext cx="4187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</a:rPr>
              <a:t>4</a:t>
            </a:r>
            <a:endParaRPr lang="ru-RU" sz="3600" b="1" dirty="0">
              <a:ln>
                <a:solidFill>
                  <a:srgbClr val="0000FF"/>
                </a:solidFill>
              </a:ln>
              <a:solidFill>
                <a:srgbClr val="0000FF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087181" y="2854677"/>
            <a:ext cx="4187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</a:rPr>
              <a:t>5</a:t>
            </a:r>
            <a:endParaRPr lang="ru-RU" sz="3600" b="1" dirty="0">
              <a:ln>
                <a:solidFill>
                  <a:srgbClr val="0000FF"/>
                </a:solidFill>
              </a:ln>
              <a:solidFill>
                <a:srgbClr val="0000FF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398333" y="2854677"/>
            <a:ext cx="4187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</a:rPr>
              <a:t>6</a:t>
            </a:r>
            <a:endParaRPr lang="ru-RU" sz="3600" b="1" dirty="0">
              <a:ln>
                <a:solidFill>
                  <a:srgbClr val="0000FF"/>
                </a:solidFill>
              </a:ln>
              <a:solidFill>
                <a:srgbClr val="0000FF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649144" y="2854677"/>
            <a:ext cx="4331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n</a:t>
            </a:r>
            <a:endParaRPr lang="ru-RU" sz="3600" b="1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339752" y="4117721"/>
            <a:ext cx="4187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</a:rPr>
              <a:t>1</a:t>
            </a:r>
            <a:endParaRPr lang="ru-RU" sz="3600" b="1" dirty="0">
              <a:ln>
                <a:solidFill>
                  <a:srgbClr val="0000FF"/>
                </a:solidFill>
              </a:ln>
              <a:solidFill>
                <a:srgbClr val="0000FF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628270" y="4117721"/>
            <a:ext cx="4187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</a:rPr>
              <a:t>2</a:t>
            </a:r>
            <a:endParaRPr lang="ru-RU" sz="3600" b="1" dirty="0">
              <a:ln>
                <a:solidFill>
                  <a:srgbClr val="0000FF"/>
                </a:solidFill>
              </a:ln>
              <a:solidFill>
                <a:srgbClr val="0000FF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081885" y="4117721"/>
            <a:ext cx="4187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</a:rPr>
              <a:t>3</a:t>
            </a:r>
            <a:endParaRPr lang="ru-RU" sz="3600" b="1" dirty="0">
              <a:ln>
                <a:solidFill>
                  <a:srgbClr val="0000FF"/>
                </a:solidFill>
              </a:ln>
              <a:solidFill>
                <a:srgbClr val="0000FF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393037" y="4117721"/>
            <a:ext cx="4187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</a:rPr>
              <a:t>4</a:t>
            </a:r>
            <a:endParaRPr lang="ru-RU" sz="3600" b="1" dirty="0">
              <a:ln>
                <a:solidFill>
                  <a:srgbClr val="0000FF"/>
                </a:solidFill>
              </a:ln>
              <a:solidFill>
                <a:srgbClr val="0000FF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352102" y="4117721"/>
            <a:ext cx="10166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n - 2</a:t>
            </a:r>
            <a:endParaRPr lang="ru-RU" sz="3600" b="1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/>
              <p:cNvSpPr txBox="1"/>
              <p:nvPr/>
            </p:nvSpPr>
            <p:spPr>
              <a:xfrm>
                <a:off x="2135657" y="5542181"/>
                <a:ext cx="826893" cy="4070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2000" b="1" i="1" smtClean="0">
                              <a:ln>
                                <a:solidFill>
                                  <a:srgbClr val="0000FF"/>
                                </a:solidFill>
                              </a:ln>
                              <a:solidFill>
                                <a:srgbClr val="0000FF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000" b="1" i="1" smtClean="0">
                              <a:ln>
                                <a:solidFill>
                                  <a:srgbClr val="0000FF"/>
                                </a:solidFill>
                              </a:ln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𝟏𝟖𝟎</m:t>
                          </m:r>
                        </m:e>
                        <m:sup>
                          <m:r>
                            <a:rPr lang="en-US" sz="2000" b="1" i="1" smtClean="0">
                              <a:ln>
                                <a:solidFill>
                                  <a:srgbClr val="0000FF"/>
                                </a:solidFill>
                              </a:ln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𝟎</m:t>
                          </m:r>
                        </m:sup>
                      </m:sSup>
                    </m:oMath>
                  </m:oMathPara>
                </a14:m>
                <a:endParaRPr lang="ru-RU" sz="2000" b="1" dirty="0">
                  <a:ln>
                    <a:solidFill>
                      <a:srgbClr val="0000FF"/>
                    </a:solidFill>
                  </a:ln>
                  <a:solidFill>
                    <a:srgbClr val="0000FF"/>
                  </a:solidFill>
                </a:endParaRPr>
              </a:p>
            </p:txBody>
          </p:sp>
        </mc:Choice>
        <mc:Fallback xmlns="">
          <p:sp>
            <p:nvSpPr>
              <p:cNvPr id="43" name="TextBox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5657" y="5542181"/>
                <a:ext cx="826893" cy="407099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/>
              <p:cNvSpPr txBox="1"/>
              <p:nvPr/>
            </p:nvSpPr>
            <p:spPr>
              <a:xfrm>
                <a:off x="3258168" y="5542181"/>
                <a:ext cx="1158907" cy="4070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rgbClr val="0000FF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sz="2000" b="1" i="1" smtClean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en-US" sz="2000" b="1" i="1" smtClean="0">
                              <a:ln>
                                <a:solidFill>
                                  <a:srgbClr val="0000FF"/>
                                </a:solidFill>
                              </a:ln>
                              <a:solidFill>
                                <a:srgbClr val="0000FF"/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2000" b="1" i="1" smtClean="0">
                              <a:ln>
                                <a:solidFill>
                                  <a:srgbClr val="0000FF"/>
                                </a:solidFill>
                              </a:ln>
                              <a:solidFill>
                                <a:srgbClr val="0000FF"/>
                              </a:solidFill>
                              <a:latin typeface="Cambria Math"/>
                              <a:ea typeface="Cambria Math"/>
                            </a:rPr>
                            <m:t>𝟏𝟖𝟎</m:t>
                          </m:r>
                        </m:e>
                        <m:sup>
                          <m:r>
                            <a:rPr lang="en-US" sz="2000" b="1" i="1" smtClean="0">
                              <a:ln>
                                <a:solidFill>
                                  <a:srgbClr val="0000FF"/>
                                </a:solidFill>
                              </a:ln>
                              <a:solidFill>
                                <a:srgbClr val="0000FF"/>
                              </a:solidFill>
                              <a:latin typeface="Cambria Math"/>
                              <a:ea typeface="Cambria Math"/>
                            </a:rPr>
                            <m:t>𝟎</m:t>
                          </m:r>
                        </m:sup>
                      </m:sSup>
                    </m:oMath>
                  </m:oMathPara>
                </a14:m>
                <a:endParaRPr lang="ru-RU" sz="2000" b="1" dirty="0">
                  <a:ln>
                    <a:solidFill>
                      <a:srgbClr val="0000FF"/>
                    </a:solidFill>
                  </a:ln>
                  <a:solidFill>
                    <a:srgbClr val="0000FF"/>
                  </a:solidFill>
                </a:endParaRPr>
              </a:p>
            </p:txBody>
          </p:sp>
        </mc:Choice>
        <mc:Fallback xmlns="">
          <p:sp>
            <p:nvSpPr>
              <p:cNvPr id="44" name="TextBox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58168" y="5542181"/>
                <a:ext cx="1158907" cy="407099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/>
              <p:cNvSpPr txBox="1"/>
              <p:nvPr/>
            </p:nvSpPr>
            <p:spPr>
              <a:xfrm>
                <a:off x="4711783" y="5542181"/>
                <a:ext cx="1158907" cy="4070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rgbClr val="0000FF"/>
                          </a:solidFill>
                          <a:latin typeface="Cambria Math"/>
                        </a:rPr>
                        <m:t>𝟑</m:t>
                      </m:r>
                      <m:r>
                        <a:rPr lang="en-US" sz="2000" b="1" i="1" smtClean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en-US" sz="2000" b="1" i="1" smtClean="0">
                              <a:ln>
                                <a:solidFill>
                                  <a:srgbClr val="0000FF"/>
                                </a:solidFill>
                              </a:ln>
                              <a:solidFill>
                                <a:srgbClr val="0000FF"/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2000" b="1" i="1" smtClean="0">
                              <a:ln>
                                <a:solidFill>
                                  <a:srgbClr val="0000FF"/>
                                </a:solidFill>
                              </a:ln>
                              <a:solidFill>
                                <a:srgbClr val="0000FF"/>
                              </a:solidFill>
                              <a:latin typeface="Cambria Math"/>
                              <a:ea typeface="Cambria Math"/>
                            </a:rPr>
                            <m:t>𝟏𝟖𝟎</m:t>
                          </m:r>
                        </m:e>
                        <m:sup>
                          <m:r>
                            <a:rPr lang="en-US" sz="2000" b="1" i="1" smtClean="0">
                              <a:ln>
                                <a:solidFill>
                                  <a:srgbClr val="0000FF"/>
                                </a:solidFill>
                              </a:ln>
                              <a:solidFill>
                                <a:srgbClr val="0000FF"/>
                              </a:solidFill>
                              <a:latin typeface="Cambria Math"/>
                              <a:ea typeface="Cambria Math"/>
                            </a:rPr>
                            <m:t>𝟎</m:t>
                          </m:r>
                        </m:sup>
                      </m:sSup>
                    </m:oMath>
                  </m:oMathPara>
                </a14:m>
                <a:endParaRPr lang="ru-RU" sz="2000" b="1" dirty="0">
                  <a:ln>
                    <a:solidFill>
                      <a:srgbClr val="0000FF"/>
                    </a:solidFill>
                  </a:ln>
                  <a:solidFill>
                    <a:srgbClr val="0000FF"/>
                  </a:solidFill>
                </a:endParaRPr>
              </a:p>
            </p:txBody>
          </p:sp>
        </mc:Choice>
        <mc:Fallback xmlns="">
          <p:sp>
            <p:nvSpPr>
              <p:cNvPr id="45" name="TextBox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1783" y="5542181"/>
                <a:ext cx="1158907" cy="407099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/>
              <p:cNvSpPr txBox="1"/>
              <p:nvPr/>
            </p:nvSpPr>
            <p:spPr>
              <a:xfrm>
                <a:off x="6092313" y="5542181"/>
                <a:ext cx="1020151" cy="4070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2000" b="1" dirty="0" smtClean="0">
                    <a:ln>
                      <a:solidFill>
                        <a:srgbClr val="0000FF"/>
                      </a:solidFill>
                    </a:ln>
                    <a:solidFill>
                      <a:srgbClr val="0000FF"/>
                    </a:solidFill>
                    <a:ea typeface="Cambria Math"/>
                  </a:rPr>
                  <a:t>4</a:t>
                </a:r>
                <a14:m>
                  <m:oMath xmlns:m="http://schemas.openxmlformats.org/officeDocument/2006/math">
                    <m:r>
                      <a:rPr lang="en-US" sz="2000" b="1" i="1">
                        <a:ln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  <a:latin typeface="Cambria Math"/>
                        <a:ea typeface="Cambria Math"/>
                      </a:rPr>
                      <m:t>∙</m:t>
                    </m:r>
                    <m:sSup>
                      <m:sSupPr>
                        <m:ctrlPr>
                          <a:rPr lang="en-US" sz="2000" b="1" i="1">
                            <a:ln>
                              <a:solidFill>
                                <a:srgbClr val="0000FF"/>
                              </a:solidFill>
                            </a:ln>
                            <a:solidFill>
                              <a:srgbClr val="0000FF"/>
                            </a:solidFill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sz="2000" b="1" i="1">
                            <a:ln>
                              <a:solidFill>
                                <a:srgbClr val="0000FF"/>
                              </a:solidFill>
                            </a:ln>
                            <a:solidFill>
                              <a:srgbClr val="0000FF"/>
                            </a:solidFill>
                            <a:latin typeface="Cambria Math"/>
                            <a:ea typeface="Cambria Math"/>
                          </a:rPr>
                          <m:t>𝟏𝟖𝟎</m:t>
                        </m:r>
                      </m:e>
                      <m:sup>
                        <m:r>
                          <a:rPr lang="en-US" sz="2000" b="1" i="1">
                            <a:ln>
                              <a:solidFill>
                                <a:srgbClr val="0000FF"/>
                              </a:solidFill>
                            </a:ln>
                            <a:solidFill>
                              <a:srgbClr val="0000FF"/>
                            </a:solidFill>
                            <a:latin typeface="Cambria Math"/>
                            <a:ea typeface="Cambria Math"/>
                          </a:rPr>
                          <m:t>𝟎</m:t>
                        </m:r>
                      </m:sup>
                    </m:sSup>
                  </m:oMath>
                </a14:m>
                <a:endParaRPr lang="ru-RU" sz="2000" b="1" dirty="0">
                  <a:ln>
                    <a:solidFill>
                      <a:srgbClr val="0000FF"/>
                    </a:solidFill>
                  </a:ln>
                  <a:solidFill>
                    <a:srgbClr val="0000FF"/>
                  </a:solidFill>
                </a:endParaRPr>
              </a:p>
            </p:txBody>
          </p:sp>
        </mc:Choice>
        <mc:Fallback xmlns="">
          <p:sp>
            <p:nvSpPr>
              <p:cNvPr id="46" name="TextBox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2313" y="5542181"/>
                <a:ext cx="1020151" cy="407099"/>
              </a:xfrm>
              <a:prstGeom prst="rect">
                <a:avLst/>
              </a:prstGeom>
              <a:blipFill rotWithShape="1">
                <a:blip r:embed="rId6"/>
                <a:stretch>
                  <a:fillRect l="-5952" t="-4478" b="-2686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/>
              <p:cNvSpPr txBox="1"/>
              <p:nvPr/>
            </p:nvSpPr>
            <p:spPr>
              <a:xfrm rot="2670344">
                <a:off x="7171601" y="5730957"/>
                <a:ext cx="1835567" cy="42851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ru-RU"/>
                </a:defPPr>
                <a:lvl1pPr algn="ctr">
                  <a:defRPr sz="3600" b="1">
                    <a:ln>
                      <a:solidFill>
                        <a:srgbClr val="FF0000"/>
                      </a:solidFill>
                    </a:ln>
                    <a:solidFill>
                      <a:srgbClr val="FF0000"/>
                    </a:solidFill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0" smtClean="0">
                          <a:latin typeface="Cambria Math"/>
                        </a:rPr>
                        <m:t>(</m:t>
                      </m:r>
                      <m:r>
                        <a:rPr lang="en-US" sz="2000" b="1" i="0" smtClean="0">
                          <a:latin typeface="Cambria Math"/>
                        </a:rPr>
                        <m:t>𝐧</m:t>
                      </m:r>
                      <m:r>
                        <a:rPr lang="en-US" sz="2000" b="1" i="0" smtClean="0">
                          <a:latin typeface="Cambria Math"/>
                        </a:rPr>
                        <m:t>−</m:t>
                      </m:r>
                      <m:r>
                        <a:rPr lang="en-US" sz="2000" b="1" i="0" smtClean="0">
                          <a:latin typeface="Cambria Math"/>
                        </a:rPr>
                        <m:t>𝟐</m:t>
                      </m:r>
                      <m:r>
                        <a:rPr lang="en-US" sz="2000" b="1" i="0" smtClean="0">
                          <a:latin typeface="Cambria Math"/>
                        </a:rPr>
                        <m:t>)</m:t>
                      </m:r>
                      <m:r>
                        <a:rPr lang="en-US" sz="2000">
                          <a:latin typeface="Cambria Math"/>
                        </a:rPr>
                        <m:t>∙</m:t>
                      </m:r>
                      <m:sSup>
                        <m:sSupPr>
                          <m:ctrlPr>
                            <a:rPr lang="en-US" sz="2000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000">
                              <a:latin typeface="Cambria Math"/>
                            </a:rPr>
                            <m:t>𝟏𝟖𝟎</m:t>
                          </m:r>
                        </m:e>
                        <m:sup>
                          <m:r>
                            <a:rPr lang="en-US" sz="2000">
                              <a:latin typeface="Cambria Math"/>
                            </a:rPr>
                            <m:t>𝟎</m:t>
                          </m:r>
                        </m:sup>
                      </m:sSup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47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2670344">
                <a:off x="7171601" y="5730957"/>
                <a:ext cx="1835567" cy="428515"/>
              </a:xfrm>
              <a:prstGeom prst="rect">
                <a:avLst/>
              </a:prstGeom>
              <a:blipFill rotWithShape="1">
                <a:blip r:embed="rId7"/>
                <a:stretch>
                  <a:fillRect l="-225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13584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79512" y="188640"/>
                <a:ext cx="8856984" cy="50908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marL="342900" indent="-342900">
                  <a:buAutoNum type="arabicPeriod"/>
                </a:pPr>
                <a:r>
                  <a:rPr lang="ru-RU" sz="3600" b="1" dirty="0" smtClean="0">
                    <a:ln w="11430"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rPr>
                  <a:t>Вычислите сумму углов 15-угольника.</a:t>
                </a:r>
              </a:p>
              <a:p>
                <a:pPr marL="342900" indent="-342900">
                  <a:buAutoNum type="arabicPeriod"/>
                </a:pPr>
                <a:r>
                  <a:rPr lang="ru-RU" sz="3600" b="1" dirty="0" smtClean="0">
                    <a:ln w="11430"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rPr>
                  <a:t>Найдите число сторон выпуклого </a:t>
                </a:r>
              </a:p>
              <a:p>
                <a:r>
                  <a:rPr lang="en-US" sz="3600" b="1" dirty="0" smtClean="0">
                    <a:ln w="11430"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rPr>
                  <a:t>n-</a:t>
                </a:r>
                <a:r>
                  <a:rPr lang="ru-RU" sz="3600" b="1" dirty="0" smtClean="0">
                    <a:ln w="11430"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rPr>
                  <a:t>угольника, если известно, что сумма его углов равна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3600" b="1" i="1" smtClean="0">
                            <a:ln w="11430"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ysClr val="windowText" lastClr="000000"/>
                            </a:soli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sSupPr>
                      <m:e>
                        <m:r>
                          <a:rPr lang="ru-RU" sz="3600" b="1" i="1" smtClean="0">
                            <a:ln w="11430"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ysClr val="windowText" lastClr="000000"/>
                            </a:soli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</a:rPr>
                          <m:t>𝟏𝟖𝟎</m:t>
                        </m:r>
                      </m:e>
                      <m:sup>
                        <m:r>
                          <a:rPr lang="ru-RU" sz="3600" b="1" i="1" smtClean="0">
                            <a:ln w="11430">
                              <a:solidFill>
                                <a:sysClr val="windowText" lastClr="000000"/>
                              </a:solidFill>
                            </a:ln>
                            <a:solidFill>
                              <a:sysClr val="windowText" lastClr="000000"/>
                            </a:soli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</a:rPr>
                          <m:t>𝟎</m:t>
                        </m:r>
                      </m:sup>
                    </m:sSup>
                    <m:r>
                      <a:rPr lang="ru-RU" sz="3600" b="1" i="1" smtClean="0">
                        <a:ln w="11430"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Cambria Math"/>
                      </a:rPr>
                      <m:t>.</m:t>
                    </m:r>
                  </m:oMath>
                </a14:m>
                <a:endParaRPr lang="ru-RU" sz="3600" b="1" dirty="0" smtClean="0">
                  <a:ln w="11430"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endParaRPr>
              </a:p>
              <a:p>
                <a:r>
                  <a:rPr lang="ru-RU" sz="3600" b="1" dirty="0" smtClean="0">
                    <a:ln w="11430"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rPr>
                  <a:t>3.  </a:t>
                </a:r>
                <a:r>
                  <a:rPr lang="ru-RU" sz="3600" b="1" dirty="0">
                    <a:ln w="11430"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rPr>
                  <a:t>№ 370</a:t>
                </a:r>
              </a:p>
              <a:p>
                <a:r>
                  <a:rPr lang="ru-RU" sz="3600" b="1" dirty="0">
                    <a:ln w="11430"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rPr>
                  <a:t>Найдите углы выпуклого четырехугольника, если они пропорциональны числам 1, 2, 4, 5.</a:t>
                </a:r>
              </a:p>
              <a:p>
                <a:endParaRPr lang="ru-RU" sz="3600" b="1" dirty="0" smtClean="0">
                  <a:ln w="11430"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188640"/>
                <a:ext cx="8856984" cy="5090881"/>
              </a:xfrm>
              <a:prstGeom prst="rect">
                <a:avLst/>
              </a:prstGeom>
              <a:blipFill rotWithShape="1">
                <a:blip r:embed="rId3"/>
                <a:stretch>
                  <a:fillRect l="-2546" t="-2275" r="-75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82089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531</Words>
  <Application>Microsoft Office PowerPoint</Application>
  <PresentationFormat>Экран (4:3)</PresentationFormat>
  <Paragraphs>114</Paragraphs>
  <Slides>11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</dc:creator>
  <cp:lastModifiedBy>Наталья</cp:lastModifiedBy>
  <cp:revision>33</cp:revision>
  <dcterms:created xsi:type="dcterms:W3CDTF">2012-09-10T10:21:37Z</dcterms:created>
  <dcterms:modified xsi:type="dcterms:W3CDTF">2013-09-12T16:38:21Z</dcterms:modified>
</cp:coreProperties>
</file>