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6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" t="7850" r="4235" b="3419"/>
          <a:stretch/>
        </p:blipFill>
        <p:spPr bwMode="auto">
          <a:xfrm>
            <a:off x="0" y="44625"/>
            <a:ext cx="9144000" cy="6336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36512" y="2105561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Способы задания числовых функций.</a:t>
            </a:r>
            <a:endParaRPr lang="ru-RU" sz="48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9" t="31152" r="13145" b="34424"/>
          <a:stretch/>
        </p:blipFill>
        <p:spPr bwMode="auto">
          <a:xfrm>
            <a:off x="7683951" y="332656"/>
            <a:ext cx="1440160" cy="50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496" y="6396335"/>
            <a:ext cx="907199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© </a:t>
            </a:r>
            <a:r>
              <a:rPr lang="ru-RU" b="1" dirty="0" err="1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Ишутченко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Н.Ф., ЛГ МБОУ «СОШ № 5», г. </a:t>
            </a:r>
            <a:r>
              <a:rPr lang="ru-RU" b="1" dirty="0" err="1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Лангепас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, 2013 год</a:t>
            </a:r>
            <a:endParaRPr lang="ru-RU" b="1" dirty="0">
              <a:ln w="11430">
                <a:solidFill>
                  <a:schemeClr val="tx2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9512" y="0"/>
            <a:ext cx="8964488" cy="6597352"/>
            <a:chOff x="179512" y="0"/>
            <a:chExt cx="8964488" cy="659735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79512" y="0"/>
              <a:ext cx="8964488" cy="6597352"/>
              <a:chOff x="179512" y="0"/>
              <a:chExt cx="8964488" cy="6597352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9512" y="188640"/>
                <a:ext cx="8640959" cy="6408712"/>
              </a:xfrm>
              <a:prstGeom prst="roundRect">
                <a:avLst/>
              </a:pr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7308304" y="0"/>
                <a:ext cx="1835696" cy="17728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7568096" y="188641"/>
                <a:ext cx="1341392" cy="1107996"/>
                <a:chOff x="6012160" y="3955122"/>
                <a:chExt cx="1341392" cy="1107996"/>
              </a:xfrm>
            </p:grpSpPr>
            <p:sp>
              <p:nvSpPr>
                <p:cNvPr id="11" name="Овал 10"/>
                <p:cNvSpPr/>
                <p:nvPr/>
              </p:nvSpPr>
              <p:spPr>
                <a:xfrm>
                  <a:off x="6012160" y="4005063"/>
                  <a:ext cx="1341392" cy="1032129"/>
                </a:xfrm>
                <a:prstGeom prst="ellipse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Овал 11"/>
                <p:cNvSpPr/>
                <p:nvPr/>
              </p:nvSpPr>
              <p:spPr>
                <a:xfrm>
                  <a:off x="6084168" y="4077072"/>
                  <a:ext cx="1152128" cy="864096"/>
                </a:xfrm>
                <a:prstGeom prst="ellipse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6372200" y="3955122"/>
                  <a:ext cx="460383" cy="110799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ru-RU" sz="6600" b="1" cap="none" spc="0" dirty="0" smtClean="0">
                      <a:ln w="11430"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!</a:t>
                  </a:r>
                  <a:endParaRPr lang="ru-RU" sz="6600" b="1" cap="none" spc="0" dirty="0">
                    <a:ln w="11430"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Дуга 8"/>
              <p:cNvSpPr/>
              <p:nvPr/>
            </p:nvSpPr>
            <p:spPr>
              <a:xfrm rot="5400000">
                <a:off x="7157293" y="195636"/>
                <a:ext cx="1705406" cy="1691417"/>
              </a:xfrm>
              <a:custGeom>
                <a:avLst/>
                <a:gdLst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3" fmla="*/ 1669210 w 3338419"/>
                  <a:gd name="connsiteY3" fmla="*/ 895543 h 1791085"/>
                  <a:gd name="connsiteX4" fmla="*/ 3196322 w 3338419"/>
                  <a:gd name="connsiteY4" fmla="*/ 533972 h 1791085"/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41794 w 1692380"/>
                  <a:gd name="connsiteY2" fmla="*/ 1467614 h 1547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2380" h="1547278" stroke="0" extrusionOk="0">
                    <a:moveTo>
                      <a:pt x="1527112" y="290286"/>
                    </a:moveTo>
                    <a:cubicBezTo>
                      <a:pt x="1848922" y="681513"/>
                      <a:pt x="1610273" y="1140222"/>
                      <a:pt x="957325" y="1385477"/>
                    </a:cubicBezTo>
                    <a:cubicBezTo>
                      <a:pt x="684391" y="1487994"/>
                      <a:pt x="360518" y="1544345"/>
                      <a:pt x="27387" y="1547278"/>
                    </a:cubicBezTo>
                    <a:lnTo>
                      <a:pt x="0" y="651857"/>
                    </a:lnTo>
                    <a:lnTo>
                      <a:pt x="1527112" y="290286"/>
                    </a:lnTo>
                    <a:close/>
                  </a:path>
                  <a:path w="1692380" h="1547278" fill="none">
                    <a:moveTo>
                      <a:pt x="1556141" y="0"/>
                    </a:moveTo>
                    <a:cubicBezTo>
                      <a:pt x="1877951" y="391227"/>
                      <a:pt x="1610273" y="1140222"/>
                      <a:pt x="957325" y="1385477"/>
                    </a:cubicBezTo>
                    <a:cubicBezTo>
                      <a:pt x="684391" y="1487994"/>
                      <a:pt x="374925" y="1464681"/>
                      <a:pt x="41794" y="1467614"/>
                    </a:cubicBezTo>
                  </a:path>
                </a:pathLst>
              </a:cu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" name="Скругленный прямоугольник 3"/>
            <p:cNvSpPr/>
            <p:nvPr/>
          </p:nvSpPr>
          <p:spPr>
            <a:xfrm>
              <a:off x="608931" y="465280"/>
              <a:ext cx="6483349" cy="1152128"/>
            </a:xfrm>
            <a:prstGeom prst="roundRect">
              <a:avLst>
                <a:gd name="adj" fmla="val 50000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 rot="20782755">
              <a:off x="6373396" y="412563"/>
              <a:ext cx="792088" cy="13075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03648" y="548680"/>
              <a:ext cx="417941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>
                    <a:solidFill>
                      <a:schemeClr val="bg1"/>
                    </a:solidFill>
                  </a:ln>
                  <a:solidFill>
                    <a:srgbClr val="C8F7F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Важно знать!</a:t>
              </a:r>
              <a:endParaRPr lang="ru-RU" sz="5400" b="1" cap="none" spc="0" dirty="0">
                <a:ln w="11430">
                  <a:solidFill>
                    <a:schemeClr val="bg1"/>
                  </a:solidFill>
                </a:ln>
                <a:solidFill>
                  <a:srgbClr val="C8F7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01643" y="1700808"/>
            <a:ext cx="8396696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Задать функцию – это значит указать правило, которое позволяет для каждого значения аргумента из области определения функции вычислить соответствующее значение зависимой переменной.</a:t>
            </a:r>
            <a:endParaRPr lang="ru-RU" sz="28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sz="2800" b="1" cap="none" spc="0" dirty="0" smtClean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 rot="19252378">
            <a:off x="897717" y="4220166"/>
            <a:ext cx="2022865" cy="16341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 rot="21246774">
            <a:off x="5956726" y="4325760"/>
            <a:ext cx="2022865" cy="16341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347864" y="4902745"/>
            <a:ext cx="1944216" cy="64807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147416" y="4926673"/>
            <a:ext cx="4956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02353" y="4542705"/>
            <a:ext cx="4956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У</a:t>
            </a:r>
            <a:endParaRPr lang="ru-RU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936" y="4341200"/>
                <a:ext cx="63030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400" b="1" i="1" smtClean="0">
                          <a:latin typeface="Cambria Math"/>
                        </a:rPr>
                        <m:t>𝒇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341200"/>
                <a:ext cx="630301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779912" y="5042115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правило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1835695" y="5337224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444208" y="5589240"/>
            <a:ext cx="144000" cy="144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76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08 -1.11111E-6 L 0.00208 -0.2502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26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08 -1.11111E-6 L 0.00208 -0.25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6" presetClass="emph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1" grpId="0"/>
      <p:bldP spid="22" grpId="0" animBg="1"/>
      <p:bldP spid="22" grpId="1" animBg="1"/>
      <p:bldP spid="22" grpId="2" animBg="1"/>
      <p:bldP spid="25" grpId="0" animBg="1"/>
      <p:bldP spid="25" grpId="1" animBg="1"/>
      <p:bldP spid="25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Полилиния 63"/>
          <p:cNvSpPr/>
          <p:nvPr/>
        </p:nvSpPr>
        <p:spPr>
          <a:xfrm>
            <a:off x="2035457" y="3488267"/>
            <a:ext cx="2314222" cy="2167466"/>
          </a:xfrm>
          <a:custGeom>
            <a:avLst/>
            <a:gdLst>
              <a:gd name="connsiteX0" fmla="*/ 0 w 2314222"/>
              <a:gd name="connsiteY0" fmla="*/ 0 h 2167466"/>
              <a:gd name="connsiteX1" fmla="*/ 654755 w 2314222"/>
              <a:gd name="connsiteY1" fmla="*/ 67733 h 2167466"/>
              <a:gd name="connsiteX2" fmla="*/ 1501422 w 2314222"/>
              <a:gd name="connsiteY2" fmla="*/ 293511 h 2167466"/>
              <a:gd name="connsiteX3" fmla="*/ 1964267 w 2314222"/>
              <a:gd name="connsiteY3" fmla="*/ 756355 h 2167466"/>
              <a:gd name="connsiteX4" fmla="*/ 2235200 w 2314222"/>
              <a:gd name="connsiteY4" fmla="*/ 1501422 h 2167466"/>
              <a:gd name="connsiteX5" fmla="*/ 2314222 w 2314222"/>
              <a:gd name="connsiteY5" fmla="*/ 2167466 h 2167466"/>
              <a:gd name="connsiteX6" fmla="*/ 2314222 w 2314222"/>
              <a:gd name="connsiteY6" fmla="*/ 2167466 h 2167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4222" h="2167466">
                <a:moveTo>
                  <a:pt x="0" y="0"/>
                </a:moveTo>
                <a:cubicBezTo>
                  <a:pt x="202259" y="9407"/>
                  <a:pt x="404518" y="18815"/>
                  <a:pt x="654755" y="67733"/>
                </a:cubicBezTo>
                <a:cubicBezTo>
                  <a:pt x="904992" y="116651"/>
                  <a:pt x="1283170" y="178741"/>
                  <a:pt x="1501422" y="293511"/>
                </a:cubicBezTo>
                <a:cubicBezTo>
                  <a:pt x="1719674" y="408281"/>
                  <a:pt x="1841971" y="555037"/>
                  <a:pt x="1964267" y="756355"/>
                </a:cubicBezTo>
                <a:cubicBezTo>
                  <a:pt x="2086563" y="957674"/>
                  <a:pt x="2176874" y="1266237"/>
                  <a:pt x="2235200" y="1501422"/>
                </a:cubicBezTo>
                <a:cubicBezTo>
                  <a:pt x="2293526" y="1736607"/>
                  <a:pt x="2314222" y="2167466"/>
                  <a:pt x="2314222" y="2167466"/>
                </a:cubicBezTo>
                <a:lnTo>
                  <a:pt x="2314222" y="2167466"/>
                </a:lnTo>
              </a:path>
            </a:pathLst>
          </a:custGeom>
          <a:ln>
            <a:solidFill>
              <a:srgbClr val="0000F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олилиния 65"/>
          <p:cNvSpPr/>
          <p:nvPr/>
        </p:nvSpPr>
        <p:spPr>
          <a:xfrm>
            <a:off x="4541590" y="993422"/>
            <a:ext cx="2506134" cy="2201334"/>
          </a:xfrm>
          <a:custGeom>
            <a:avLst/>
            <a:gdLst>
              <a:gd name="connsiteX0" fmla="*/ 0 w 2506134"/>
              <a:gd name="connsiteY0" fmla="*/ 0 h 2201334"/>
              <a:gd name="connsiteX1" fmla="*/ 124178 w 2506134"/>
              <a:gd name="connsiteY1" fmla="*/ 778934 h 2201334"/>
              <a:gd name="connsiteX2" fmla="*/ 293511 w 2506134"/>
              <a:gd name="connsiteY2" fmla="*/ 1557867 h 2201334"/>
              <a:gd name="connsiteX3" fmla="*/ 778934 w 2506134"/>
              <a:gd name="connsiteY3" fmla="*/ 1975556 h 2201334"/>
              <a:gd name="connsiteX4" fmla="*/ 1603022 w 2506134"/>
              <a:gd name="connsiteY4" fmla="*/ 2122311 h 2201334"/>
              <a:gd name="connsiteX5" fmla="*/ 2506134 w 2506134"/>
              <a:gd name="connsiteY5" fmla="*/ 2201334 h 2201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06134" h="2201334">
                <a:moveTo>
                  <a:pt x="0" y="0"/>
                </a:moveTo>
                <a:cubicBezTo>
                  <a:pt x="37630" y="259645"/>
                  <a:pt x="75260" y="519290"/>
                  <a:pt x="124178" y="778934"/>
                </a:cubicBezTo>
                <a:cubicBezTo>
                  <a:pt x="173096" y="1038578"/>
                  <a:pt x="184385" y="1358430"/>
                  <a:pt x="293511" y="1557867"/>
                </a:cubicBezTo>
                <a:cubicBezTo>
                  <a:pt x="402637" y="1757304"/>
                  <a:pt x="560682" y="1881482"/>
                  <a:pt x="778934" y="1975556"/>
                </a:cubicBezTo>
                <a:cubicBezTo>
                  <a:pt x="997186" y="2069630"/>
                  <a:pt x="1315155" y="2084681"/>
                  <a:pt x="1603022" y="2122311"/>
                </a:cubicBezTo>
                <a:cubicBezTo>
                  <a:pt x="1890889" y="2159941"/>
                  <a:pt x="2198511" y="2180637"/>
                  <a:pt x="2506134" y="2201334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1979712" y="908720"/>
            <a:ext cx="5292000" cy="4865688"/>
            <a:chOff x="3995738" y="260350"/>
            <a:chExt cx="5292000" cy="4865688"/>
          </a:xfrm>
        </p:grpSpPr>
        <p:sp>
          <p:nvSpPr>
            <p:cNvPr id="3" name="Freeform 54"/>
            <p:cNvSpPr>
              <a:spLocks/>
            </p:cNvSpPr>
            <p:nvPr/>
          </p:nvSpPr>
          <p:spPr bwMode="auto">
            <a:xfrm>
              <a:off x="4027488" y="4675188"/>
              <a:ext cx="5058537" cy="36000"/>
            </a:xfrm>
            <a:custGeom>
              <a:avLst/>
              <a:gdLst>
                <a:gd name="T0" fmla="*/ 0 w 3124"/>
                <a:gd name="T1" fmla="*/ 0 h 8"/>
                <a:gd name="T2" fmla="*/ 4959350 w 3124"/>
                <a:gd name="T3" fmla="*/ 1270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24" h="8">
                  <a:moveTo>
                    <a:pt x="0" y="0"/>
                  </a:moveTo>
                  <a:lnTo>
                    <a:pt x="3124" y="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" name="Freeform 55"/>
            <p:cNvSpPr>
              <a:spLocks/>
            </p:cNvSpPr>
            <p:nvPr/>
          </p:nvSpPr>
          <p:spPr bwMode="auto">
            <a:xfrm>
              <a:off x="4284663" y="334963"/>
              <a:ext cx="12700" cy="4752975"/>
            </a:xfrm>
            <a:custGeom>
              <a:avLst/>
              <a:gdLst>
                <a:gd name="T0" fmla="*/ 0 w 8"/>
                <a:gd name="T1" fmla="*/ 0 h 2994"/>
                <a:gd name="T2" fmla="*/ 12700 w 8"/>
                <a:gd name="T3" fmla="*/ 4752975 h 299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Line 56"/>
            <p:cNvSpPr>
              <a:spLocks noChangeShapeType="1"/>
            </p:cNvSpPr>
            <p:nvPr/>
          </p:nvSpPr>
          <p:spPr bwMode="auto">
            <a:xfrm>
              <a:off x="4054475" y="4292600"/>
              <a:ext cx="49688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57"/>
            <p:cNvSpPr>
              <a:spLocks/>
            </p:cNvSpPr>
            <p:nvPr/>
          </p:nvSpPr>
          <p:spPr bwMode="auto">
            <a:xfrm>
              <a:off x="4054475" y="5084763"/>
              <a:ext cx="5058537" cy="36000"/>
            </a:xfrm>
            <a:custGeom>
              <a:avLst/>
              <a:gdLst>
                <a:gd name="T0" fmla="*/ 0 w 3124"/>
                <a:gd name="T1" fmla="*/ 0 h 8"/>
                <a:gd name="T2" fmla="*/ 4959350 w 3124"/>
                <a:gd name="T3" fmla="*/ 1270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24" h="8">
                  <a:moveTo>
                    <a:pt x="0" y="0"/>
                  </a:moveTo>
                  <a:lnTo>
                    <a:pt x="3124" y="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8"/>
            <p:cNvSpPr>
              <a:spLocks/>
            </p:cNvSpPr>
            <p:nvPr/>
          </p:nvSpPr>
          <p:spPr bwMode="auto">
            <a:xfrm>
              <a:off x="4041774" y="3889375"/>
              <a:ext cx="5069872" cy="36000"/>
            </a:xfrm>
            <a:custGeom>
              <a:avLst/>
              <a:gdLst>
                <a:gd name="T0" fmla="*/ 0 w 3131"/>
                <a:gd name="T1" fmla="*/ 12700 h 8"/>
                <a:gd name="T2" fmla="*/ 4970463 w 3131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31" h="8">
                  <a:moveTo>
                    <a:pt x="0" y="8"/>
                  </a:moveTo>
                  <a:lnTo>
                    <a:pt x="3131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59"/>
            <p:cNvSpPr>
              <a:spLocks/>
            </p:cNvSpPr>
            <p:nvPr/>
          </p:nvSpPr>
          <p:spPr bwMode="auto">
            <a:xfrm>
              <a:off x="4054474" y="3500438"/>
              <a:ext cx="5069872" cy="36000"/>
            </a:xfrm>
            <a:custGeom>
              <a:avLst/>
              <a:gdLst>
                <a:gd name="T0" fmla="*/ 0 w 3131"/>
                <a:gd name="T1" fmla="*/ 12700 h 8"/>
                <a:gd name="T2" fmla="*/ 4970463 w 3131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31" h="8">
                  <a:moveTo>
                    <a:pt x="0" y="8"/>
                  </a:moveTo>
                  <a:lnTo>
                    <a:pt x="3131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60"/>
            <p:cNvSpPr>
              <a:spLocks/>
            </p:cNvSpPr>
            <p:nvPr/>
          </p:nvSpPr>
          <p:spPr bwMode="auto">
            <a:xfrm>
              <a:off x="4027488" y="3103563"/>
              <a:ext cx="5071491" cy="36000"/>
            </a:xfrm>
            <a:custGeom>
              <a:avLst/>
              <a:gdLst>
                <a:gd name="T0" fmla="*/ 0 w 3132"/>
                <a:gd name="T1" fmla="*/ 0 h 8"/>
                <a:gd name="T2" fmla="*/ 4972050 w 3132"/>
                <a:gd name="T3" fmla="*/ 1270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32" h="8">
                  <a:moveTo>
                    <a:pt x="0" y="0"/>
                  </a:moveTo>
                  <a:lnTo>
                    <a:pt x="3132" y="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61"/>
            <p:cNvSpPr>
              <a:spLocks/>
            </p:cNvSpPr>
            <p:nvPr/>
          </p:nvSpPr>
          <p:spPr bwMode="auto">
            <a:xfrm>
              <a:off x="4067174" y="2292350"/>
              <a:ext cx="5031010" cy="36000"/>
            </a:xfrm>
            <a:custGeom>
              <a:avLst/>
              <a:gdLst>
                <a:gd name="T0" fmla="*/ 0 w 3107"/>
                <a:gd name="T1" fmla="*/ 12700 h 8"/>
                <a:gd name="T2" fmla="*/ 4932363 w 3107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07" h="8">
                  <a:moveTo>
                    <a:pt x="0" y="8"/>
                  </a:moveTo>
                  <a:lnTo>
                    <a:pt x="3107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62"/>
            <p:cNvSpPr>
              <a:spLocks/>
            </p:cNvSpPr>
            <p:nvPr/>
          </p:nvSpPr>
          <p:spPr bwMode="auto">
            <a:xfrm>
              <a:off x="4054474" y="1916113"/>
              <a:ext cx="5031010" cy="36000"/>
            </a:xfrm>
            <a:custGeom>
              <a:avLst/>
              <a:gdLst>
                <a:gd name="T0" fmla="*/ 0 w 3107"/>
                <a:gd name="T1" fmla="*/ 12700 h 8"/>
                <a:gd name="T2" fmla="*/ 4932363 w 3107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07" h="8">
                  <a:moveTo>
                    <a:pt x="0" y="8"/>
                  </a:moveTo>
                  <a:lnTo>
                    <a:pt x="3107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63"/>
            <p:cNvSpPr>
              <a:spLocks/>
            </p:cNvSpPr>
            <p:nvPr/>
          </p:nvSpPr>
          <p:spPr bwMode="auto">
            <a:xfrm>
              <a:off x="4054474" y="1506538"/>
              <a:ext cx="5056918" cy="36000"/>
            </a:xfrm>
            <a:custGeom>
              <a:avLst/>
              <a:gdLst>
                <a:gd name="T0" fmla="*/ 0 w 3123"/>
                <a:gd name="T1" fmla="*/ 0 h 8"/>
                <a:gd name="T2" fmla="*/ 4957763 w 3123"/>
                <a:gd name="T3" fmla="*/ 1270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23" h="8">
                  <a:moveTo>
                    <a:pt x="0" y="0"/>
                  </a:moveTo>
                  <a:lnTo>
                    <a:pt x="3123" y="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64"/>
            <p:cNvSpPr>
              <a:spLocks/>
            </p:cNvSpPr>
            <p:nvPr/>
          </p:nvSpPr>
          <p:spPr bwMode="auto">
            <a:xfrm>
              <a:off x="4054474" y="1123950"/>
              <a:ext cx="5031010" cy="36000"/>
            </a:xfrm>
            <a:custGeom>
              <a:avLst/>
              <a:gdLst>
                <a:gd name="T0" fmla="*/ 0 w 3107"/>
                <a:gd name="T1" fmla="*/ 12700 h 8"/>
                <a:gd name="T2" fmla="*/ 4932363 w 3107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07" h="8">
                  <a:moveTo>
                    <a:pt x="0" y="8"/>
                  </a:moveTo>
                  <a:lnTo>
                    <a:pt x="3107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65"/>
            <p:cNvSpPr>
              <a:spLocks/>
            </p:cNvSpPr>
            <p:nvPr/>
          </p:nvSpPr>
          <p:spPr bwMode="auto">
            <a:xfrm>
              <a:off x="4067174" y="708025"/>
              <a:ext cx="5043964" cy="36000"/>
            </a:xfrm>
            <a:custGeom>
              <a:avLst/>
              <a:gdLst>
                <a:gd name="T0" fmla="*/ 0 w 3115"/>
                <a:gd name="T1" fmla="*/ 0 h 8"/>
                <a:gd name="T2" fmla="*/ 4945063 w 3115"/>
                <a:gd name="T3" fmla="*/ 1270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15" h="8">
                  <a:moveTo>
                    <a:pt x="0" y="0"/>
                  </a:moveTo>
                  <a:lnTo>
                    <a:pt x="3115" y="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66"/>
            <p:cNvSpPr>
              <a:spLocks/>
            </p:cNvSpPr>
            <p:nvPr/>
          </p:nvSpPr>
          <p:spPr bwMode="auto">
            <a:xfrm>
              <a:off x="4054474" y="333375"/>
              <a:ext cx="5043964" cy="36000"/>
            </a:xfrm>
            <a:custGeom>
              <a:avLst/>
              <a:gdLst>
                <a:gd name="T0" fmla="*/ 0 w 3115"/>
                <a:gd name="T1" fmla="*/ 0 h 8"/>
                <a:gd name="T2" fmla="*/ 4945063 w 3115"/>
                <a:gd name="T3" fmla="*/ 1270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15" h="8">
                  <a:moveTo>
                    <a:pt x="0" y="0"/>
                  </a:moveTo>
                  <a:lnTo>
                    <a:pt x="3115" y="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67"/>
            <p:cNvSpPr>
              <a:spLocks/>
            </p:cNvSpPr>
            <p:nvPr/>
          </p:nvSpPr>
          <p:spPr bwMode="auto">
            <a:xfrm>
              <a:off x="4716463" y="322263"/>
              <a:ext cx="12700" cy="4803775"/>
            </a:xfrm>
            <a:custGeom>
              <a:avLst/>
              <a:gdLst>
                <a:gd name="T0" fmla="*/ 12700 w 8"/>
                <a:gd name="T1" fmla="*/ 0 h 3026"/>
                <a:gd name="T2" fmla="*/ 0 w 8"/>
                <a:gd name="T3" fmla="*/ 4803775 h 30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68"/>
            <p:cNvSpPr>
              <a:spLocks/>
            </p:cNvSpPr>
            <p:nvPr/>
          </p:nvSpPr>
          <p:spPr bwMode="auto">
            <a:xfrm>
              <a:off x="5148263" y="333375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69"/>
            <p:cNvSpPr>
              <a:spLocks/>
            </p:cNvSpPr>
            <p:nvPr/>
          </p:nvSpPr>
          <p:spPr bwMode="auto">
            <a:xfrm>
              <a:off x="5580063" y="333375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70"/>
            <p:cNvSpPr>
              <a:spLocks/>
            </p:cNvSpPr>
            <p:nvPr/>
          </p:nvSpPr>
          <p:spPr bwMode="auto">
            <a:xfrm>
              <a:off x="6011863" y="347663"/>
              <a:ext cx="14287" cy="4778375"/>
            </a:xfrm>
            <a:custGeom>
              <a:avLst/>
              <a:gdLst>
                <a:gd name="T0" fmla="*/ 14287 w 9"/>
                <a:gd name="T1" fmla="*/ 0 h 3010"/>
                <a:gd name="T2" fmla="*/ 0 w 9"/>
                <a:gd name="T3" fmla="*/ 4778375 h 30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71"/>
            <p:cNvSpPr>
              <a:spLocks/>
            </p:cNvSpPr>
            <p:nvPr/>
          </p:nvSpPr>
          <p:spPr bwMode="auto">
            <a:xfrm>
              <a:off x="6877050" y="333375"/>
              <a:ext cx="1588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72"/>
            <p:cNvSpPr>
              <a:spLocks/>
            </p:cNvSpPr>
            <p:nvPr/>
          </p:nvSpPr>
          <p:spPr bwMode="auto">
            <a:xfrm>
              <a:off x="7308850" y="322263"/>
              <a:ext cx="1588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73"/>
            <p:cNvSpPr>
              <a:spLocks/>
            </p:cNvSpPr>
            <p:nvPr/>
          </p:nvSpPr>
          <p:spPr bwMode="auto">
            <a:xfrm>
              <a:off x="7740650" y="347663"/>
              <a:ext cx="1588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74"/>
            <p:cNvSpPr>
              <a:spLocks/>
            </p:cNvSpPr>
            <p:nvPr/>
          </p:nvSpPr>
          <p:spPr bwMode="auto">
            <a:xfrm>
              <a:off x="8159750" y="333375"/>
              <a:ext cx="1588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75"/>
            <p:cNvSpPr>
              <a:spLocks/>
            </p:cNvSpPr>
            <p:nvPr/>
          </p:nvSpPr>
          <p:spPr bwMode="auto">
            <a:xfrm>
              <a:off x="8602663" y="333375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Text Box 76"/>
            <p:cNvSpPr txBox="1">
              <a:spLocks noChangeArrowheads="1"/>
            </p:cNvSpPr>
            <p:nvPr/>
          </p:nvSpPr>
          <p:spPr bwMode="auto">
            <a:xfrm>
              <a:off x="8802724" y="2637754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dirty="0" err="1"/>
                <a:t>х</a:t>
              </a:r>
              <a:endParaRPr lang="ru-RU" sz="2400" dirty="0"/>
            </a:p>
          </p:txBody>
        </p:sp>
        <p:sp>
          <p:nvSpPr>
            <p:cNvPr id="26" name="Text Box 77"/>
            <p:cNvSpPr txBox="1">
              <a:spLocks noChangeArrowheads="1"/>
            </p:cNvSpPr>
            <p:nvPr/>
          </p:nvSpPr>
          <p:spPr bwMode="auto">
            <a:xfrm>
              <a:off x="6143625" y="260350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/>
                <a:t>у</a:t>
              </a:r>
            </a:p>
          </p:txBody>
        </p:sp>
        <p:sp>
          <p:nvSpPr>
            <p:cNvPr id="27" name="Line 79"/>
            <p:cNvSpPr>
              <a:spLocks noChangeShapeType="1"/>
            </p:cNvSpPr>
            <p:nvPr/>
          </p:nvSpPr>
          <p:spPr bwMode="auto">
            <a:xfrm flipH="1" flipV="1">
              <a:off x="6445250" y="333375"/>
              <a:ext cx="0" cy="4679950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Line 81"/>
            <p:cNvSpPr>
              <a:spLocks noChangeShapeType="1"/>
            </p:cNvSpPr>
            <p:nvPr/>
          </p:nvSpPr>
          <p:spPr bwMode="auto">
            <a:xfrm>
              <a:off x="3995738" y="2709192"/>
              <a:ext cx="5292000" cy="0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Freeform 100"/>
            <p:cNvSpPr>
              <a:spLocks/>
            </p:cNvSpPr>
            <p:nvPr/>
          </p:nvSpPr>
          <p:spPr bwMode="auto">
            <a:xfrm>
              <a:off x="3995738" y="2708275"/>
              <a:ext cx="5071491" cy="36000"/>
            </a:xfrm>
            <a:custGeom>
              <a:avLst/>
              <a:gdLst>
                <a:gd name="T0" fmla="*/ 0 w 3132"/>
                <a:gd name="T1" fmla="*/ 0 h 8"/>
                <a:gd name="T2" fmla="*/ 4972050 w 3132"/>
                <a:gd name="T3" fmla="*/ 1270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32" h="8">
                  <a:moveTo>
                    <a:pt x="0" y="0"/>
                  </a:moveTo>
                  <a:lnTo>
                    <a:pt x="3132" y="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Text Box 102"/>
            <p:cNvSpPr txBox="1">
              <a:spLocks noChangeArrowheads="1"/>
            </p:cNvSpPr>
            <p:nvPr/>
          </p:nvSpPr>
          <p:spPr bwMode="auto">
            <a:xfrm>
              <a:off x="6713538" y="2709192"/>
              <a:ext cx="379412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/>
                <a:t>1</a:t>
              </a:r>
              <a:endParaRPr lang="ru-RU" sz="2400" dirty="0"/>
            </a:p>
          </p:txBody>
        </p:sp>
        <p:sp>
          <p:nvSpPr>
            <p:cNvPr id="37" name="Text Box 103"/>
            <p:cNvSpPr txBox="1">
              <a:spLocks noChangeArrowheads="1"/>
            </p:cNvSpPr>
            <p:nvPr/>
          </p:nvSpPr>
          <p:spPr bwMode="auto">
            <a:xfrm>
              <a:off x="6026150" y="2709192"/>
              <a:ext cx="379412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/>
                <a:t>0</a:t>
              </a:r>
              <a:endParaRPr lang="ru-RU" sz="2400" dirty="0"/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0" y="0"/>
            <a:ext cx="91805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Графический</a:t>
            </a:r>
            <a:r>
              <a:rPr lang="en-US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36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62" name="Freeform 75"/>
          <p:cNvSpPr>
            <a:spLocks/>
          </p:cNvSpPr>
          <p:nvPr/>
        </p:nvSpPr>
        <p:spPr bwMode="auto">
          <a:xfrm>
            <a:off x="7050223" y="1000108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4765675 h 300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03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265539" y="1358623"/>
            <a:ext cx="3523971" cy="3240088"/>
            <a:chOff x="1979712" y="908720"/>
            <a:chExt cx="5292000" cy="486568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1979712" y="908720"/>
              <a:ext cx="5292000" cy="4865688"/>
              <a:chOff x="3995738" y="260350"/>
              <a:chExt cx="5292000" cy="4865688"/>
            </a:xfrm>
          </p:grpSpPr>
          <p:sp>
            <p:nvSpPr>
              <p:cNvPr id="3" name="Freeform 54"/>
              <p:cNvSpPr>
                <a:spLocks/>
              </p:cNvSpPr>
              <p:nvPr/>
            </p:nvSpPr>
            <p:spPr bwMode="auto">
              <a:xfrm>
                <a:off x="4027488" y="4675188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" name="Freeform 55"/>
              <p:cNvSpPr>
                <a:spLocks/>
              </p:cNvSpPr>
              <p:nvPr/>
            </p:nvSpPr>
            <p:spPr bwMode="auto">
              <a:xfrm>
                <a:off x="4284663" y="334963"/>
                <a:ext cx="12700" cy="4752975"/>
              </a:xfrm>
              <a:custGeom>
                <a:avLst/>
                <a:gdLst>
                  <a:gd name="T0" fmla="*/ 0 w 8"/>
                  <a:gd name="T1" fmla="*/ 0 h 2994"/>
                  <a:gd name="T2" fmla="*/ 12700 w 8"/>
                  <a:gd name="T3" fmla="*/ 4752975 h 29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" name="Line 56"/>
              <p:cNvSpPr>
                <a:spLocks noChangeShapeType="1"/>
              </p:cNvSpPr>
              <p:nvPr/>
            </p:nvSpPr>
            <p:spPr bwMode="auto">
              <a:xfrm>
                <a:off x="4054475" y="4292600"/>
                <a:ext cx="49688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" name="Freeform 57"/>
              <p:cNvSpPr>
                <a:spLocks/>
              </p:cNvSpPr>
              <p:nvPr/>
            </p:nvSpPr>
            <p:spPr bwMode="auto">
              <a:xfrm>
                <a:off x="4054475" y="5084763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Freeform 58"/>
              <p:cNvSpPr>
                <a:spLocks/>
              </p:cNvSpPr>
              <p:nvPr/>
            </p:nvSpPr>
            <p:spPr bwMode="auto">
              <a:xfrm>
                <a:off x="4041774" y="3889375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Freeform 59"/>
              <p:cNvSpPr>
                <a:spLocks/>
              </p:cNvSpPr>
              <p:nvPr/>
            </p:nvSpPr>
            <p:spPr bwMode="auto">
              <a:xfrm>
                <a:off x="4054474" y="3500438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Freeform 60"/>
              <p:cNvSpPr>
                <a:spLocks/>
              </p:cNvSpPr>
              <p:nvPr/>
            </p:nvSpPr>
            <p:spPr bwMode="auto">
              <a:xfrm>
                <a:off x="4027488" y="3103563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Freeform 61"/>
              <p:cNvSpPr>
                <a:spLocks/>
              </p:cNvSpPr>
              <p:nvPr/>
            </p:nvSpPr>
            <p:spPr bwMode="auto">
              <a:xfrm>
                <a:off x="4067174" y="22923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62"/>
              <p:cNvSpPr>
                <a:spLocks/>
              </p:cNvSpPr>
              <p:nvPr/>
            </p:nvSpPr>
            <p:spPr bwMode="auto">
              <a:xfrm>
                <a:off x="4054474" y="1916113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63"/>
              <p:cNvSpPr>
                <a:spLocks/>
              </p:cNvSpPr>
              <p:nvPr/>
            </p:nvSpPr>
            <p:spPr bwMode="auto">
              <a:xfrm>
                <a:off x="4054474" y="1506538"/>
                <a:ext cx="5056918" cy="36000"/>
              </a:xfrm>
              <a:custGeom>
                <a:avLst/>
                <a:gdLst>
                  <a:gd name="T0" fmla="*/ 0 w 3123"/>
                  <a:gd name="T1" fmla="*/ 0 h 8"/>
                  <a:gd name="T2" fmla="*/ 4957763 w 3123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64"/>
              <p:cNvSpPr>
                <a:spLocks/>
              </p:cNvSpPr>
              <p:nvPr/>
            </p:nvSpPr>
            <p:spPr bwMode="auto">
              <a:xfrm>
                <a:off x="4054474" y="11239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65"/>
              <p:cNvSpPr>
                <a:spLocks/>
              </p:cNvSpPr>
              <p:nvPr/>
            </p:nvSpPr>
            <p:spPr bwMode="auto">
              <a:xfrm>
                <a:off x="4067174" y="70802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66"/>
              <p:cNvSpPr>
                <a:spLocks/>
              </p:cNvSpPr>
              <p:nvPr/>
            </p:nvSpPr>
            <p:spPr bwMode="auto">
              <a:xfrm>
                <a:off x="4054474" y="33337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7"/>
              <p:cNvSpPr>
                <a:spLocks/>
              </p:cNvSpPr>
              <p:nvPr/>
            </p:nvSpPr>
            <p:spPr bwMode="auto">
              <a:xfrm>
                <a:off x="4716463" y="322263"/>
                <a:ext cx="12700" cy="4803775"/>
              </a:xfrm>
              <a:custGeom>
                <a:avLst/>
                <a:gdLst>
                  <a:gd name="T0" fmla="*/ 12700 w 8"/>
                  <a:gd name="T1" fmla="*/ 0 h 3026"/>
                  <a:gd name="T2" fmla="*/ 0 w 8"/>
                  <a:gd name="T3" fmla="*/ 4803775 h 30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68"/>
              <p:cNvSpPr>
                <a:spLocks/>
              </p:cNvSpPr>
              <p:nvPr/>
            </p:nvSpPr>
            <p:spPr bwMode="auto">
              <a:xfrm>
                <a:off x="51482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69"/>
              <p:cNvSpPr>
                <a:spLocks/>
              </p:cNvSpPr>
              <p:nvPr/>
            </p:nvSpPr>
            <p:spPr bwMode="auto">
              <a:xfrm>
                <a:off x="55800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70"/>
              <p:cNvSpPr>
                <a:spLocks/>
              </p:cNvSpPr>
              <p:nvPr/>
            </p:nvSpPr>
            <p:spPr bwMode="auto">
              <a:xfrm>
                <a:off x="6011863" y="347663"/>
                <a:ext cx="14287" cy="4778375"/>
              </a:xfrm>
              <a:custGeom>
                <a:avLst/>
                <a:gdLst>
                  <a:gd name="T0" fmla="*/ 14287 w 9"/>
                  <a:gd name="T1" fmla="*/ 0 h 3010"/>
                  <a:gd name="T2" fmla="*/ 0 w 9"/>
                  <a:gd name="T3" fmla="*/ 4778375 h 30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71"/>
              <p:cNvSpPr>
                <a:spLocks/>
              </p:cNvSpPr>
              <p:nvPr/>
            </p:nvSpPr>
            <p:spPr bwMode="auto">
              <a:xfrm>
                <a:off x="68770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72"/>
              <p:cNvSpPr>
                <a:spLocks/>
              </p:cNvSpPr>
              <p:nvPr/>
            </p:nvSpPr>
            <p:spPr bwMode="auto">
              <a:xfrm>
                <a:off x="7308850" y="3222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73"/>
              <p:cNvSpPr>
                <a:spLocks/>
              </p:cNvSpPr>
              <p:nvPr/>
            </p:nvSpPr>
            <p:spPr bwMode="auto">
              <a:xfrm>
                <a:off x="7740650" y="3476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74"/>
              <p:cNvSpPr>
                <a:spLocks/>
              </p:cNvSpPr>
              <p:nvPr/>
            </p:nvSpPr>
            <p:spPr bwMode="auto">
              <a:xfrm>
                <a:off x="81597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75"/>
              <p:cNvSpPr>
                <a:spLocks/>
              </p:cNvSpPr>
              <p:nvPr/>
            </p:nvSpPr>
            <p:spPr bwMode="auto">
              <a:xfrm>
                <a:off x="86026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Text Box 76"/>
              <p:cNvSpPr txBox="1">
                <a:spLocks noChangeArrowheads="1"/>
              </p:cNvSpPr>
              <p:nvPr/>
            </p:nvSpPr>
            <p:spPr bwMode="auto">
              <a:xfrm>
                <a:off x="8802724" y="2637754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 err="1"/>
                  <a:t>х</a:t>
                </a:r>
                <a:endParaRPr lang="ru-RU" sz="2400" dirty="0"/>
              </a:p>
            </p:txBody>
          </p:sp>
          <p:sp>
            <p:nvSpPr>
              <p:cNvPr id="26" name="Text Box 77"/>
              <p:cNvSpPr txBox="1">
                <a:spLocks noChangeArrowheads="1"/>
              </p:cNvSpPr>
              <p:nvPr/>
            </p:nvSpPr>
            <p:spPr bwMode="auto">
              <a:xfrm>
                <a:off x="5867946" y="26035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/>
                  <a:t>у</a:t>
                </a:r>
              </a:p>
            </p:txBody>
          </p:sp>
          <p:sp>
            <p:nvSpPr>
              <p:cNvPr id="27" name="Line 79"/>
              <p:cNvSpPr>
                <a:spLocks noChangeShapeType="1"/>
              </p:cNvSpPr>
              <p:nvPr/>
            </p:nvSpPr>
            <p:spPr bwMode="auto">
              <a:xfrm flipH="1" flipV="1">
                <a:off x="6445250" y="333375"/>
                <a:ext cx="0" cy="467995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81"/>
              <p:cNvSpPr>
                <a:spLocks noChangeShapeType="1"/>
              </p:cNvSpPr>
              <p:nvPr/>
            </p:nvSpPr>
            <p:spPr bwMode="auto">
              <a:xfrm>
                <a:off x="3995738" y="2709192"/>
                <a:ext cx="5292000" cy="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100"/>
              <p:cNvSpPr>
                <a:spLocks/>
              </p:cNvSpPr>
              <p:nvPr/>
            </p:nvSpPr>
            <p:spPr bwMode="auto">
              <a:xfrm>
                <a:off x="3995738" y="2708275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Text Box 102"/>
              <p:cNvSpPr txBox="1">
                <a:spLocks noChangeArrowheads="1"/>
              </p:cNvSpPr>
              <p:nvPr/>
            </p:nvSpPr>
            <p:spPr bwMode="auto">
              <a:xfrm>
                <a:off x="6713538" y="2709192"/>
                <a:ext cx="3794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1</a:t>
                </a:r>
                <a:endParaRPr lang="ru-RU" sz="2400" dirty="0"/>
              </a:p>
            </p:txBody>
          </p:sp>
          <p:sp>
            <p:nvSpPr>
              <p:cNvPr id="37" name="Text Box 103"/>
              <p:cNvSpPr txBox="1">
                <a:spLocks noChangeArrowheads="1"/>
              </p:cNvSpPr>
              <p:nvPr/>
            </p:nvSpPr>
            <p:spPr bwMode="auto">
              <a:xfrm>
                <a:off x="5921124" y="2709192"/>
                <a:ext cx="379411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0</a:t>
                </a:r>
                <a:endParaRPr lang="ru-RU" sz="2400" dirty="0"/>
              </a:p>
            </p:txBody>
          </p:sp>
        </p:grpSp>
        <p:sp>
          <p:nvSpPr>
            <p:cNvPr id="62" name="Freeform 75"/>
            <p:cNvSpPr>
              <a:spLocks/>
            </p:cNvSpPr>
            <p:nvPr/>
          </p:nvSpPr>
          <p:spPr bwMode="auto">
            <a:xfrm>
              <a:off x="7050223" y="1000108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4788024" y="3049622"/>
            <a:ext cx="3523971" cy="3240088"/>
            <a:chOff x="1979712" y="908720"/>
            <a:chExt cx="5292000" cy="4865688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1979712" y="908720"/>
              <a:ext cx="5292000" cy="4865688"/>
              <a:chOff x="3995738" y="260350"/>
              <a:chExt cx="5292000" cy="4865688"/>
            </a:xfrm>
          </p:grpSpPr>
          <p:sp>
            <p:nvSpPr>
              <p:cNvPr id="41" name="Freeform 54"/>
              <p:cNvSpPr>
                <a:spLocks/>
              </p:cNvSpPr>
              <p:nvPr/>
            </p:nvSpPr>
            <p:spPr bwMode="auto">
              <a:xfrm>
                <a:off x="4027488" y="4675188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55"/>
              <p:cNvSpPr>
                <a:spLocks/>
              </p:cNvSpPr>
              <p:nvPr/>
            </p:nvSpPr>
            <p:spPr bwMode="auto">
              <a:xfrm>
                <a:off x="4284663" y="334963"/>
                <a:ext cx="12700" cy="4752975"/>
              </a:xfrm>
              <a:custGeom>
                <a:avLst/>
                <a:gdLst>
                  <a:gd name="T0" fmla="*/ 0 w 8"/>
                  <a:gd name="T1" fmla="*/ 0 h 2994"/>
                  <a:gd name="T2" fmla="*/ 12700 w 8"/>
                  <a:gd name="T3" fmla="*/ 4752975 h 29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56"/>
              <p:cNvSpPr>
                <a:spLocks noChangeShapeType="1"/>
              </p:cNvSpPr>
              <p:nvPr/>
            </p:nvSpPr>
            <p:spPr bwMode="auto">
              <a:xfrm>
                <a:off x="4054475" y="4292600"/>
                <a:ext cx="49688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57"/>
              <p:cNvSpPr>
                <a:spLocks/>
              </p:cNvSpPr>
              <p:nvPr/>
            </p:nvSpPr>
            <p:spPr bwMode="auto">
              <a:xfrm>
                <a:off x="4054475" y="5084763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Freeform 58"/>
              <p:cNvSpPr>
                <a:spLocks/>
              </p:cNvSpPr>
              <p:nvPr/>
            </p:nvSpPr>
            <p:spPr bwMode="auto">
              <a:xfrm>
                <a:off x="4041774" y="3889375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Freeform 59"/>
              <p:cNvSpPr>
                <a:spLocks/>
              </p:cNvSpPr>
              <p:nvPr/>
            </p:nvSpPr>
            <p:spPr bwMode="auto">
              <a:xfrm>
                <a:off x="4054474" y="3500438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Freeform 60"/>
              <p:cNvSpPr>
                <a:spLocks/>
              </p:cNvSpPr>
              <p:nvPr/>
            </p:nvSpPr>
            <p:spPr bwMode="auto">
              <a:xfrm>
                <a:off x="4027488" y="3103563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Freeform 61"/>
              <p:cNvSpPr>
                <a:spLocks/>
              </p:cNvSpPr>
              <p:nvPr/>
            </p:nvSpPr>
            <p:spPr bwMode="auto">
              <a:xfrm>
                <a:off x="4067174" y="22923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Freeform 62"/>
              <p:cNvSpPr>
                <a:spLocks/>
              </p:cNvSpPr>
              <p:nvPr/>
            </p:nvSpPr>
            <p:spPr bwMode="auto">
              <a:xfrm>
                <a:off x="4054474" y="1916113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Freeform 63"/>
              <p:cNvSpPr>
                <a:spLocks/>
              </p:cNvSpPr>
              <p:nvPr/>
            </p:nvSpPr>
            <p:spPr bwMode="auto">
              <a:xfrm>
                <a:off x="4054474" y="1506538"/>
                <a:ext cx="5056918" cy="36000"/>
              </a:xfrm>
              <a:custGeom>
                <a:avLst/>
                <a:gdLst>
                  <a:gd name="T0" fmla="*/ 0 w 3123"/>
                  <a:gd name="T1" fmla="*/ 0 h 8"/>
                  <a:gd name="T2" fmla="*/ 4957763 w 3123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64"/>
              <p:cNvSpPr>
                <a:spLocks/>
              </p:cNvSpPr>
              <p:nvPr/>
            </p:nvSpPr>
            <p:spPr bwMode="auto">
              <a:xfrm>
                <a:off x="4054474" y="11239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65"/>
              <p:cNvSpPr>
                <a:spLocks/>
              </p:cNvSpPr>
              <p:nvPr/>
            </p:nvSpPr>
            <p:spPr bwMode="auto">
              <a:xfrm>
                <a:off x="4067174" y="70802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Freeform 66"/>
              <p:cNvSpPr>
                <a:spLocks/>
              </p:cNvSpPr>
              <p:nvPr/>
            </p:nvSpPr>
            <p:spPr bwMode="auto">
              <a:xfrm>
                <a:off x="4054474" y="33337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Freeform 67"/>
              <p:cNvSpPr>
                <a:spLocks/>
              </p:cNvSpPr>
              <p:nvPr/>
            </p:nvSpPr>
            <p:spPr bwMode="auto">
              <a:xfrm>
                <a:off x="4716463" y="322263"/>
                <a:ext cx="12700" cy="4803775"/>
              </a:xfrm>
              <a:custGeom>
                <a:avLst/>
                <a:gdLst>
                  <a:gd name="T0" fmla="*/ 12700 w 8"/>
                  <a:gd name="T1" fmla="*/ 0 h 3026"/>
                  <a:gd name="T2" fmla="*/ 0 w 8"/>
                  <a:gd name="T3" fmla="*/ 4803775 h 30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Freeform 68"/>
              <p:cNvSpPr>
                <a:spLocks/>
              </p:cNvSpPr>
              <p:nvPr/>
            </p:nvSpPr>
            <p:spPr bwMode="auto">
              <a:xfrm>
                <a:off x="51482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Freeform 69"/>
              <p:cNvSpPr>
                <a:spLocks/>
              </p:cNvSpPr>
              <p:nvPr/>
            </p:nvSpPr>
            <p:spPr bwMode="auto">
              <a:xfrm>
                <a:off x="55800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Freeform 70"/>
              <p:cNvSpPr>
                <a:spLocks/>
              </p:cNvSpPr>
              <p:nvPr/>
            </p:nvSpPr>
            <p:spPr bwMode="auto">
              <a:xfrm>
                <a:off x="6011863" y="347663"/>
                <a:ext cx="14287" cy="4778375"/>
              </a:xfrm>
              <a:custGeom>
                <a:avLst/>
                <a:gdLst>
                  <a:gd name="T0" fmla="*/ 14287 w 9"/>
                  <a:gd name="T1" fmla="*/ 0 h 3010"/>
                  <a:gd name="T2" fmla="*/ 0 w 9"/>
                  <a:gd name="T3" fmla="*/ 4778375 h 30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68770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Freeform 72"/>
              <p:cNvSpPr>
                <a:spLocks/>
              </p:cNvSpPr>
              <p:nvPr/>
            </p:nvSpPr>
            <p:spPr bwMode="auto">
              <a:xfrm>
                <a:off x="7308850" y="3222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7740650" y="3476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Freeform 74"/>
              <p:cNvSpPr>
                <a:spLocks/>
              </p:cNvSpPr>
              <p:nvPr/>
            </p:nvSpPr>
            <p:spPr bwMode="auto">
              <a:xfrm>
                <a:off x="81597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Freeform 75"/>
              <p:cNvSpPr>
                <a:spLocks/>
              </p:cNvSpPr>
              <p:nvPr/>
            </p:nvSpPr>
            <p:spPr bwMode="auto">
              <a:xfrm>
                <a:off x="86026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Text Box 76"/>
              <p:cNvSpPr txBox="1">
                <a:spLocks noChangeArrowheads="1"/>
              </p:cNvSpPr>
              <p:nvPr/>
            </p:nvSpPr>
            <p:spPr bwMode="auto">
              <a:xfrm>
                <a:off x="8802724" y="2637754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 err="1"/>
                  <a:t>х</a:t>
                </a:r>
                <a:endParaRPr lang="ru-RU" sz="2400" dirty="0"/>
              </a:p>
            </p:txBody>
          </p:sp>
          <p:sp>
            <p:nvSpPr>
              <p:cNvPr id="68" name="Text Box 77"/>
              <p:cNvSpPr txBox="1">
                <a:spLocks noChangeArrowheads="1"/>
              </p:cNvSpPr>
              <p:nvPr/>
            </p:nvSpPr>
            <p:spPr bwMode="auto">
              <a:xfrm>
                <a:off x="5867946" y="26035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/>
                  <a:t>у</a:t>
                </a:r>
              </a:p>
            </p:txBody>
          </p:sp>
          <p:sp>
            <p:nvSpPr>
              <p:cNvPr id="69" name="Line 79"/>
              <p:cNvSpPr>
                <a:spLocks noChangeShapeType="1"/>
              </p:cNvSpPr>
              <p:nvPr/>
            </p:nvSpPr>
            <p:spPr bwMode="auto">
              <a:xfrm flipH="1" flipV="1">
                <a:off x="6445250" y="333375"/>
                <a:ext cx="0" cy="467995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Line 81"/>
              <p:cNvSpPr>
                <a:spLocks noChangeShapeType="1"/>
              </p:cNvSpPr>
              <p:nvPr/>
            </p:nvSpPr>
            <p:spPr bwMode="auto">
              <a:xfrm>
                <a:off x="3995738" y="2709192"/>
                <a:ext cx="5292000" cy="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Freeform 100"/>
              <p:cNvSpPr>
                <a:spLocks/>
              </p:cNvSpPr>
              <p:nvPr/>
            </p:nvSpPr>
            <p:spPr bwMode="auto">
              <a:xfrm>
                <a:off x="3995738" y="2708275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Text Box 102"/>
              <p:cNvSpPr txBox="1">
                <a:spLocks noChangeArrowheads="1"/>
              </p:cNvSpPr>
              <p:nvPr/>
            </p:nvSpPr>
            <p:spPr bwMode="auto">
              <a:xfrm>
                <a:off x="6713538" y="2709192"/>
                <a:ext cx="3794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1</a:t>
                </a:r>
                <a:endParaRPr lang="ru-RU" sz="2400" dirty="0"/>
              </a:p>
            </p:txBody>
          </p:sp>
          <p:sp>
            <p:nvSpPr>
              <p:cNvPr id="73" name="Text Box 103"/>
              <p:cNvSpPr txBox="1">
                <a:spLocks noChangeArrowheads="1"/>
              </p:cNvSpPr>
              <p:nvPr/>
            </p:nvSpPr>
            <p:spPr bwMode="auto">
              <a:xfrm>
                <a:off x="5921124" y="2709192"/>
                <a:ext cx="379411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0</a:t>
                </a:r>
                <a:endParaRPr lang="ru-RU" sz="2400" dirty="0"/>
              </a:p>
            </p:txBody>
          </p:sp>
        </p:grpSp>
        <p:sp>
          <p:nvSpPr>
            <p:cNvPr id="40" name="Freeform 75"/>
            <p:cNvSpPr>
              <a:spLocks/>
            </p:cNvSpPr>
            <p:nvPr/>
          </p:nvSpPr>
          <p:spPr bwMode="auto">
            <a:xfrm>
              <a:off x="7050223" y="1000108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" name="Дуга 29"/>
          <p:cNvSpPr/>
          <p:nvPr/>
        </p:nvSpPr>
        <p:spPr>
          <a:xfrm>
            <a:off x="990353" y="2068385"/>
            <a:ext cx="2285503" cy="2285503"/>
          </a:xfrm>
          <a:prstGeom prst="arc">
            <a:avLst>
              <a:gd name="adj1" fmla="val 10871870"/>
              <a:gd name="adj2" fmla="val 0"/>
            </a:avLst>
          </a:prstGeom>
          <a:ln>
            <a:solidFill>
              <a:srgbClr val="0000F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5407257" y="3740533"/>
            <a:ext cx="2285503" cy="2285503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265539" y="4500409"/>
            <a:ext cx="337713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график  функции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812494" y="2060848"/>
            <a:ext cx="377731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не является графиком  функции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1619672" y="2212439"/>
            <a:ext cx="0" cy="7530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038377" y="2570213"/>
            <a:ext cx="18071" cy="41638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 flipV="1">
            <a:off x="6994243" y="3761497"/>
            <a:ext cx="1057" cy="22279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1571785" y="2152491"/>
            <a:ext cx="119895" cy="1198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2978429" y="2485178"/>
            <a:ext cx="119895" cy="1198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935352" y="3783543"/>
            <a:ext cx="119895" cy="1198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949678" y="5881578"/>
            <a:ext cx="119895" cy="1198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0" y="0"/>
            <a:ext cx="91805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К</a:t>
            </a:r>
            <a:r>
              <a:rPr lang="ru-RU" sz="32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аждому значению аргумента соответствует </a:t>
            </a:r>
          </a:p>
          <a:p>
            <a:r>
              <a:rPr lang="ru-RU" sz="32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единственное значение функции</a:t>
            </a:r>
            <a:r>
              <a:rPr lang="en-US" sz="32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32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81283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4" grpId="0" animBg="1"/>
      <p:bldP spid="75" grpId="0"/>
      <p:bldP spid="76" grpId="0"/>
      <p:bldP spid="80" grpId="0" animBg="1"/>
      <p:bldP spid="81" grpId="0" animBg="1"/>
      <p:bldP spid="82" grpId="0" animBg="1"/>
      <p:bldP spid="83" grpId="0" animBg="1"/>
      <p:bldP spid="8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0" y="0"/>
            <a:ext cx="918051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Аналитический</a:t>
            </a:r>
            <a:r>
              <a:rPr lang="en-US" sz="44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44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Прямоугольник 57"/>
              <p:cNvSpPr/>
              <p:nvPr/>
            </p:nvSpPr>
            <p:spPr>
              <a:xfrm>
                <a:off x="501366" y="1478085"/>
                <a:ext cx="2147786" cy="65889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66" y="1478085"/>
                <a:ext cx="2147786" cy="658898"/>
              </a:xfrm>
              <a:prstGeom prst="rect">
                <a:avLst/>
              </a:prstGeom>
              <a:blipFill rotWithShape="1">
                <a:blip r:embed="rId2"/>
                <a:stretch>
                  <a:fillRect b="-2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Прямоугольник 59"/>
              <p:cNvSpPr/>
              <p:nvPr/>
            </p:nvSpPr>
            <p:spPr>
              <a:xfrm>
                <a:off x="5257841" y="4527475"/>
                <a:ext cx="3038148" cy="65889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36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41" y="4527475"/>
                <a:ext cx="3038148" cy="658898"/>
              </a:xfrm>
              <a:prstGeom prst="rect">
                <a:avLst/>
              </a:prstGeom>
              <a:blipFill rotWithShape="1"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Прямоугольник 63"/>
              <p:cNvSpPr/>
              <p:nvPr/>
            </p:nvSpPr>
            <p:spPr>
              <a:xfrm>
                <a:off x="5539298" y="1464416"/>
                <a:ext cx="2475234" cy="65652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36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298" y="1464416"/>
                <a:ext cx="2475234" cy="656526"/>
              </a:xfrm>
              <a:prstGeom prst="rect">
                <a:avLst/>
              </a:prstGeom>
              <a:blipFill rotWithShape="1">
                <a:blip r:embed="rId4"/>
                <a:stretch>
                  <a:fillRect b="-46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Прямоугольник 64"/>
              <p:cNvSpPr/>
              <p:nvPr/>
            </p:nvSpPr>
            <p:spPr>
              <a:xfrm>
                <a:off x="467544" y="4527475"/>
                <a:ext cx="2880320" cy="65652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</m:rad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36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527475"/>
                <a:ext cx="2880320" cy="656526"/>
              </a:xfrm>
              <a:prstGeom prst="rect">
                <a:avLst/>
              </a:prstGeom>
              <a:blipFill rotWithShape="1">
                <a:blip r:embed="rId5"/>
                <a:stretch>
                  <a:fillRect b="-5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Прямоугольник 65"/>
              <p:cNvSpPr/>
              <p:nvPr/>
            </p:nvSpPr>
            <p:spPr>
              <a:xfrm>
                <a:off x="2616274" y="2708920"/>
                <a:ext cx="2531790" cy="113306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36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36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74" y="2708920"/>
                <a:ext cx="2531790" cy="1133067"/>
              </a:xfrm>
              <a:prstGeom prst="rect">
                <a:avLst/>
              </a:prstGeom>
              <a:blipFill rotWithShape="1">
                <a:blip r:embed="rId6"/>
                <a:stretch>
                  <a:fillRect b="-53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4" grpId="0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0" y="0"/>
            <a:ext cx="91805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Табличный</a:t>
            </a:r>
            <a:r>
              <a:rPr lang="en-US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36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graphicFrame>
        <p:nvGraphicFramePr>
          <p:cNvPr id="67" name="Таблица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570790"/>
              </p:ext>
            </p:extLst>
          </p:nvPr>
        </p:nvGraphicFramePr>
        <p:xfrm>
          <a:off x="2699792" y="4077072"/>
          <a:ext cx="356019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550"/>
                <a:gridCol w="855526"/>
                <a:gridCol w="712038"/>
                <a:gridCol w="596718"/>
                <a:gridCol w="827358"/>
              </a:tblGrid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0" name="Таблица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6288028"/>
                  </p:ext>
                </p:extLst>
              </p:nvPr>
            </p:nvGraphicFramePr>
            <p:xfrm>
              <a:off x="683568" y="1412776"/>
              <a:ext cx="7272809" cy="15121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5246"/>
                    <a:gridCol w="970934"/>
                    <a:gridCol w="808090"/>
                    <a:gridCol w="677213"/>
                    <a:gridCol w="938966"/>
                    <a:gridCol w="808090"/>
                    <a:gridCol w="808090"/>
                    <a:gridCol w="808090"/>
                    <a:gridCol w="808090"/>
                  </a:tblGrid>
                  <a:tr h="7560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X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- 4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- 2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cap="none" spc="0" smtClean="0">
                                    <a:ln w="1905">
                                      <a:solidFill>
                                        <a:schemeClr val="tx1"/>
                                      </a:solidFill>
                                    </a:ln>
                                    <a:solidFill>
                                      <a:srgbClr val="0000FF"/>
                                    </a:solidFill>
                                    <a:effectLst>
                                      <a:innerShdw blurRad="69850" dist="43180" dir="5400000">
                                        <a:srgbClr val="000000">
                                          <a:alpha val="65000"/>
                                        </a:srgbClr>
                                      </a:innerShdw>
                                    </a:effectLst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cap="none" spc="0" smtClean="0">
                                    <a:ln w="1905">
                                      <a:solidFill>
                                        <a:schemeClr val="tx1"/>
                                      </a:solidFill>
                                    </a:ln>
                                    <a:solidFill>
                                      <a:srgbClr val="0000FF"/>
                                    </a:solidFill>
                                    <a:effectLst>
                                      <a:innerShdw blurRad="69850" dist="43180" dir="5400000">
                                        <a:srgbClr val="000000">
                                          <a:alpha val="65000"/>
                                        </a:srgbClr>
                                      </a:innerShdw>
                                    </a:effectLst>
                                    <a:latin typeface="Cambria Math"/>
                                    <a:ea typeface="Cambria Math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7560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y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-2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-4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4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2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0" name="Таблица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6288028"/>
                  </p:ext>
                </p:extLst>
              </p:nvPr>
            </p:nvGraphicFramePr>
            <p:xfrm>
              <a:off x="683568" y="1412776"/>
              <a:ext cx="7272809" cy="15121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5246"/>
                    <a:gridCol w="970934"/>
                    <a:gridCol w="808090"/>
                    <a:gridCol w="677213"/>
                    <a:gridCol w="938966"/>
                    <a:gridCol w="808090"/>
                    <a:gridCol w="808090"/>
                    <a:gridCol w="808090"/>
                    <a:gridCol w="808090"/>
                  </a:tblGrid>
                  <a:tr h="7560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X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- 4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- 2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703030" t="-7258" r="-10151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796992" t="-7258" r="-752" b="-100000"/>
                          </a:stretch>
                        </a:blipFill>
                      </a:tcPr>
                    </a:tc>
                  </a:tr>
                  <a:tr h="7560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y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-2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-4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4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2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1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cap="none" spc="0" dirty="0" smtClean="0">
                              <a:ln w="1905">
                                <a:solidFill>
                                  <a:schemeClr val="tx1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</a:rPr>
                            <a:t>0,5</a:t>
                          </a:r>
                          <a:endParaRPr lang="ru-RU" sz="2800" b="1" cap="none" spc="0" dirty="0">
                            <a:ln w="1905">
                              <a:solidFill>
                                <a:schemeClr val="tx1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822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0" y="0"/>
            <a:ext cx="918051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Словесный</a:t>
            </a:r>
            <a:r>
              <a:rPr lang="en-US" sz="44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44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9486" y="764704"/>
                <a:ext cx="9134513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/>
                  <a:t>Функция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𝑦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𝑓</m:t>
                    </m:r>
                    <m:r>
                      <a:rPr lang="en-US" sz="3600" b="0" i="1" smtClean="0">
                        <a:latin typeface="Cambria Math"/>
                      </a:rPr>
                      <m:t>(</m:t>
                    </m:r>
                    <m:r>
                      <a:rPr lang="en-US" sz="3600" b="0" i="1" smtClean="0">
                        <a:latin typeface="Cambria Math"/>
                      </a:rPr>
                      <m:t>𝑥</m:t>
                    </m:r>
                    <m:r>
                      <a:rPr lang="en-US" sz="3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3600" dirty="0" smtClean="0"/>
                  <a:t> задана на множестве всех действительных чисел с помощью следующе-</a:t>
                </a:r>
                <a:r>
                  <a:rPr lang="ru-RU" sz="3600" dirty="0" err="1" smtClean="0"/>
                  <a:t>го</a:t>
                </a:r>
                <a:r>
                  <a:rPr lang="ru-RU" sz="3600" dirty="0" smtClean="0"/>
                  <a:t> правила: каждому числу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𝑥</m:t>
                    </m:r>
                  </m:oMath>
                </a14:m>
                <a:r>
                  <a:rPr lang="ru-RU" sz="3600" i="1" dirty="0" smtClean="0"/>
                  <a:t> </a:t>
                </a:r>
                <a:r>
                  <a:rPr lang="ru-RU" sz="3600" dirty="0" smtClean="0"/>
                  <a:t>ставится в </a:t>
                </a:r>
                <a:r>
                  <a:rPr lang="ru-RU" sz="3600" dirty="0" err="1" smtClean="0"/>
                  <a:t>соот-ветствие</a:t>
                </a:r>
                <a:r>
                  <a:rPr lang="ru-RU" sz="3600" dirty="0" smtClean="0"/>
                  <a:t> квадрат наибольшего из всех целых чисел, не превосходящих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𝑥</m:t>
                    </m:r>
                    <m:r>
                      <a:rPr lang="ru-RU" sz="3600" b="0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ru-RU" sz="3600" dirty="0" smtClean="0"/>
                  <a:t> </a:t>
                </a:r>
                <a:endParaRPr lang="ru-RU" sz="3600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" y="764704"/>
                <a:ext cx="9134513" cy="2862322"/>
              </a:xfrm>
              <a:prstGeom prst="rect">
                <a:avLst/>
              </a:prstGeom>
              <a:blipFill rotWithShape="1">
                <a:blip r:embed="rId2"/>
                <a:stretch>
                  <a:fillRect l="-2069" t="-3191" r="-1669" b="-7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827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189</Words>
  <Application>Microsoft Office PowerPoint</Application>
  <PresentationFormat>Экран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Наталья</cp:lastModifiedBy>
  <cp:revision>44</cp:revision>
  <dcterms:created xsi:type="dcterms:W3CDTF">2013-01-25T04:39:50Z</dcterms:created>
  <dcterms:modified xsi:type="dcterms:W3CDTF">2013-11-19T12:20:35Z</dcterms:modified>
</cp:coreProperties>
</file>