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9" r:id="rId3"/>
    <p:sldId id="270" r:id="rId4"/>
    <p:sldId id="261" r:id="rId5"/>
    <p:sldId id="271" r:id="rId6"/>
    <p:sldId id="272" r:id="rId7"/>
    <p:sldId id="273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921DB-FDB5-4DF2-9688-C4D711467EC6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0E8933-9EF6-4B0A-9AB7-FB58E6DCF6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926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0E8933-9EF6-4B0A-9AB7-FB58E6DCF683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2941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6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png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2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" t="7850" r="4235" b="3419"/>
          <a:stretch/>
        </p:blipFill>
        <p:spPr bwMode="auto">
          <a:xfrm>
            <a:off x="0" y="44625"/>
            <a:ext cx="9144000" cy="6336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36512" y="1817529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Соотношение между сторонами и углами треугольника.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9" t="31152" r="13145" b="34424"/>
          <a:stretch/>
        </p:blipFill>
        <p:spPr bwMode="auto">
          <a:xfrm>
            <a:off x="7683951" y="332656"/>
            <a:ext cx="1440160" cy="504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496" y="6396335"/>
            <a:ext cx="9071992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©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Ишутченко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 Н.Ф., ЛГ МБОУ «СОШ № 5», г. </a:t>
            </a:r>
            <a:r>
              <a:rPr lang="ru-RU" b="1" dirty="0" err="1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Лангепас</a:t>
            </a:r>
            <a:r>
              <a:rPr lang="ru-RU" b="1" dirty="0" smtClean="0">
                <a:ln w="11430">
                  <a:solidFill>
                    <a:schemeClr val="tx2">
                      <a:lumMod val="40000"/>
                      <a:lumOff val="60000"/>
                    </a:schemeClr>
                  </a:solidFill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Print" pitchFamily="2" charset="0"/>
              </a:rPr>
              <a:t>, 2013 год</a:t>
            </a:r>
            <a:endParaRPr lang="ru-RU" b="1" dirty="0">
              <a:ln w="11430">
                <a:solidFill>
                  <a:schemeClr val="tx2">
                    <a:lumMod val="40000"/>
                    <a:lumOff val="60000"/>
                  </a:schemeClr>
                </a:solidFill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7668344" y="903635"/>
            <a:ext cx="2133600" cy="365125"/>
          </a:xfrm>
        </p:spPr>
        <p:txBody>
          <a:bodyPr/>
          <a:lstStyle/>
          <a:p>
            <a:fld id="{A88FFED4-812C-43F6-8CBA-F1DF5A3FB43A}" type="datetime1">
              <a:rPr lang="ru-RU" sz="1800" b="1" smtClean="0">
                <a:solidFill>
                  <a:schemeClr val="tx1"/>
                </a:solidFill>
              </a:rPr>
              <a:t>22.11.2013</a:t>
            </a:fld>
            <a:endParaRPr lang="ru-RU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77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Дуга 52"/>
          <p:cNvSpPr/>
          <p:nvPr/>
        </p:nvSpPr>
        <p:spPr>
          <a:xfrm>
            <a:off x="1043608" y="4149080"/>
            <a:ext cx="288032" cy="360040"/>
          </a:xfrm>
          <a:prstGeom prst="arc">
            <a:avLst>
              <a:gd name="adj1" fmla="val 16200000"/>
              <a:gd name="adj2" fmla="val 20736695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030584" y="548680"/>
              <a:ext cx="292554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Теорема.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42" name="Прямоугольник 41"/>
          <p:cNvSpPr/>
          <p:nvPr/>
        </p:nvSpPr>
        <p:spPr>
          <a:xfrm>
            <a:off x="395536" y="1754326"/>
            <a:ext cx="8280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Теорема: 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площадь треугольника равна половине произведения сторон на синус угла между ними .</a:t>
            </a:r>
            <a:endParaRPr lang="ru-RU" sz="24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grpSp>
        <p:nvGrpSpPr>
          <p:cNvPr id="46" name="Группа 45"/>
          <p:cNvGrpSpPr/>
          <p:nvPr/>
        </p:nvGrpSpPr>
        <p:grpSpPr>
          <a:xfrm>
            <a:off x="467544" y="2636912"/>
            <a:ext cx="3566090" cy="2261865"/>
            <a:chOff x="899592" y="2924944"/>
            <a:chExt cx="3566090" cy="2261865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2915816" y="4437112"/>
              <a:ext cx="144016" cy="144016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843808" y="3212976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66138" y="4509120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/>
                <a:t>В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83468" y="4479503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771800" y="4509120"/>
              <a:ext cx="3786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Н</a:t>
              </a:r>
              <a:endParaRPr lang="ru-RU" sz="2400" b="1" dirty="0"/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>
              <a:off x="1187624" y="4581128"/>
              <a:ext cx="309634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 стрелкой 32"/>
            <p:cNvCxnSpPr/>
            <p:nvPr/>
          </p:nvCxnSpPr>
          <p:spPr>
            <a:xfrm flipV="1">
              <a:off x="1331640" y="3212976"/>
              <a:ext cx="1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Равнобедренный треугольник 29"/>
            <p:cNvSpPr/>
            <p:nvPr/>
          </p:nvSpPr>
          <p:spPr>
            <a:xfrm>
              <a:off x="1331640" y="3573016"/>
              <a:ext cx="2304256" cy="1008112"/>
            </a:xfrm>
            <a:prstGeom prst="triangle">
              <a:avLst>
                <a:gd name="adj" fmla="val 68839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7" name="Прямая соединительная линия 36"/>
            <p:cNvCxnSpPr>
              <a:stCxn id="30" idx="0"/>
              <a:endCxn id="30" idx="3"/>
            </p:cNvCxnSpPr>
            <p:nvPr/>
          </p:nvCxnSpPr>
          <p:spPr>
            <a:xfrm>
              <a:off x="2917867" y="3573016"/>
              <a:ext cx="0" cy="1008112"/>
            </a:xfrm>
            <a:prstGeom prst="line">
              <a:avLst/>
            </a:prstGeom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139952" y="4509120"/>
              <a:ext cx="325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err="1" smtClean="0"/>
                <a:t>х</a:t>
              </a:r>
              <a:endParaRPr lang="ru-RU" sz="2400" b="1" dirty="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99592" y="2924944"/>
              <a:ext cx="3305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у</a:t>
              </a:r>
              <a:endParaRPr lang="ru-RU" sz="2400" b="1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267744" y="4725144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a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979712" y="3573016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b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572452" y="3861048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h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275856" y="3717032"/>
              <a:ext cx="312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c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</p:grpSp>
      <p:graphicFrame>
        <p:nvGraphicFramePr>
          <p:cNvPr id="49" name="Объект 48"/>
          <p:cNvGraphicFramePr>
            <a:graphicFrameLocks noChangeAspect="1"/>
          </p:cNvGraphicFramePr>
          <p:nvPr/>
        </p:nvGraphicFramePr>
        <p:xfrm>
          <a:off x="4067944" y="2636912"/>
          <a:ext cx="4578451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3" imgW="2603160" imgH="1473120" progId="Equation.3">
                  <p:embed/>
                </p:oleObj>
              </mc:Choice>
              <mc:Fallback>
                <p:oleObj name="Формула" r:id="rId3" imgW="2603160" imgH="14731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2636912"/>
                        <a:ext cx="4578451" cy="259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Прямоугольник 51"/>
          <p:cNvSpPr/>
          <p:nvPr/>
        </p:nvSpPr>
        <p:spPr>
          <a:xfrm>
            <a:off x="6876256" y="5301208"/>
            <a:ext cx="144016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0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3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971600" y="548680"/>
              <a:ext cx="5112568" cy="107721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32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Формулы для нахождения площади треугольника.</a:t>
              </a:r>
              <a:endParaRPr lang="ru-RU" sz="32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49" name="Объект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5225548"/>
              </p:ext>
            </p:extLst>
          </p:nvPr>
        </p:nvGraphicFramePr>
        <p:xfrm>
          <a:off x="899592" y="1844824"/>
          <a:ext cx="4536504" cy="4439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3" imgW="1752480" imgH="1714320" progId="Equation.3">
                  <p:embed/>
                </p:oleObj>
              </mc:Choice>
              <mc:Fallback>
                <p:oleObj name="Формула" r:id="rId3" imgW="1752480" imgH="17143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1844824"/>
                        <a:ext cx="4536504" cy="4439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63888" y="3131676"/>
            <a:ext cx="5228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Через стороны треугольника и синус угла между ними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3925308"/>
            <a:ext cx="5243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Через полупериметр и радиус вписанной окружности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27884" y="4725144"/>
            <a:ext cx="5219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Через стороны треугольника и </a:t>
            </a:r>
            <a:r>
              <a:rPr lang="ru-RU" dirty="0">
                <a:solidFill>
                  <a:srgbClr val="0000FF"/>
                </a:solidFill>
              </a:rPr>
              <a:t>радиус </a:t>
            </a:r>
            <a:r>
              <a:rPr lang="ru-RU" dirty="0" smtClean="0">
                <a:solidFill>
                  <a:srgbClr val="0000FF"/>
                </a:solidFill>
              </a:rPr>
              <a:t>описанной </a:t>
            </a:r>
            <a:r>
              <a:rPr lang="ru-RU" dirty="0">
                <a:solidFill>
                  <a:srgbClr val="0000FF"/>
                </a:solidFill>
              </a:rPr>
              <a:t>окружности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42271" y="5805264"/>
            <a:ext cx="1789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Формула Герона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94557" y="2276872"/>
            <a:ext cx="47939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FF"/>
                </a:solidFill>
              </a:rPr>
              <a:t>Через сторону треугольника и высоту к ней проведенную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0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5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009744" y="548680"/>
              <a:ext cx="296722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Теорема!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02" name="Прямоугольник 101"/>
          <p:cNvSpPr/>
          <p:nvPr/>
        </p:nvSpPr>
        <p:spPr>
          <a:xfrm>
            <a:off x="395536" y="1754326"/>
            <a:ext cx="828092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Теорема синусов: </a:t>
            </a:r>
            <a:r>
              <a:rPr lang="ru-RU" sz="24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стороны треугольника пропорциональны синусам противолежащих углов.</a:t>
            </a:r>
            <a:endParaRPr lang="ru-RU" sz="24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grpSp>
        <p:nvGrpSpPr>
          <p:cNvPr id="138" name="Группа 137"/>
          <p:cNvGrpSpPr/>
          <p:nvPr/>
        </p:nvGrpSpPr>
        <p:grpSpPr>
          <a:xfrm>
            <a:off x="5808004" y="2564904"/>
            <a:ext cx="2940460" cy="1973833"/>
            <a:chOff x="551420" y="2924944"/>
            <a:chExt cx="2940460" cy="1973833"/>
          </a:xfrm>
        </p:grpSpPr>
        <p:sp>
          <p:nvSpPr>
            <p:cNvPr id="124" name="TextBox 123"/>
            <p:cNvSpPr txBox="1"/>
            <p:nvPr/>
          </p:nvSpPr>
          <p:spPr>
            <a:xfrm>
              <a:off x="2411760" y="2924944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А</a:t>
              </a:r>
              <a:endParaRPr lang="ru-RU" sz="2400" b="1" dirty="0"/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134090" y="4221088"/>
              <a:ext cx="3577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/>
                <a:t>В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551420" y="4191471"/>
              <a:ext cx="3481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С</a:t>
              </a:r>
              <a:endParaRPr lang="ru-RU" sz="2400" b="1" dirty="0"/>
            </a:p>
          </p:txBody>
        </p:sp>
        <p:sp>
          <p:nvSpPr>
            <p:cNvPr id="130" name="Равнобедренный треугольник 129"/>
            <p:cNvSpPr/>
            <p:nvPr/>
          </p:nvSpPr>
          <p:spPr>
            <a:xfrm>
              <a:off x="899592" y="3284984"/>
              <a:ext cx="2304256" cy="1008112"/>
            </a:xfrm>
            <a:prstGeom prst="triangle">
              <a:avLst>
                <a:gd name="adj" fmla="val 68839"/>
              </a:avLst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1835696" y="4437112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chemeClr val="tx1"/>
                    </a:solidFill>
                  </a:ln>
                </a:rPr>
                <a:t>a</a:t>
              </a:r>
              <a:endParaRPr lang="ru-RU" sz="2400" i="1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1547664" y="3284984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chemeClr val="tx1"/>
                    </a:solidFill>
                  </a:ln>
                </a:rPr>
                <a:t>b</a:t>
              </a:r>
              <a:endParaRPr lang="ru-RU" sz="2400" i="1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137" name="TextBox 136"/>
            <p:cNvSpPr txBox="1"/>
            <p:nvPr/>
          </p:nvSpPr>
          <p:spPr>
            <a:xfrm>
              <a:off x="2843808" y="3429000"/>
              <a:ext cx="312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chemeClr val="tx1"/>
                    </a:solidFill>
                  </a:ln>
                </a:rPr>
                <a:t>c</a:t>
              </a:r>
              <a:endParaRPr lang="ru-RU" sz="2400" i="1" dirty="0">
                <a:ln>
                  <a:solidFill>
                    <a:schemeClr val="tx1"/>
                  </a:solidFill>
                </a:ln>
              </a:endParaRPr>
            </a:p>
          </p:txBody>
        </p:sp>
      </p:grp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395536" y="2636912"/>
          <a:ext cx="8355946" cy="3384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Формула" r:id="rId4" imgW="5206680" imgH="2108160" progId="Equation.3">
                  <p:embed/>
                </p:oleObj>
              </mc:Choice>
              <mc:Fallback>
                <p:oleObj name="Формула" r:id="rId4" imgW="5206680" imgH="21081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2636912"/>
                        <a:ext cx="8355946" cy="338437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" name="Прямоугольник 138"/>
          <p:cNvSpPr/>
          <p:nvPr/>
        </p:nvSpPr>
        <p:spPr>
          <a:xfrm>
            <a:off x="7020272" y="5949280"/>
            <a:ext cx="144016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93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Дуга 40"/>
          <p:cNvSpPr/>
          <p:nvPr/>
        </p:nvSpPr>
        <p:spPr>
          <a:xfrm>
            <a:off x="827584" y="4293096"/>
            <a:ext cx="288032" cy="360040"/>
          </a:xfrm>
          <a:prstGeom prst="arc">
            <a:avLst>
              <a:gd name="adj1" fmla="val 15414140"/>
              <a:gd name="adj2" fmla="val 20736695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3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chemeClr val="accent6">
                            <a:lumMod val="50000"/>
                          </a:schemeClr>
                        </a:solidFill>
                      </a:ln>
                      <a:solidFill>
                        <a:schemeClr val="accent5">
                          <a:lumMod val="75000"/>
                        </a:schemeClr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chemeClr val="accent6">
                          <a:lumMod val="5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009744" y="548680"/>
              <a:ext cx="296722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>
                    <a:solidFill>
                      <a:schemeClr val="bg1"/>
                    </a:solidFill>
                  </a:ln>
                  <a:solidFill>
                    <a:srgbClr val="C8F7FC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Теорема!</a:t>
              </a:r>
              <a:endParaRPr lang="ru-RU" sz="5400" b="1" cap="none" spc="0" dirty="0">
                <a:ln w="11430">
                  <a:solidFill>
                    <a:schemeClr val="bg1"/>
                  </a:solidFill>
                </a:ln>
                <a:solidFill>
                  <a:srgbClr val="C8F7FC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02" name="Прямоугольник 101"/>
          <p:cNvSpPr/>
          <p:nvPr/>
        </p:nvSpPr>
        <p:spPr>
          <a:xfrm>
            <a:off x="395536" y="1796623"/>
            <a:ext cx="828092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000" b="1" dirty="0" smtClean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Теорема косинусов: </a:t>
            </a:r>
            <a:r>
              <a:rPr lang="ru-RU" sz="2000" b="1" dirty="0" smtClean="0">
                <a:ln w="11430"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/>
              </a:rPr>
              <a:t>квадрат стороны треугольника равен сумме квадратов двух других его сторон минус удвоенное произведение этих сторон на косинус угла между ними.</a:t>
            </a:r>
            <a:endParaRPr lang="ru-RU" sz="2000" b="1" dirty="0">
              <a:ln w="11430"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/>
            </a:endParaRP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211960" y="2852936"/>
          <a:ext cx="4570269" cy="3024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Формула" r:id="rId4" imgW="2476440" imgH="1638000" progId="Equation.3">
                  <p:embed/>
                </p:oleObj>
              </mc:Choice>
              <mc:Fallback>
                <p:oleObj name="Формула" r:id="rId4" imgW="2476440" imgH="16380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2852936"/>
                        <a:ext cx="4570269" cy="302433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9" name="Прямоугольник 138"/>
          <p:cNvSpPr/>
          <p:nvPr/>
        </p:nvSpPr>
        <p:spPr>
          <a:xfrm>
            <a:off x="7524328" y="6165304"/>
            <a:ext cx="144016" cy="14401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/>
          <p:nvPr/>
        </p:nvGrpSpPr>
        <p:grpSpPr>
          <a:xfrm>
            <a:off x="251520" y="2780928"/>
            <a:ext cx="3996892" cy="2185556"/>
            <a:chOff x="899592" y="2924944"/>
            <a:chExt cx="3996892" cy="2185556"/>
          </a:xfrm>
        </p:grpSpPr>
        <p:sp>
          <p:nvSpPr>
            <p:cNvPr id="27" name="TextBox 26"/>
            <p:cNvSpPr txBox="1"/>
            <p:nvPr/>
          </p:nvSpPr>
          <p:spPr>
            <a:xfrm>
              <a:off x="2699792" y="3140968"/>
              <a:ext cx="219669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C</a:t>
              </a:r>
              <a:r>
                <a:rPr lang="ru-RU" sz="2400" b="1" dirty="0" smtClean="0"/>
                <a:t>(</a:t>
              </a:r>
              <a:r>
                <a:rPr lang="en-US" sz="2400" b="1" dirty="0" err="1" smtClean="0"/>
                <a:t>bcosA</a:t>
              </a:r>
              <a:r>
                <a:rPr lang="en-US" sz="2400" b="1" dirty="0" smtClean="0"/>
                <a:t>; </a:t>
              </a:r>
              <a:r>
                <a:rPr lang="en-US" sz="2400" b="1" dirty="0" err="1" smtClean="0"/>
                <a:t>bsinA</a:t>
              </a:r>
              <a:r>
                <a:rPr lang="ru-RU" sz="2400" b="1" dirty="0" smtClean="0"/>
                <a:t>)</a:t>
              </a:r>
              <a:endParaRPr lang="ru-RU" sz="2400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275856" y="4509120"/>
              <a:ext cx="9877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В(с; 0)</a:t>
              </a:r>
              <a:endParaRPr lang="ru-RU" sz="2400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83468" y="4479503"/>
              <a:ext cx="37061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/>
                <a:t>A</a:t>
              </a:r>
              <a:endParaRPr lang="ru-RU" sz="2400" b="1" dirty="0"/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>
              <a:off x="1187624" y="4581128"/>
              <a:ext cx="309634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V="1">
              <a:off x="1331640" y="3212976"/>
              <a:ext cx="1" cy="165618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Равнобедренный треугольник 32"/>
            <p:cNvSpPr/>
            <p:nvPr/>
          </p:nvSpPr>
          <p:spPr>
            <a:xfrm>
              <a:off x="1331640" y="3573016"/>
              <a:ext cx="2304256" cy="1008112"/>
            </a:xfrm>
            <a:prstGeom prst="triangle">
              <a:avLst>
                <a:gd name="adj" fmla="val 68839"/>
              </a:avLst>
            </a:prstGeom>
            <a:noFill/>
            <a:ln>
              <a:solidFill>
                <a:srgbClr val="0000FF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139952" y="4509120"/>
              <a:ext cx="3257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err="1" smtClean="0"/>
                <a:t>х</a:t>
              </a:r>
              <a:endParaRPr lang="ru-RU" sz="2400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99592" y="2924944"/>
              <a:ext cx="33054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/>
                <a:t>у</a:t>
              </a:r>
              <a:endParaRPr lang="ru-RU" sz="2400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426142" y="3769314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a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79712" y="3573016"/>
              <a:ext cx="34336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b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316620" y="4648835"/>
              <a:ext cx="31290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 smtClean="0">
                  <a:ln>
                    <a:solidFill>
                      <a:srgbClr val="0000FF"/>
                    </a:solidFill>
                  </a:ln>
                  <a:solidFill>
                    <a:srgbClr val="0000FF"/>
                  </a:solidFill>
                </a:rPr>
                <a:t>c</a:t>
              </a:r>
              <a:endParaRPr lang="ru-RU" sz="2400" i="1" dirty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193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Дуга 52"/>
          <p:cNvSpPr/>
          <p:nvPr/>
        </p:nvSpPr>
        <p:spPr>
          <a:xfrm rot="7511772">
            <a:off x="841678" y="2534323"/>
            <a:ext cx="288032" cy="360040"/>
          </a:xfrm>
          <a:prstGeom prst="arc">
            <a:avLst>
              <a:gd name="adj1" fmla="val 16200000"/>
              <a:gd name="adj2" fmla="val 20736695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3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rgbClr val="FF0000"/>
                        </a:solidFill>
                      </a:ln>
                      <a:solidFill>
                        <a:srgbClr val="FF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rgbClr val="FF0000"/>
                      </a:solidFill>
                    </a:ln>
                    <a:solidFill>
                      <a:srgbClr val="FF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294537" y="548680"/>
              <a:ext cx="239764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</a:t>
              </a:r>
              <a:r>
                <a:rPr lang="ru-RU" sz="5400" b="1" cap="none" spc="0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!</a:t>
              </a:r>
              <a:endParaRPr lang="ru-RU" sz="5400" b="1" cap="none" spc="0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2256336"/>
              </p:ext>
            </p:extLst>
          </p:nvPr>
        </p:nvGraphicFramePr>
        <p:xfrm>
          <a:off x="2811299" y="2589714"/>
          <a:ext cx="5577220" cy="5264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Формула" r:id="rId4" imgW="2145960" imgH="203040" progId="Equation.3">
                  <p:embed/>
                </p:oleObj>
              </mc:Choice>
              <mc:Fallback>
                <p:oleObj name="Формула" r:id="rId4" imgW="2145960" imgH="20304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1299" y="2589714"/>
                        <a:ext cx="5577220" cy="52644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51520" y="1556792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треугольника </a:t>
            </a:r>
          </a:p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двум сторонам и углу между ними.</a:t>
            </a:r>
            <a:endParaRPr lang="ru-RU" sz="28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539552" y="2708920"/>
            <a:ext cx="1872208" cy="1296144"/>
          </a:xfrm>
          <a:prstGeom prst="triangle">
            <a:avLst>
              <a:gd name="adj" fmla="val 25333"/>
            </a:avLst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95436" y="234888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411760" y="386104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79512" y="3933056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cxnSp>
        <p:nvCxnSpPr>
          <p:cNvPr id="46" name="Прямая соединительная линия 45"/>
          <p:cNvCxnSpPr>
            <a:stCxn id="34" idx="0"/>
            <a:endCxn id="34" idx="4"/>
          </p:cNvCxnSpPr>
          <p:nvPr/>
        </p:nvCxnSpPr>
        <p:spPr>
          <a:xfrm>
            <a:off x="1013838" y="2708920"/>
            <a:ext cx="1397922" cy="1296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34" idx="0"/>
            <a:endCxn id="34" idx="2"/>
          </p:cNvCxnSpPr>
          <p:nvPr/>
        </p:nvCxnSpPr>
        <p:spPr>
          <a:xfrm flipH="1">
            <a:off x="539552" y="2708920"/>
            <a:ext cx="474286" cy="1296144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691680" y="2852936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a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95536" y="2996952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b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6844" y="3356992"/>
            <a:ext cx="41474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можно найти???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/>
                  <a:t>1. АВ по теореме косинусов</a:t>
                </a:r>
              </a:p>
              <a:p>
                <a:r>
                  <a:rPr lang="ru-RU" sz="2400" dirty="0" smtClean="0">
                    <a:latin typeface="Cambria Math"/>
                    <a:ea typeface="Cambria Math"/>
                  </a:rPr>
                  <a:t>2.  </a:t>
                </a:r>
                <a14:m>
                  <m:oMath xmlns:m="http://schemas.openxmlformats.org/officeDocument/2006/math">
                    <m:r>
                      <a:rPr lang="ru-RU" sz="2400" i="0" smtClean="0">
                        <a:latin typeface="Cambria Math"/>
                        <a:ea typeface="Cambria Math"/>
                      </a:rPr>
                      <m:t>∠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А и ∠В</m:t>
                    </m:r>
                  </m:oMath>
                </a14:m>
                <a:r>
                  <a:rPr lang="ru-RU" sz="2400" dirty="0" smtClean="0"/>
                  <a:t> по теореме синусов</a:t>
                </a:r>
              </a:p>
              <a:p>
                <a:r>
                  <a:rPr lang="ru-RU" sz="2400" dirty="0" smtClean="0"/>
                  <a:t>3. Площадь треугольника </a:t>
                </a:r>
              </a:p>
              <a:p>
                <a:r>
                  <a:rPr lang="ru-RU" sz="2400" dirty="0" smtClean="0"/>
                  <a:t>4. Радиусы вписанной и описанной </a:t>
                </a:r>
                <a:r>
                  <a:rPr lang="ru-RU" sz="2400" dirty="0" smtClean="0"/>
                  <a:t>окружностей</a:t>
                </a:r>
              </a:p>
              <a:p>
                <a:r>
                  <a:rPr lang="ru-RU" sz="2400" dirty="0" smtClean="0"/>
                  <a:t>5. Высоты треугольника</a:t>
                </a:r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blipFill rotWithShape="1">
                <a:blip r:embed="rId6"/>
                <a:stretch>
                  <a:fillRect l="-1209" t="-2516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193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уга 27"/>
          <p:cNvSpPr/>
          <p:nvPr/>
        </p:nvSpPr>
        <p:spPr>
          <a:xfrm rot="14562642">
            <a:off x="2229845" y="3803791"/>
            <a:ext cx="288032" cy="360040"/>
          </a:xfrm>
          <a:prstGeom prst="arc">
            <a:avLst>
              <a:gd name="adj1" fmla="val 17178790"/>
              <a:gd name="adj2" fmla="val 20736695"/>
            </a:avLst>
          </a:prstGeom>
          <a:ln>
            <a:solidFill>
              <a:srgbClr val="00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Дуга 26"/>
          <p:cNvSpPr/>
          <p:nvPr/>
        </p:nvSpPr>
        <p:spPr>
          <a:xfrm rot="14562642">
            <a:off x="2117041" y="3753035"/>
            <a:ext cx="288032" cy="360040"/>
          </a:xfrm>
          <a:prstGeom prst="arc">
            <a:avLst>
              <a:gd name="adj1" fmla="val 16200000"/>
              <a:gd name="adj2" fmla="val 20736695"/>
            </a:avLst>
          </a:prstGeom>
          <a:ln>
            <a:solidFill>
              <a:srgbClr val="0000FF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Дуга 52"/>
          <p:cNvSpPr/>
          <p:nvPr/>
        </p:nvSpPr>
        <p:spPr>
          <a:xfrm rot="7511772">
            <a:off x="841678" y="2534323"/>
            <a:ext cx="288032" cy="360040"/>
          </a:xfrm>
          <a:prstGeom prst="arc">
            <a:avLst>
              <a:gd name="adj1" fmla="val 16200000"/>
              <a:gd name="adj2" fmla="val 20736695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3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rgbClr val="FF0000"/>
                        </a:solidFill>
                      </a:ln>
                      <a:solidFill>
                        <a:srgbClr val="FF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rgbClr val="FF0000"/>
                      </a:solidFill>
                    </a:ln>
                    <a:solidFill>
                      <a:srgbClr val="FF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294537" y="548680"/>
              <a:ext cx="239764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</a:t>
              </a:r>
              <a:r>
                <a:rPr lang="ru-RU" sz="5400" b="1" cap="none" spc="0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!</a:t>
              </a:r>
              <a:endParaRPr lang="ru-RU" sz="5400" b="1" cap="none" spc="0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1742909"/>
              </p:ext>
            </p:extLst>
          </p:nvPr>
        </p:nvGraphicFramePr>
        <p:xfrm>
          <a:off x="3108325" y="2589213"/>
          <a:ext cx="4983163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5" name="Формула" r:id="rId4" imgW="1917360" imgH="203040" progId="Equation.3">
                  <p:embed/>
                </p:oleObj>
              </mc:Choice>
              <mc:Fallback>
                <p:oleObj name="Формула" r:id="rId4" imgW="1917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08325" y="2589213"/>
                        <a:ext cx="4983163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51520" y="1556792"/>
            <a:ext cx="775847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треугольника </a:t>
            </a:r>
          </a:p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стороне и двум прилегающим к ней углам.</a:t>
            </a:r>
            <a:endParaRPr lang="ru-RU" sz="28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539552" y="2708920"/>
            <a:ext cx="1872208" cy="1296144"/>
          </a:xfrm>
          <a:prstGeom prst="triangle">
            <a:avLst>
              <a:gd name="adj" fmla="val 25333"/>
            </a:avLst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95436" y="234888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411760" y="386104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79512" y="3933056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cxnSp>
        <p:nvCxnSpPr>
          <p:cNvPr id="46" name="Прямая соединительная линия 45"/>
          <p:cNvCxnSpPr>
            <a:stCxn id="34" idx="0"/>
            <a:endCxn id="34" idx="4"/>
          </p:cNvCxnSpPr>
          <p:nvPr/>
        </p:nvCxnSpPr>
        <p:spPr>
          <a:xfrm>
            <a:off x="1013838" y="2708920"/>
            <a:ext cx="1397922" cy="1296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691680" y="2852936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a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6844" y="3356992"/>
            <a:ext cx="41474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можно найти???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ea typeface="Cambria Math"/>
                  </a:rPr>
                  <a:t>1. </a:t>
                </a:r>
                <a14:m>
                  <m:oMath xmlns:m="http://schemas.openxmlformats.org/officeDocument/2006/math">
                    <m:r>
                      <a:rPr lang="ru-RU" sz="2400" smtClean="0">
                        <a:latin typeface="Cambria Math"/>
                        <a:ea typeface="Cambria Math"/>
                      </a:rPr>
                      <m:t>∠А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 (сумма углов треугольника равна </m:t>
                    </m:r>
                    <m:sSup>
                      <m:sSupPr>
                        <m:ctrlPr>
                          <a:rPr lang="ru-RU" sz="24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0" i="1" smtClean="0">
                            <a:latin typeface="Cambria Math"/>
                            <a:ea typeface="Cambria Math"/>
                          </a:rPr>
                          <m:t>180</m:t>
                        </m:r>
                      </m:e>
                      <m:sup>
                        <m:r>
                          <a:rPr lang="ru-RU" sz="2400" b="0" i="1" smtClean="0">
                            <a:latin typeface="Cambria Math"/>
                            <a:ea typeface="Cambria Math"/>
                          </a:rPr>
                          <m:t>0</m:t>
                        </m:r>
                      </m:sup>
                    </m:sSup>
                    <m:r>
                      <a:rPr lang="ru-RU" sz="2400" b="0" i="0" smtClean="0">
                        <a:latin typeface="Cambria Math"/>
                        <a:ea typeface="Cambria Math"/>
                      </a:rPr>
                      <m:t>)</m:t>
                    </m:r>
                    <m:r>
                      <a:rPr lang="ru-RU" sz="24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ru-RU" sz="2400" dirty="0" smtClean="0">
                  <a:latin typeface="Cambria Math"/>
                  <a:ea typeface="Cambria Math"/>
                </a:endParaRPr>
              </a:p>
              <a:p>
                <a:r>
                  <a:rPr lang="ru-RU" sz="2400" dirty="0" smtClean="0">
                    <a:latin typeface="Cambria Math"/>
                    <a:ea typeface="Cambria Math"/>
                  </a:rPr>
                  <a:t>2. АС и АВ </a:t>
                </a:r>
                <a:r>
                  <a:rPr lang="ru-RU" sz="2400" dirty="0" smtClean="0"/>
                  <a:t>по теореме синусов</a:t>
                </a:r>
              </a:p>
              <a:p>
                <a:r>
                  <a:rPr lang="ru-RU" sz="2400" dirty="0" smtClean="0"/>
                  <a:t>3. Площадь треугольника </a:t>
                </a:r>
              </a:p>
              <a:p>
                <a:r>
                  <a:rPr lang="ru-RU" sz="2400" dirty="0" smtClean="0"/>
                  <a:t>4. Радиусы вписанной и описанной </a:t>
                </a:r>
                <a:r>
                  <a:rPr lang="ru-RU" sz="2400" dirty="0" smtClean="0"/>
                  <a:t>окружностей</a:t>
                </a:r>
              </a:p>
              <a:p>
                <a:r>
                  <a:rPr lang="ru-RU" sz="2400" dirty="0" smtClean="0"/>
                  <a:t>5. Высоты треугольника</a:t>
                </a:r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blipFill rotWithShape="1">
                <a:blip r:embed="rId6"/>
                <a:stretch>
                  <a:fillRect l="-1209" t="-2516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144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4"/>
          <p:cNvGrpSpPr/>
          <p:nvPr/>
        </p:nvGrpSpPr>
        <p:grpSpPr>
          <a:xfrm>
            <a:off x="179512" y="0"/>
            <a:ext cx="8964488" cy="6597352"/>
            <a:chOff x="179512" y="0"/>
            <a:chExt cx="8964488" cy="6597352"/>
          </a:xfrm>
        </p:grpSpPr>
        <p:grpSp>
          <p:nvGrpSpPr>
            <p:cNvPr id="3" name="Группа 65"/>
            <p:cNvGrpSpPr/>
            <p:nvPr/>
          </p:nvGrpSpPr>
          <p:grpSpPr>
            <a:xfrm>
              <a:off x="179512" y="0"/>
              <a:ext cx="8964488" cy="6597352"/>
              <a:chOff x="179512" y="0"/>
              <a:chExt cx="8964488" cy="6597352"/>
            </a:xfrm>
          </p:grpSpPr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179512" y="188640"/>
                <a:ext cx="8640959" cy="6408712"/>
              </a:xfrm>
              <a:prstGeom prst="roundRect">
                <a:avLst/>
              </a:pr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4" name="Прямоугольник 73"/>
              <p:cNvSpPr/>
              <p:nvPr/>
            </p:nvSpPr>
            <p:spPr>
              <a:xfrm>
                <a:off x="7308304" y="0"/>
                <a:ext cx="1835696" cy="177281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" name="Группа 74"/>
              <p:cNvGrpSpPr/>
              <p:nvPr/>
            </p:nvGrpSpPr>
            <p:grpSpPr>
              <a:xfrm>
                <a:off x="7568096" y="188641"/>
                <a:ext cx="1341392" cy="1107996"/>
                <a:chOff x="6012160" y="3955122"/>
                <a:chExt cx="1341392" cy="1107996"/>
              </a:xfrm>
            </p:grpSpPr>
            <p:sp>
              <p:nvSpPr>
                <p:cNvPr id="79" name="Овал 78"/>
                <p:cNvSpPr/>
                <p:nvPr/>
              </p:nvSpPr>
              <p:spPr>
                <a:xfrm>
                  <a:off x="6012160" y="4005063"/>
                  <a:ext cx="1341392" cy="1032129"/>
                </a:xfrm>
                <a:prstGeom prst="ellipse">
                  <a:avLst/>
                </a:prstGeom>
              </p:spPr>
              <p:style>
                <a:lnRef idx="0">
                  <a:schemeClr val="accent2"/>
                </a:lnRef>
                <a:fillRef idx="3">
                  <a:schemeClr val="accent2"/>
                </a:fillRef>
                <a:effectRef idx="3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Овал 79"/>
                <p:cNvSpPr/>
                <p:nvPr/>
              </p:nvSpPr>
              <p:spPr>
                <a:xfrm>
                  <a:off x="6084168" y="4077072"/>
                  <a:ext cx="1152128" cy="864096"/>
                </a:xfrm>
                <a:prstGeom prst="ellipse">
                  <a:avLst/>
                </a:prstGeom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>
                <a:xfrm>
                  <a:off x="6372200" y="3955122"/>
                  <a:ext cx="460383" cy="1107996"/>
                </a:xfrm>
                <a:prstGeom prst="rect">
                  <a:avLst/>
                </a:prstGeom>
                <a:noFill/>
              </p:spPr>
              <p:txBody>
                <a:bodyPr wrap="none" lIns="91440" tIns="45720" rIns="91440" bIns="45720">
                  <a:spAutoFit/>
                  <a:scene3d>
                    <a:camera prst="orthographicFront"/>
                    <a:lightRig rig="flat" dir="tl">
                      <a:rot lat="0" lon="0" rev="6600000"/>
                    </a:lightRig>
                  </a:scene3d>
                  <a:sp3d extrusionH="25400" contourW="8890">
                    <a:bevelT w="38100" h="31750"/>
                    <a:contourClr>
                      <a:schemeClr val="accent2">
                        <a:shade val="75000"/>
                      </a:schemeClr>
                    </a:contourClr>
                  </a:sp3d>
                </a:bodyPr>
                <a:lstStyle/>
                <a:p>
                  <a:pPr algn="ctr"/>
                  <a:r>
                    <a:rPr lang="ru-RU" sz="6600" b="1" cap="none" spc="0" dirty="0" smtClean="0">
                      <a:ln w="11430">
                        <a:solidFill>
                          <a:srgbClr val="FF0000"/>
                        </a:solidFill>
                      </a:ln>
                      <a:solidFill>
                        <a:srgbClr val="FF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rPr>
                    <a:t>!</a:t>
                  </a:r>
                  <a:endParaRPr lang="ru-RU" sz="6600" b="1" cap="none" spc="0" dirty="0">
                    <a:ln w="11430">
                      <a:solidFill>
                        <a:srgbClr val="FF0000"/>
                      </a:solidFill>
                    </a:ln>
                    <a:solidFill>
                      <a:srgbClr val="FF0000"/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6" name="Дуга 8"/>
              <p:cNvSpPr/>
              <p:nvPr/>
            </p:nvSpPr>
            <p:spPr>
              <a:xfrm rot="5400000">
                <a:off x="7157293" y="195636"/>
                <a:ext cx="1705406" cy="1691417"/>
              </a:xfrm>
              <a:custGeom>
                <a:avLst/>
                <a:gdLst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3" fmla="*/ 1669210 w 3338419"/>
                  <a:gd name="connsiteY3" fmla="*/ 895543 h 1791085"/>
                  <a:gd name="connsiteX4" fmla="*/ 3196322 w 3338419"/>
                  <a:gd name="connsiteY4" fmla="*/ 533972 h 1791085"/>
                  <a:gd name="connsiteX0" fmla="*/ 3196322 w 3338419"/>
                  <a:gd name="connsiteY0" fmla="*/ 533972 h 1791085"/>
                  <a:gd name="connsiteX1" fmla="*/ 2626535 w 3338419"/>
                  <a:gd name="connsiteY1" fmla="*/ 1629163 h 1791085"/>
                  <a:gd name="connsiteX2" fmla="*/ 1696597 w 3338419"/>
                  <a:gd name="connsiteY2" fmla="*/ 1790964 h 1791085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0" fmla="*/ 1527112 w 1692380"/>
                  <a:gd name="connsiteY0" fmla="*/ 290286 h 1547278"/>
                  <a:gd name="connsiteX1" fmla="*/ 957325 w 1692380"/>
                  <a:gd name="connsiteY1" fmla="*/ 1385477 h 1547278"/>
                  <a:gd name="connsiteX2" fmla="*/ 27387 w 1692380"/>
                  <a:gd name="connsiteY2" fmla="*/ 1547278 h 1547278"/>
                  <a:gd name="connsiteX3" fmla="*/ 0 w 1692380"/>
                  <a:gd name="connsiteY3" fmla="*/ 651857 h 1547278"/>
                  <a:gd name="connsiteX4" fmla="*/ 1527112 w 1692380"/>
                  <a:gd name="connsiteY4" fmla="*/ 290286 h 1547278"/>
                  <a:gd name="connsiteX0" fmla="*/ 1556141 w 1692380"/>
                  <a:gd name="connsiteY0" fmla="*/ 0 h 1547278"/>
                  <a:gd name="connsiteX1" fmla="*/ 957325 w 1692380"/>
                  <a:gd name="connsiteY1" fmla="*/ 1385477 h 1547278"/>
                  <a:gd name="connsiteX2" fmla="*/ 41794 w 1692380"/>
                  <a:gd name="connsiteY2" fmla="*/ 1467614 h 1547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92380" h="1547278" stroke="0" extrusionOk="0">
                    <a:moveTo>
                      <a:pt x="1527112" y="290286"/>
                    </a:moveTo>
                    <a:cubicBezTo>
                      <a:pt x="1848922" y="681513"/>
                      <a:pt x="1610273" y="1140222"/>
                      <a:pt x="957325" y="1385477"/>
                    </a:cubicBezTo>
                    <a:cubicBezTo>
                      <a:pt x="684391" y="1487994"/>
                      <a:pt x="360518" y="1544345"/>
                      <a:pt x="27387" y="1547278"/>
                    </a:cubicBezTo>
                    <a:lnTo>
                      <a:pt x="0" y="651857"/>
                    </a:lnTo>
                    <a:lnTo>
                      <a:pt x="1527112" y="290286"/>
                    </a:lnTo>
                    <a:close/>
                  </a:path>
                  <a:path w="1692380" h="1547278" fill="none">
                    <a:moveTo>
                      <a:pt x="1556141" y="0"/>
                    </a:moveTo>
                    <a:cubicBezTo>
                      <a:pt x="1877951" y="391227"/>
                      <a:pt x="1610273" y="1140222"/>
                      <a:pt x="957325" y="1385477"/>
                    </a:cubicBezTo>
                    <a:cubicBezTo>
                      <a:pt x="684391" y="1487994"/>
                      <a:pt x="374925" y="1464681"/>
                      <a:pt x="41794" y="1467614"/>
                    </a:cubicBezTo>
                  </a:path>
                </a:pathLst>
              </a:custGeom>
              <a:noFill/>
              <a:ln w="76200">
                <a:solidFill>
                  <a:srgbClr val="0000FF"/>
                </a:solidFill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7" name="Скругленный прямоугольник 66"/>
            <p:cNvSpPr/>
            <p:nvPr/>
          </p:nvSpPr>
          <p:spPr>
            <a:xfrm>
              <a:off x="608931" y="465280"/>
              <a:ext cx="6483349" cy="1152128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Овал 70"/>
            <p:cNvSpPr/>
            <p:nvPr/>
          </p:nvSpPr>
          <p:spPr>
            <a:xfrm rot="20782755">
              <a:off x="6373396" y="412563"/>
              <a:ext cx="792088" cy="13075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2294537" y="548680"/>
              <a:ext cx="239764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5400" b="1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Важно</a:t>
              </a:r>
              <a:r>
                <a:rPr lang="ru-RU" sz="5400" b="1" cap="none" spc="0" dirty="0" smtClean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!</a:t>
              </a:r>
              <a:endParaRPr lang="ru-RU" sz="5400" b="1" cap="none" spc="0" dirty="0">
                <a:ln w="11430">
                  <a:solidFill>
                    <a:srgbClr val="0000FF"/>
                  </a:solidFill>
                </a:ln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067710"/>
              </p:ext>
            </p:extLst>
          </p:nvPr>
        </p:nvGraphicFramePr>
        <p:xfrm>
          <a:off x="2547938" y="2589213"/>
          <a:ext cx="610552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Формула" r:id="rId4" imgW="2349360" imgH="203040" progId="Equation.3">
                  <p:embed/>
                </p:oleObj>
              </mc:Choice>
              <mc:Fallback>
                <p:oleObj name="Формула" r:id="rId4" imgW="23493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7938" y="2589213"/>
                        <a:ext cx="6105525" cy="5270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251520" y="1556792"/>
            <a:ext cx="775847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Решение треугольника </a:t>
            </a:r>
          </a:p>
          <a:p>
            <a:pPr algn="ctr"/>
            <a:r>
              <a:rPr lang="ru-RU" sz="2800" b="1" dirty="0" smtClean="0">
                <a:ln w="11430">
                  <a:solidFill>
                    <a:schemeClr val="tx1"/>
                  </a:solidFill>
                </a:ln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трем сторонам.</a:t>
            </a:r>
            <a:endParaRPr lang="ru-RU" sz="2800" b="1" dirty="0">
              <a:ln w="11430">
                <a:solidFill>
                  <a:schemeClr val="tx1"/>
                </a:solidFill>
              </a:ln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Равнобедренный треугольник 33"/>
          <p:cNvSpPr/>
          <p:nvPr/>
        </p:nvSpPr>
        <p:spPr>
          <a:xfrm>
            <a:off x="539552" y="2708920"/>
            <a:ext cx="1872208" cy="1296144"/>
          </a:xfrm>
          <a:prstGeom prst="triangle">
            <a:avLst>
              <a:gd name="adj" fmla="val 25333"/>
            </a:avLst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/>
          <p:cNvSpPr txBox="1"/>
          <p:nvPr/>
        </p:nvSpPr>
        <p:spPr>
          <a:xfrm>
            <a:off x="695436" y="234888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C</a:t>
            </a:r>
            <a:endParaRPr lang="ru-RU" sz="24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411760" y="378904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79512" y="3933056"/>
            <a:ext cx="3706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A</a:t>
            </a:r>
            <a:endParaRPr lang="ru-RU" sz="2400" b="1" dirty="0"/>
          </a:p>
        </p:txBody>
      </p:sp>
      <p:cxnSp>
        <p:nvCxnSpPr>
          <p:cNvPr id="46" name="Прямая соединительная линия 45"/>
          <p:cNvCxnSpPr>
            <a:stCxn id="34" idx="0"/>
            <a:endCxn id="34" idx="4"/>
          </p:cNvCxnSpPr>
          <p:nvPr/>
        </p:nvCxnSpPr>
        <p:spPr>
          <a:xfrm>
            <a:off x="1013838" y="2708920"/>
            <a:ext cx="1397922" cy="129614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691680" y="2852936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a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376844" y="3356992"/>
            <a:ext cx="41474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можно найти???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ea typeface="Cambria Math"/>
                  </a:rPr>
                  <a:t>1. </a:t>
                </a:r>
                <a14:m>
                  <m:oMath xmlns:m="http://schemas.openxmlformats.org/officeDocument/2006/math">
                    <m:r>
                      <a:rPr lang="ru-RU" sz="2400" smtClean="0">
                        <a:latin typeface="Cambria Math"/>
                        <a:ea typeface="Cambria Math"/>
                      </a:rPr>
                      <m:t>∠А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 (терема косинусов)</m:t>
                    </m:r>
                    <m:r>
                      <a:rPr lang="ru-RU" sz="240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endParaRPr lang="ru-RU" sz="2400" dirty="0" smtClean="0">
                  <a:latin typeface="Cambria Math"/>
                  <a:ea typeface="Cambria Math"/>
                </a:endParaRPr>
              </a:p>
              <a:p>
                <a:r>
                  <a:rPr lang="ru-RU" sz="2400" dirty="0" smtClean="0">
                    <a:latin typeface="Cambria Math"/>
                    <a:ea typeface="Cambria Math"/>
                  </a:rPr>
                  <a:t>2. </a:t>
                </a:r>
                <a14:m>
                  <m:oMath xmlns:m="http://schemas.openxmlformats.org/officeDocument/2006/math">
                    <m:r>
                      <a:rPr lang="ru-RU" sz="2400">
                        <a:latin typeface="Cambria Math"/>
                        <a:ea typeface="Cambria Math"/>
                      </a:rPr>
                      <m:t>∠</m:t>
                    </m:r>
                    <m:r>
                      <a:rPr lang="ru-RU" sz="2400" b="0" i="0" smtClean="0">
                        <a:latin typeface="Cambria Math"/>
                        <a:ea typeface="Cambria Math"/>
                      </a:rPr>
                      <m:t>В и </m:t>
                    </m:r>
                    <m:r>
                      <a:rPr lang="ru-RU" sz="2400">
                        <a:latin typeface="Cambria Math"/>
                        <a:ea typeface="Cambria Math"/>
                      </a:rPr>
                      <m:t>∠</m:t>
                    </m:r>
                  </m:oMath>
                </a14:m>
                <a:r>
                  <a:rPr lang="ru-RU" sz="2400" dirty="0" smtClean="0"/>
                  <a:t>С (теорема синусов)</a:t>
                </a:r>
              </a:p>
              <a:p>
                <a:r>
                  <a:rPr lang="ru-RU" sz="2400" dirty="0" smtClean="0"/>
                  <a:t>3. Площадь треугольника </a:t>
                </a:r>
              </a:p>
              <a:p>
                <a:r>
                  <a:rPr lang="ru-RU" sz="2400" dirty="0" smtClean="0"/>
                  <a:t>4. Радиусы вписанной и описанной </a:t>
                </a:r>
                <a:r>
                  <a:rPr lang="ru-RU" sz="2400" dirty="0" smtClean="0"/>
                  <a:t>окружностей</a:t>
                </a:r>
              </a:p>
              <a:p>
                <a:r>
                  <a:rPr lang="ru-RU" sz="2400" dirty="0" smtClean="0"/>
                  <a:t>5. Высоты треугольника</a:t>
                </a:r>
                <a:endParaRPr lang="ru-RU" sz="24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3" y="4328513"/>
                <a:ext cx="8064895" cy="1938992"/>
              </a:xfrm>
              <a:prstGeom prst="rect">
                <a:avLst/>
              </a:prstGeom>
              <a:blipFill rotWithShape="1">
                <a:blip r:embed="rId6"/>
                <a:stretch>
                  <a:fillRect l="-1209" t="-2516" b="-62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467543" y="2960548"/>
            <a:ext cx="3433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b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5811" y="3912746"/>
            <a:ext cx="31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>
                <a:ln>
                  <a:solidFill>
                    <a:srgbClr val="0000FF"/>
                  </a:solidFill>
                </a:ln>
                <a:solidFill>
                  <a:srgbClr val="0000FF"/>
                </a:solidFill>
              </a:rPr>
              <a:t>c</a:t>
            </a:r>
            <a:endParaRPr lang="ru-RU" sz="2400" i="1" dirty="0">
              <a:ln>
                <a:solidFill>
                  <a:srgbClr val="0000FF"/>
                </a:solidFill>
              </a:ln>
              <a:solidFill>
                <a:srgbClr val="0000FF"/>
              </a:solidFill>
            </a:endParaRPr>
          </a:p>
        </p:txBody>
      </p:sp>
      <p:cxnSp>
        <p:nvCxnSpPr>
          <p:cNvPr id="32" name="Прямая соединительная линия 31"/>
          <p:cNvCxnSpPr>
            <a:endCxn id="34" idx="2"/>
          </p:cNvCxnSpPr>
          <p:nvPr/>
        </p:nvCxnSpPr>
        <p:spPr>
          <a:xfrm flipH="1">
            <a:off x="539552" y="2715344"/>
            <a:ext cx="474286" cy="128972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>
            <a:stCxn id="34" idx="2"/>
            <a:endCxn id="34" idx="4"/>
          </p:cNvCxnSpPr>
          <p:nvPr/>
        </p:nvCxnSpPr>
        <p:spPr>
          <a:xfrm>
            <a:off x="539552" y="4005064"/>
            <a:ext cx="18722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391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6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322</Words>
  <Application>Microsoft Office PowerPoint</Application>
  <PresentationFormat>Экран (4:3)</PresentationFormat>
  <Paragraphs>93</Paragraphs>
  <Slides>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Тема Office</vt:lpstr>
      <vt:lpstr>Формула</vt:lpstr>
      <vt:lpstr>Microsoft Equation 3.0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admin</cp:lastModifiedBy>
  <cp:revision>64</cp:revision>
  <dcterms:created xsi:type="dcterms:W3CDTF">2013-09-10T11:12:55Z</dcterms:created>
  <dcterms:modified xsi:type="dcterms:W3CDTF">2013-11-22T02:46:35Z</dcterms:modified>
</cp:coreProperties>
</file>