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5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7850" r="4235" b="3419"/>
          <a:stretch/>
        </p:blipFill>
        <p:spPr bwMode="auto">
          <a:xfrm>
            <a:off x="0" y="44625"/>
            <a:ext cx="9144000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6512" y="177281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Правила заполнения бланков ответов участниками ОГЭ по математике.</a:t>
            </a:r>
            <a:endParaRPr lang="ru-RU" sz="4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31152" r="13145" b="34424"/>
          <a:stretch/>
        </p:blipFill>
        <p:spPr bwMode="auto">
          <a:xfrm>
            <a:off x="7683951" y="332656"/>
            <a:ext cx="1440160" cy="5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396335"/>
            <a:ext cx="90719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©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Ишутченко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Н.Ф., ЛГ МБОУ «СОШ № 5», г. </a:t>
            </a:r>
            <a:r>
              <a:rPr lang="ru-RU" b="1" dirty="0" err="1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Лангепас</a:t>
            </a:r>
            <a:r>
              <a:rPr lang="ru-RU" b="1" dirty="0" smtClean="0">
                <a:ln w="1143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2014 год</a:t>
            </a:r>
            <a:endParaRPr lang="ru-RU" b="1" dirty="0">
              <a:ln w="1143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673532"/>
              <a:ext cx="547260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000" b="1" dirty="0"/>
                <a:t>Заполнение бланка ответов №</a:t>
              </a:r>
              <a:r>
                <a:rPr lang="ru-RU" sz="3000" b="1" dirty="0" smtClean="0"/>
                <a:t>1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4876" y="1628800"/>
            <a:ext cx="8263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верхней (регистрационной) части бланка №1 заполняются</a:t>
            </a:r>
          </a:p>
          <a:p>
            <a:r>
              <a:rPr lang="ru-RU" sz="2000" dirty="0"/>
              <a:t>следующие поля</a:t>
            </a:r>
            <a:r>
              <a:rPr lang="ru-RU" sz="2000" dirty="0" smtClean="0"/>
              <a:t>: дата </a:t>
            </a:r>
            <a:r>
              <a:rPr lang="ru-RU" sz="2000" dirty="0"/>
              <a:t>проведения экзамена (ДД-ММ-ГГ</a:t>
            </a:r>
            <a:r>
              <a:rPr lang="ru-RU" sz="2000" dirty="0" smtClean="0"/>
              <a:t>); код </a:t>
            </a:r>
            <a:r>
              <a:rPr lang="ru-RU" sz="2000" dirty="0"/>
              <a:t>региона</a:t>
            </a:r>
            <a:r>
              <a:rPr lang="ru-RU" sz="2000" dirty="0" smtClean="0"/>
              <a:t>; код </a:t>
            </a:r>
            <a:r>
              <a:rPr lang="ru-RU" sz="2000" dirty="0"/>
              <a:t>образовательной организации</a:t>
            </a:r>
            <a:r>
              <a:rPr lang="ru-RU" sz="2000" dirty="0" smtClean="0"/>
              <a:t>; номер </a:t>
            </a:r>
            <a:r>
              <a:rPr lang="ru-RU" sz="2000" dirty="0"/>
              <a:t>и буква класса (при наличии);</a:t>
            </a:r>
          </a:p>
          <a:p>
            <a:r>
              <a:rPr lang="ru-RU" sz="2000" dirty="0"/>
              <a:t>код пункта проведения экзамена</a:t>
            </a:r>
            <a:r>
              <a:rPr lang="ru-RU" sz="2000" dirty="0" smtClean="0"/>
              <a:t>; номер </a:t>
            </a:r>
            <a:r>
              <a:rPr lang="ru-RU" sz="2000" dirty="0"/>
              <a:t>аудитории</a:t>
            </a:r>
            <a:r>
              <a:rPr lang="ru-RU" sz="2000" dirty="0" smtClean="0"/>
              <a:t>; подпись </a:t>
            </a:r>
            <a:r>
              <a:rPr lang="ru-RU" sz="2000" dirty="0"/>
              <a:t>участника;</a:t>
            </a:r>
          </a:p>
          <a:p>
            <a:r>
              <a:rPr lang="ru-RU" sz="2000" dirty="0"/>
              <a:t>фамилия</a:t>
            </a:r>
            <a:r>
              <a:rPr lang="ru-RU" sz="2000" dirty="0" smtClean="0"/>
              <a:t>; имя; отчество </a:t>
            </a:r>
            <a:r>
              <a:rPr lang="ru-RU" sz="2000" dirty="0"/>
              <a:t>(при наличии</a:t>
            </a:r>
            <a:r>
              <a:rPr lang="ru-RU" sz="2000" dirty="0" smtClean="0"/>
              <a:t>); документа</a:t>
            </a:r>
            <a:r>
              <a:rPr lang="ru-RU" sz="2000" dirty="0"/>
              <a:t>, удостоверяющего </a:t>
            </a:r>
            <a:r>
              <a:rPr lang="ru-RU" sz="2000" dirty="0" smtClean="0"/>
              <a:t>личность (первые 4 цифры – это серия паспорта, следующие 6 – номер паспорта); пол </a:t>
            </a:r>
            <a:r>
              <a:rPr lang="ru-RU" sz="2000" dirty="0"/>
              <a:t>участника (отмечается меткой </a:t>
            </a:r>
            <a:r>
              <a:rPr lang="ru-RU" sz="2000" dirty="0" smtClean="0"/>
              <a:t>в соответствующем </a:t>
            </a:r>
            <a:r>
              <a:rPr lang="ru-RU" sz="2000" dirty="0"/>
              <a:t>поле).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21507" r="14485" b="53309"/>
          <a:stretch/>
        </p:blipFill>
        <p:spPr bwMode="auto">
          <a:xfrm>
            <a:off x="386459" y="3933056"/>
            <a:ext cx="8272665" cy="23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3136" y="50970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50851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37752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919006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53454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633648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868096" y="42447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329440" y="50621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923928" y="50621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982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673532"/>
              <a:ext cx="547260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000" b="1" dirty="0"/>
                <a:t>Заполнение бланка ответов №</a:t>
              </a:r>
              <a:r>
                <a:rPr lang="ru-RU" sz="3000" b="1" dirty="0" smtClean="0"/>
                <a:t>1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42226"/>
              </p:ext>
            </p:extLst>
          </p:nvPr>
        </p:nvGraphicFramePr>
        <p:xfrm>
          <a:off x="251520" y="1844825"/>
          <a:ext cx="8585960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5960"/>
              </a:tblGrid>
              <a:tr h="446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 заданий с выбором ответа  из четырёх предложенных вариантов выберите один 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верный. В бланке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ответов  №1  поставьте  знак  «×»  в  клеточку,  номер  которой 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соответст-вует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номеру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выбранного Вами ответа.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заданий с кратким ответом полученный результат сначала запишите на листе  с  текстом  работы  после  слова  «Ответ».  Если  получена  обыкновенная дробь, обратите её в десятичную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Перенесите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ответ в бланк ответов №1 справа от номера 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соот-ветствующего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начиная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с первой клеточки. Каждый символ (цифру, знак минус, запятую или  точку  с  запятой)  пишите  в  отдельной  клеточке  в  соответствии  с приведёнными в бланке образцами. Единицы измерений указывать не нужно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  при  решении  задания    найдено  несколько  корней,  запишите  их (в  любом порядке) в бланк ответов № 1, разделив точкой с запятой (;).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  ответом  к  заданиям 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(задание № 5) являет-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последовательность  цифр.  Перенесите цифры в бланк № 1 без пробелов, запятых и других символов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5"/>
          <a:stretch/>
        </p:blipFill>
        <p:spPr bwMode="auto">
          <a:xfrm>
            <a:off x="4067944" y="2420888"/>
            <a:ext cx="1512168" cy="3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6" y="4487152"/>
            <a:ext cx="4513312" cy="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673532"/>
              <a:ext cx="547260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dirty="0"/>
                <a:t>Замена ошибочных ответов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4876" y="1628800"/>
            <a:ext cx="8263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допущена ошибка или не удалось избежать каких-либо посторонних меток, ответ на необходимо заменить в специальном поле для замены ошибочных ответов, расположенных на бланке ответов № 1.</a:t>
            </a:r>
          </a:p>
          <a:p>
            <a:r>
              <a:rPr lang="ru-RU" sz="2000" kern="0" dirty="0"/>
              <a:t>Если в поля замены ошибочного ответа несколько раз внесен номер одного и того же задания, будет учитываться последнее исправление.</a:t>
            </a:r>
          </a:p>
          <a:p>
            <a:endParaRPr lang="ru-R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1" y="3652614"/>
            <a:ext cx="2790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95" y="3820628"/>
            <a:ext cx="279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673532"/>
              <a:ext cx="547260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000" b="1" dirty="0"/>
                <a:t>Заполнение бланка ответов </a:t>
              </a:r>
              <a:r>
                <a:rPr lang="ru-RU" sz="3000" b="1" dirty="0" smtClean="0"/>
                <a:t>№2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85701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Бланк ответов № 2 предназначен для записи ответов на задания </a:t>
            </a:r>
            <a:r>
              <a:rPr lang="ru-RU" sz="2000" dirty="0" smtClean="0"/>
              <a:t>с развернутым </a:t>
            </a:r>
            <a:r>
              <a:rPr lang="ru-RU" sz="2000" dirty="0"/>
              <a:t>ответом</a:t>
            </a:r>
            <a:r>
              <a:rPr lang="ru-RU" sz="2000" dirty="0" smtClean="0"/>
              <a:t>. Информация </a:t>
            </a:r>
            <a:r>
              <a:rPr lang="ru-RU" sz="2000" dirty="0"/>
              <a:t>для заполнения полей верхней части бланка</a:t>
            </a:r>
            <a:r>
              <a:rPr lang="ru-RU" sz="2000" dirty="0" smtClean="0"/>
              <a:t>: код </a:t>
            </a:r>
            <a:r>
              <a:rPr lang="ru-RU" sz="2000" dirty="0"/>
              <a:t>региона, код и название предмета</a:t>
            </a:r>
            <a:r>
              <a:rPr lang="ru-RU" sz="2000" dirty="0" smtClean="0"/>
              <a:t>. Информация </a:t>
            </a:r>
            <a:r>
              <a:rPr lang="ru-RU" sz="2000" dirty="0"/>
              <a:t>должна соответствовать информации, внесенной в </a:t>
            </a:r>
            <a:r>
              <a:rPr lang="ru-RU" sz="2000" dirty="0" smtClean="0"/>
              <a:t>бланке ответов </a:t>
            </a:r>
            <a:r>
              <a:rPr lang="ru-RU" sz="2000" dirty="0"/>
              <a:t>№ 1.</a:t>
            </a:r>
          </a:p>
          <a:p>
            <a:pPr algn="just"/>
            <a:r>
              <a:rPr lang="ru-RU" sz="2000" dirty="0"/>
              <a:t>Основную часть бланка занимает область записи ответов на задания </a:t>
            </a:r>
            <a:r>
              <a:rPr lang="ru-RU" sz="2000" dirty="0" smtClean="0"/>
              <a:t>с ответом </a:t>
            </a:r>
            <a:r>
              <a:rPr lang="ru-RU" sz="2000" dirty="0"/>
              <a:t>в развернутой форме. В этой области внутри границ участник </a:t>
            </a:r>
            <a:r>
              <a:rPr lang="ru-RU" sz="2000" dirty="0" smtClean="0"/>
              <a:t>вносит ответы </a:t>
            </a:r>
            <a:r>
              <a:rPr lang="ru-RU" sz="2000" dirty="0"/>
              <a:t>на соответствующие задания строго в соответствии с </a:t>
            </a:r>
            <a:r>
              <a:rPr lang="ru-RU" sz="2000" dirty="0" smtClean="0"/>
              <a:t>требованиями КИМ</a:t>
            </a:r>
            <a:r>
              <a:rPr lang="ru-RU" sz="2000" dirty="0"/>
              <a:t>. При недостатке места для ответов на лицевой стороне бланка </a:t>
            </a:r>
            <a:r>
              <a:rPr lang="ru-RU" sz="2000" dirty="0" smtClean="0"/>
              <a:t>ответов № </a:t>
            </a:r>
            <a:r>
              <a:rPr lang="ru-RU" sz="2000" dirty="0"/>
              <a:t>2 участник может вносить ответы на соответствующие задания части С </a:t>
            </a:r>
            <a:r>
              <a:rPr lang="ru-RU" sz="2000" dirty="0" smtClean="0"/>
              <a:t>на оборотной </a:t>
            </a:r>
            <a:r>
              <a:rPr lang="ru-RU" sz="2000" dirty="0"/>
              <a:t>стороне бланка, сделав внизу лицевой стороны запись «смотри </a:t>
            </a:r>
            <a:r>
              <a:rPr lang="ru-RU" sz="2000" dirty="0" smtClean="0"/>
              <a:t>на обороте». При </a:t>
            </a:r>
            <a:r>
              <a:rPr lang="ru-RU" sz="2000" dirty="0"/>
              <a:t>остатке свободного места на бланке ответов №2 организатор </a:t>
            </a:r>
            <a:r>
              <a:rPr lang="ru-RU" sz="2000" dirty="0" smtClean="0"/>
              <a:t>в аудитории </a:t>
            </a:r>
            <a:r>
              <a:rPr lang="ru-RU" sz="2000" dirty="0"/>
              <a:t>при сборе экзаменационных материалов должен </a:t>
            </a:r>
            <a:r>
              <a:rPr lang="ru-RU" sz="2000" dirty="0" smtClean="0"/>
              <a:t>поставить английскую </a:t>
            </a:r>
            <a:r>
              <a:rPr lang="ru-RU" sz="2000" dirty="0"/>
              <a:t>букву “Z” в данной области, заполнив все свободное место.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47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30940" r="24117" b="25372"/>
          <a:stretch/>
        </p:blipFill>
        <p:spPr bwMode="gray">
          <a:xfrm>
            <a:off x="107504" y="332656"/>
            <a:ext cx="8941745" cy="61206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476672"/>
              <a:ext cx="547260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000" b="1" dirty="0"/>
                <a:t>Заполнение </a:t>
              </a:r>
              <a:r>
                <a:rPr lang="ru-RU" sz="3000" b="1" dirty="0" smtClean="0"/>
                <a:t>дополнительного бланка </a:t>
              </a:r>
              <a:r>
                <a:rPr lang="ru-RU" sz="3000" b="1" dirty="0"/>
                <a:t>ответов </a:t>
              </a:r>
              <a:r>
                <a:rPr lang="ru-RU" sz="3000" b="1" dirty="0" smtClean="0"/>
                <a:t>№2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11020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 недостатке места для ответов на основном бланке ответов № </a:t>
            </a:r>
            <a:r>
              <a:rPr lang="ru-RU" sz="2400" dirty="0" smtClean="0"/>
              <a:t>2 участник </a:t>
            </a:r>
            <a:r>
              <a:rPr lang="ru-RU" sz="2400" dirty="0"/>
              <a:t>экзамена может продолжить записи на дополнительном </a:t>
            </a:r>
            <a:r>
              <a:rPr lang="ru-RU" sz="2400" dirty="0" smtClean="0"/>
              <a:t>бланке ответов </a:t>
            </a:r>
            <a:r>
              <a:rPr lang="ru-RU" sz="2400" dirty="0"/>
              <a:t>№2, выдаваемом организатором в аудитории по </a:t>
            </a:r>
            <a:r>
              <a:rPr lang="ru-RU" sz="2400" dirty="0" smtClean="0"/>
              <a:t>требованию участника </a:t>
            </a:r>
            <a:r>
              <a:rPr lang="ru-RU" sz="2400" dirty="0"/>
              <a:t>в случае, когда на основном бланке ответов № 2 не осталось места</a:t>
            </a:r>
            <a:r>
              <a:rPr lang="ru-RU" sz="2400" dirty="0" smtClean="0"/>
              <a:t>. При </a:t>
            </a:r>
            <a:r>
              <a:rPr lang="ru-RU" sz="2400" dirty="0"/>
              <a:t>этом организаторы фиксируют связь номеров основного </a:t>
            </a:r>
            <a:r>
              <a:rPr lang="ru-RU" sz="2400" dirty="0" smtClean="0"/>
              <a:t>и дополнительного </a:t>
            </a:r>
            <a:r>
              <a:rPr lang="ru-RU" sz="2400" dirty="0"/>
              <a:t>листа (бланка) в специальных полях листов (бланков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22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Разрешенные средства</a:t>
              </a:r>
              <a:endParaRPr lang="ru-RU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846565"/>
            <a:ext cx="82635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На экзамене по математике участнику ОГЭ разрешается иметь при себе и пользоваться линейкой. Справочные материалы, содержащие основные формулы курса математики, участники ОГЭ получит вместе с экзаменационными материалами.</a:t>
            </a:r>
          </a:p>
          <a:p>
            <a:pPr algn="just"/>
            <a:r>
              <a:rPr lang="ru-RU" sz="2600" dirty="0" smtClean="0"/>
              <a:t>Во время экзамена на рабочем столе участника ОГЭ, помимо экзаменационных материалов, могут находиться только ручка; документ, удостоверяющий личность; средства, разрешенные для использования на экзамене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557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Запрещается</a:t>
              </a:r>
              <a:endParaRPr lang="ru-RU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866304"/>
            <a:ext cx="8263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Запрещается 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информации.</a:t>
            </a:r>
          </a:p>
          <a:p>
            <a:pPr algn="just"/>
            <a:r>
              <a:rPr lang="ru-RU" sz="2400" dirty="0" smtClean="0"/>
              <a:t>	Участники ОГЭ не имеют права общаться друг с другом, свободно перемещаться по аудитории и ППЭ. Выходить во время экзамена из аудитории без разрешения организатора в аудитории; перемещаться по ППЭ без сопровождения одного из организаторов; выносить из аудитории и ППЭ экзаменационные материалы или их фотографировать.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0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Запрещается</a:t>
              </a:r>
              <a:endParaRPr lang="ru-RU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866304"/>
            <a:ext cx="8263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Запрещается 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информации.</a:t>
            </a:r>
          </a:p>
          <a:p>
            <a:pPr algn="just"/>
            <a:r>
              <a:rPr lang="ru-RU" sz="2400" dirty="0" smtClean="0"/>
              <a:t>	Участники ОГЭ не имеют права общаться друг с другом, свободно перемещаться по аудитории и ППЭ. Выходить во время экзамена из аудитории без разрешения организатора в аудитории; перемещаться по ППЭ без сопровождения одного из организаторов; выносить из аудитории и ППЭ экзаменационные материалы или их фотографировать.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Общие правила</a:t>
              </a:r>
              <a:endParaRPr lang="ru-RU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047488"/>
            <a:ext cx="8263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Информация, внесенная в бланки, сканируется и обрабатывается с использованием специальных аппаратно-программных средств</a:t>
            </a:r>
          </a:p>
          <a:p>
            <a:pPr algn="just"/>
            <a:r>
              <a:rPr lang="ru-RU" sz="2800" dirty="0"/>
              <a:t>Все бланки ответов заполняются яркими черными чернилами.  Допускается использование </a:t>
            </a:r>
            <a:r>
              <a:rPr lang="ru-RU" sz="2800" dirty="0" err="1"/>
              <a:t>гелевой</a:t>
            </a:r>
            <a:r>
              <a:rPr lang="ru-RU" sz="2800" dirty="0"/>
              <a:t> или капиллярной ручки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58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Общие правила</a:t>
              </a:r>
              <a:endParaRPr lang="ru-RU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905794"/>
            <a:ext cx="8263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Линия метки </a:t>
            </a:r>
            <a:r>
              <a:rPr lang="ru-RU" sz="3200" dirty="0"/>
              <a:t>(«крестик») в полях не должна быть слишком толстой. Если </a:t>
            </a:r>
            <a:r>
              <a:rPr lang="ru-RU" sz="3200" dirty="0" smtClean="0"/>
              <a:t>ручка оставляет </a:t>
            </a:r>
            <a:r>
              <a:rPr lang="ru-RU" sz="3200" dirty="0"/>
              <a:t>слишком толстую линию, то вместо крестика в поле </a:t>
            </a:r>
            <a:r>
              <a:rPr lang="ru-RU" sz="3200" dirty="0" smtClean="0"/>
              <a:t>нужно провести </a:t>
            </a:r>
            <a:r>
              <a:rPr lang="ru-RU" sz="3200" dirty="0"/>
              <a:t>только одну диагональ квадрата (любую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pic>
        <p:nvPicPr>
          <p:cNvPr id="14" name="Picture 5" descr="C:\Мои документы\Итоговая аттестация\ОГЭ-2014\Приложение 2\МАТЕМАТИКА, БЛАНК №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2" t="36965" b="59996"/>
          <a:stretch/>
        </p:blipFill>
        <p:spPr bwMode="auto">
          <a:xfrm>
            <a:off x="625254" y="5085184"/>
            <a:ext cx="303259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Мои документы\Итоговая аттестация\ОГЭ-2014\Приложение 2\МАТЕМАТИКА, БЛАНК №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2" t="36965" b="59996"/>
          <a:stretch/>
        </p:blipFill>
        <p:spPr bwMode="auto">
          <a:xfrm>
            <a:off x="4506537" y="5096259"/>
            <a:ext cx="303259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63688" y="5373216"/>
            <a:ext cx="2880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747058" y="5337212"/>
            <a:ext cx="288032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543636" y="5346095"/>
            <a:ext cx="288032" cy="20714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Общие правила</a:t>
              </a:r>
              <a:endParaRPr lang="ru-RU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905794"/>
            <a:ext cx="8263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Участник </a:t>
            </a:r>
            <a:r>
              <a:rPr lang="ru-RU" sz="2400" dirty="0" smtClean="0"/>
              <a:t>экзамена должен </a:t>
            </a:r>
            <a:r>
              <a:rPr lang="ru-RU" sz="2400" dirty="0"/>
              <a:t>изображать каждую цифру и букву во всех заполняемых </a:t>
            </a:r>
            <a:r>
              <a:rPr lang="ru-RU" sz="2400" dirty="0" smtClean="0"/>
              <a:t>полях бланков</a:t>
            </a:r>
            <a:r>
              <a:rPr lang="ru-RU" sz="2400" dirty="0"/>
              <a:t>, тщательно копируя образец ее написания из строки с </a:t>
            </a:r>
            <a:r>
              <a:rPr lang="ru-RU" sz="2400" dirty="0" smtClean="0"/>
              <a:t>образцами написания </a:t>
            </a:r>
            <a:r>
              <a:rPr lang="ru-RU" sz="2400" dirty="0"/>
              <a:t>символов, расположенной в верхней части бланка ответов № 1.</a:t>
            </a:r>
          </a:p>
          <a:p>
            <a:pPr algn="just"/>
            <a:r>
              <a:rPr lang="ru-RU" sz="2400" dirty="0"/>
              <a:t>Небрежное написание символов может привести к тому, что </a:t>
            </a:r>
            <a:r>
              <a:rPr lang="ru-RU" sz="2400" dirty="0" smtClean="0"/>
              <a:t>при автоматизированной </a:t>
            </a:r>
            <a:r>
              <a:rPr lang="ru-RU" sz="2400" dirty="0"/>
              <a:t>обработке символ может быть распознан неправильно.</a:t>
            </a:r>
          </a:p>
        </p:txBody>
      </p:sp>
      <p:pic>
        <p:nvPicPr>
          <p:cNvPr id="19" name="Picture 5" descr="C:\Мои документы\Итоговая аттестация\ОГЭ-2014\Приложение 2\МАТЕМАТИКА, БЛАНК №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20050" r="-31" b="73582"/>
          <a:stretch/>
        </p:blipFill>
        <p:spPr bwMode="auto">
          <a:xfrm>
            <a:off x="190605" y="4977156"/>
            <a:ext cx="8479612" cy="59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9" y="509771"/>
              <a:ext cx="518696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Общие правила</a:t>
              </a:r>
              <a:endParaRPr lang="ru-RU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905794"/>
            <a:ext cx="8263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Каждое поле в бланках заполняется, начиная с </a:t>
            </a:r>
            <a:r>
              <a:rPr lang="ru-RU" sz="2800" dirty="0" smtClean="0"/>
              <a:t>пер-вой позиции </a:t>
            </a:r>
            <a:r>
              <a:rPr lang="ru-RU" sz="2800" dirty="0"/>
              <a:t>(в том числе </a:t>
            </a:r>
            <a:r>
              <a:rPr lang="ru-RU" sz="2800" dirty="0" smtClean="0"/>
              <a:t>и поля </a:t>
            </a:r>
            <a:r>
              <a:rPr lang="ru-RU" sz="2800" dirty="0"/>
              <a:t>для занесения фамилии, имени и отчества участника экзамена). </a:t>
            </a:r>
            <a:r>
              <a:rPr lang="ru-RU" sz="2800" dirty="0" smtClean="0"/>
              <a:t>Если участник </a:t>
            </a:r>
            <a:r>
              <a:rPr lang="ru-RU" sz="2800" dirty="0"/>
              <a:t>экзамена не имеет информации для заполнения поля, он </a:t>
            </a:r>
            <a:r>
              <a:rPr lang="ru-RU" sz="2800" dirty="0" smtClean="0"/>
              <a:t>должен оставить </a:t>
            </a:r>
            <a:r>
              <a:rPr lang="ru-RU" sz="2800" dirty="0"/>
              <a:t>его пустым (не делать прочерков).</a:t>
            </a:r>
            <a:endParaRPr lang="ru-RU" sz="2800" dirty="0"/>
          </a:p>
        </p:txBody>
      </p:sp>
      <p:pic>
        <p:nvPicPr>
          <p:cNvPr id="15" name="Picture 5" descr="C:\Мои документы\Итоговая аттестация\ОГЭ-2014\Приложение 2\МАТЕМАТИКА, БЛАНК №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26034" r="2492" b="59103"/>
          <a:stretch/>
        </p:blipFill>
        <p:spPr bwMode="auto">
          <a:xfrm>
            <a:off x="395536" y="4594542"/>
            <a:ext cx="8094700" cy="13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5562" y="47251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63594" y="47251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2898" y="47774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9752" y="4725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604117" y="47251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902339" y="47251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4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88640"/>
            <a:ext cx="8676192" cy="6408712"/>
            <a:chOff x="179512" y="188640"/>
            <a:chExt cx="8676192" cy="640871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88640"/>
              <a:ext cx="8676192" cy="6408712"/>
              <a:chOff x="179512" y="188640"/>
              <a:chExt cx="8676192" cy="6408712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79512" y="188640"/>
                <a:ext cx="8640959" cy="6408712"/>
              </a:xfrm>
              <a:prstGeom prst="roundRect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8"/>
              <p:cNvSpPr/>
              <p:nvPr/>
            </p:nvSpPr>
            <p:spPr>
              <a:xfrm rot="5400000">
                <a:off x="7157293" y="195636"/>
                <a:ext cx="1705406" cy="1691417"/>
              </a:xfrm>
              <a:custGeom>
                <a:avLst/>
                <a:gdLst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3" fmla="*/ 1669210 w 3338419"/>
                  <a:gd name="connsiteY3" fmla="*/ 895543 h 1791085"/>
                  <a:gd name="connsiteX4" fmla="*/ 3196322 w 3338419"/>
                  <a:gd name="connsiteY4" fmla="*/ 533972 h 1791085"/>
                  <a:gd name="connsiteX0" fmla="*/ 3196322 w 3338419"/>
                  <a:gd name="connsiteY0" fmla="*/ 533972 h 1791085"/>
                  <a:gd name="connsiteX1" fmla="*/ 2626535 w 3338419"/>
                  <a:gd name="connsiteY1" fmla="*/ 1629163 h 1791085"/>
                  <a:gd name="connsiteX2" fmla="*/ 1696597 w 3338419"/>
                  <a:gd name="connsiteY2" fmla="*/ 1790964 h 1791085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0" fmla="*/ 1527112 w 1692380"/>
                  <a:gd name="connsiteY0" fmla="*/ 290286 h 1547278"/>
                  <a:gd name="connsiteX1" fmla="*/ 957325 w 1692380"/>
                  <a:gd name="connsiteY1" fmla="*/ 1385477 h 1547278"/>
                  <a:gd name="connsiteX2" fmla="*/ 27387 w 1692380"/>
                  <a:gd name="connsiteY2" fmla="*/ 1547278 h 1547278"/>
                  <a:gd name="connsiteX3" fmla="*/ 0 w 1692380"/>
                  <a:gd name="connsiteY3" fmla="*/ 651857 h 1547278"/>
                  <a:gd name="connsiteX4" fmla="*/ 1527112 w 1692380"/>
                  <a:gd name="connsiteY4" fmla="*/ 290286 h 1547278"/>
                  <a:gd name="connsiteX0" fmla="*/ 1556141 w 1692380"/>
                  <a:gd name="connsiteY0" fmla="*/ 0 h 1547278"/>
                  <a:gd name="connsiteX1" fmla="*/ 957325 w 1692380"/>
                  <a:gd name="connsiteY1" fmla="*/ 1385477 h 1547278"/>
                  <a:gd name="connsiteX2" fmla="*/ 41794 w 1692380"/>
                  <a:gd name="connsiteY2" fmla="*/ 1467614 h 154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380" h="1547278" stroke="0" extrusionOk="0">
                    <a:moveTo>
                      <a:pt x="1527112" y="290286"/>
                    </a:moveTo>
                    <a:cubicBezTo>
                      <a:pt x="1848922" y="681513"/>
                      <a:pt x="1610273" y="1140222"/>
                      <a:pt x="957325" y="1385477"/>
                    </a:cubicBezTo>
                    <a:cubicBezTo>
                      <a:pt x="684391" y="1487994"/>
                      <a:pt x="360518" y="1544345"/>
                      <a:pt x="27387" y="1547278"/>
                    </a:cubicBezTo>
                    <a:lnTo>
                      <a:pt x="0" y="651857"/>
                    </a:lnTo>
                    <a:lnTo>
                      <a:pt x="1527112" y="290286"/>
                    </a:lnTo>
                    <a:close/>
                  </a:path>
                  <a:path w="1692380" h="1547278" fill="none">
                    <a:moveTo>
                      <a:pt x="1556141" y="0"/>
                    </a:moveTo>
                    <a:cubicBezTo>
                      <a:pt x="1877951" y="391227"/>
                      <a:pt x="1610273" y="1140222"/>
                      <a:pt x="957325" y="1385477"/>
                    </a:cubicBezTo>
                    <a:cubicBezTo>
                      <a:pt x="684391" y="1487994"/>
                      <a:pt x="374925" y="1464681"/>
                      <a:pt x="41794" y="1467614"/>
                    </a:cubicBezTo>
                  </a:path>
                </a:pathLst>
              </a:custGeom>
              <a:noFill/>
              <a:ln w="76200">
                <a:solidFill>
                  <a:srgbClr val="0066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Скругленный прямоугольник 3"/>
            <p:cNvSpPr/>
            <p:nvPr/>
          </p:nvSpPr>
          <p:spPr>
            <a:xfrm>
              <a:off x="608931" y="465280"/>
              <a:ext cx="6483349" cy="947496"/>
            </a:xfrm>
            <a:prstGeom prst="roundRect">
              <a:avLst>
                <a:gd name="adj" fmla="val 50000"/>
              </a:avLst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 rot="20782755">
              <a:off x="6373396" y="412563"/>
              <a:ext cx="792088" cy="1307536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673532"/>
              <a:ext cx="547260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000" b="1" i="1" dirty="0"/>
                <a:t>Категорически запрещается:</a:t>
              </a:r>
              <a:endParaRPr lang="ru-RU" sz="3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308304" y="0"/>
            <a:ext cx="1835696" cy="1772816"/>
          </a:xfrm>
          <a:custGeom>
            <a:avLst/>
            <a:gdLst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0 w 1835696"/>
              <a:gd name="connsiteY3" fmla="*/ 1772816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266218 w 1835696"/>
              <a:gd name="connsiteY3" fmla="*/ 1483448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0 w 1835696"/>
              <a:gd name="connsiteY4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335666 w 1835696"/>
              <a:gd name="connsiteY3" fmla="*/ 1437149 h 1772816"/>
              <a:gd name="connsiteX4" fmla="*/ 30045 w 1835696"/>
              <a:gd name="connsiteY4" fmla="*/ 231494 h 1772816"/>
              <a:gd name="connsiteX5" fmla="*/ 0 w 1835696"/>
              <a:gd name="connsiteY5" fmla="*/ 0 h 1772816"/>
              <a:gd name="connsiteX0" fmla="*/ 0 w 1835696"/>
              <a:gd name="connsiteY0" fmla="*/ 0 h 1772816"/>
              <a:gd name="connsiteX1" fmla="*/ 1835696 w 1835696"/>
              <a:gd name="connsiteY1" fmla="*/ 0 h 1772816"/>
              <a:gd name="connsiteX2" fmla="*/ 1835696 w 1835696"/>
              <a:gd name="connsiteY2" fmla="*/ 1772816 h 1772816"/>
              <a:gd name="connsiteX3" fmla="*/ 1430582 w 1835696"/>
              <a:gd name="connsiteY3" fmla="*/ 1713053 h 1772816"/>
              <a:gd name="connsiteX4" fmla="*/ 335666 w 1835696"/>
              <a:gd name="connsiteY4" fmla="*/ 1437149 h 1772816"/>
              <a:gd name="connsiteX5" fmla="*/ 30045 w 1835696"/>
              <a:gd name="connsiteY5" fmla="*/ 231494 h 1772816"/>
              <a:gd name="connsiteX6" fmla="*/ 0 w 1835696"/>
              <a:gd name="connsiteY6" fmla="*/ 0 h 17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696" h="1772816">
                <a:moveTo>
                  <a:pt x="0" y="0"/>
                </a:moveTo>
                <a:lnTo>
                  <a:pt x="1835696" y="0"/>
                </a:lnTo>
                <a:lnTo>
                  <a:pt x="1835696" y="1772816"/>
                </a:lnTo>
                <a:cubicBezTo>
                  <a:pt x="1712233" y="1741320"/>
                  <a:pt x="1554045" y="1744549"/>
                  <a:pt x="1430582" y="1713053"/>
                </a:cubicBezTo>
                <a:lnTo>
                  <a:pt x="335666" y="1437149"/>
                </a:lnTo>
                <a:cubicBezTo>
                  <a:pt x="245367" y="1035264"/>
                  <a:pt x="120344" y="633379"/>
                  <a:pt x="30045" y="2314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568096" y="238582"/>
            <a:ext cx="1341392" cy="10321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640104" y="310591"/>
            <a:ext cx="1152128" cy="864096"/>
          </a:xfrm>
          <a:prstGeom prst="ellipse">
            <a:avLst/>
          </a:prstGeom>
          <a:gradFill>
            <a:gsLst>
              <a:gs pos="0">
                <a:srgbClr val="99CCFF"/>
              </a:gs>
              <a:gs pos="80000">
                <a:srgbClr val="C5E4FB"/>
              </a:gs>
              <a:gs pos="100000">
                <a:srgbClr val="E7F4FD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253097"/>
            <a:ext cx="918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8197" y="1905794"/>
            <a:ext cx="8263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делать в полях бланков, вне полей бланков или в полях, </a:t>
            </a:r>
            <a:r>
              <a:rPr lang="ru-RU" sz="2800" dirty="0" smtClean="0"/>
              <a:t>заполненных типографским </a:t>
            </a:r>
            <a:r>
              <a:rPr lang="ru-RU" sz="2800" dirty="0"/>
              <a:t>способом, какие-либо записи и пометки, не относящиеся </a:t>
            </a:r>
            <a:r>
              <a:rPr lang="ru-RU" sz="2800" dirty="0" smtClean="0"/>
              <a:t>к содержанию </a:t>
            </a:r>
            <a:r>
              <a:rPr lang="ru-RU" sz="2800" dirty="0"/>
              <a:t>полей бланков</a:t>
            </a:r>
            <a:r>
              <a:rPr lang="ru-RU" sz="2800" dirty="0" smtClean="0"/>
              <a:t>; использовать </a:t>
            </a:r>
            <a:r>
              <a:rPr lang="ru-RU" sz="2800" dirty="0"/>
              <a:t>для </a:t>
            </a:r>
            <a:r>
              <a:rPr lang="ru-RU" sz="2800" dirty="0" smtClean="0"/>
              <a:t>заполнения </a:t>
            </a:r>
            <a:r>
              <a:rPr lang="ru-RU" sz="2800" dirty="0"/>
              <a:t>бланков цветные ручки вместо черной,</a:t>
            </a:r>
          </a:p>
          <a:p>
            <a:pPr algn="just"/>
            <a:r>
              <a:rPr lang="ru-RU" sz="2800" dirty="0"/>
              <a:t>карандаш (даже для черновых записей на бланках), средства для </a:t>
            </a:r>
            <a:r>
              <a:rPr lang="ru-RU" sz="2800" dirty="0" smtClean="0"/>
              <a:t>исправления внесенной </a:t>
            </a:r>
            <a:r>
              <a:rPr lang="ru-RU" sz="2800" dirty="0"/>
              <a:t>в бланки информации </a:t>
            </a:r>
            <a:r>
              <a:rPr lang="ru-RU" sz="2800" dirty="0" smtClean="0"/>
              <a:t>(корректор - «замазку</a:t>
            </a:r>
            <a:r>
              <a:rPr lang="ru-RU" sz="2800" dirty="0"/>
              <a:t>» и др.).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9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720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лекционный кабинет</dc:creator>
  <cp:lastModifiedBy>admin</cp:lastModifiedBy>
  <cp:revision>14</cp:revision>
  <dcterms:created xsi:type="dcterms:W3CDTF">2005-10-02T19:24:38Z</dcterms:created>
  <dcterms:modified xsi:type="dcterms:W3CDTF">2014-04-18T05:49:46Z</dcterms:modified>
</cp:coreProperties>
</file>